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5" r:id="rId3"/>
    <p:sldMasterId id="2147483687" r:id="rId4"/>
    <p:sldMasterId id="2147483699" r:id="rId5"/>
  </p:sldMasterIdLst>
  <p:notesMasterIdLst>
    <p:notesMasterId r:id="rId170"/>
  </p:notesMasterIdLst>
  <p:sldIdLst>
    <p:sldId id="256" r:id="rId6"/>
    <p:sldId id="257" r:id="rId7"/>
    <p:sldId id="258" r:id="rId8"/>
    <p:sldId id="259"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425" r:id="rId56"/>
    <p:sldId id="426" r:id="rId57"/>
    <p:sldId id="427" r:id="rId58"/>
    <p:sldId id="428" r:id="rId59"/>
    <p:sldId id="429" r:id="rId60"/>
    <p:sldId id="430" r:id="rId61"/>
    <p:sldId id="431" r:id="rId62"/>
    <p:sldId id="432" r:id="rId63"/>
    <p:sldId id="433" r:id="rId64"/>
    <p:sldId id="434" r:id="rId65"/>
    <p:sldId id="319" r:id="rId66"/>
    <p:sldId id="421" r:id="rId67"/>
    <p:sldId id="422" r:id="rId68"/>
    <p:sldId id="423"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435" r:id="rId91"/>
    <p:sldId id="436" r:id="rId92"/>
    <p:sldId id="437" r:id="rId93"/>
    <p:sldId id="438" r:id="rId94"/>
    <p:sldId id="439" r:id="rId95"/>
    <p:sldId id="440" r:id="rId96"/>
    <p:sldId id="441" r:id="rId97"/>
    <p:sldId id="442" r:id="rId98"/>
    <p:sldId id="443"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3" r:id="rId117"/>
    <p:sldId id="364" r:id="rId118"/>
    <p:sldId id="362" r:id="rId119"/>
    <p:sldId id="365" r:id="rId120"/>
    <p:sldId id="366" r:id="rId121"/>
    <p:sldId id="369" r:id="rId122"/>
    <p:sldId id="370" r:id="rId123"/>
    <p:sldId id="371" r:id="rId124"/>
    <p:sldId id="375" r:id="rId125"/>
    <p:sldId id="377" r:id="rId126"/>
    <p:sldId id="448" r:id="rId127"/>
    <p:sldId id="449" r:id="rId128"/>
    <p:sldId id="450" r:id="rId129"/>
    <p:sldId id="451" r:id="rId130"/>
    <p:sldId id="452" r:id="rId131"/>
    <p:sldId id="453" r:id="rId132"/>
    <p:sldId id="454"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umimoji="1" sz="2400" b="1"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umimoji="1" sz="2400" b="1"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umimoji="1" sz="2400" b="1"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umimoji="1" sz="2400" b="1"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umimoji="1" sz="2400" b="1"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umimoji="1" sz="2400" b="1"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umimoji="1" sz="2400" b="1"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umimoji="1" sz="2400" b="1" kern="1200">
        <a:solidFill>
          <a:schemeClr val="tx1"/>
        </a:solidFill>
        <a:latin typeface="Arial" panose="020B0604020202020204" pitchFamily="34" charset="0"/>
        <a:ea typeface="楷体_GB2312" pitchFamily="49" charset="-122"/>
        <a:cs typeface="+mn-cs"/>
      </a:defRPr>
    </a:lvl9pPr>
  </p:defaultTextStyle>
  <p:extLst>
    <p:ext uri="{521415D9-36F7-43E2-AB2F-B90AF26B5E84}">
      <p14:sectionLst xmlns:p14="http://schemas.microsoft.com/office/powerpoint/2010/main">
        <p14:section name="Default Section" id="{B98295DF-6591-404E-BA44-AD0F3231FF97}">
          <p14:sldIdLst>
            <p14:sldId id="256"/>
            <p14:sldId id="257"/>
          </p14:sldIdLst>
        </p14:section>
        <p14:section name="进程的基本概念" id="{D5671BC5-77DD-4DD2-80AA-00C4094EB803}">
          <p14:sldIdLst>
            <p14:sldId id="258"/>
            <p14:sldId id="259"/>
            <p14:sldId id="260"/>
            <p14:sldId id="262"/>
            <p14:sldId id="263"/>
            <p14:sldId id="264"/>
            <p14:sldId id="265"/>
            <p14:sldId id="266"/>
            <p14:sldId id="267"/>
            <p14:sldId id="268"/>
            <p14:sldId id="269"/>
          </p14:sldIdLst>
        </p14:section>
        <p14:section name="进程状态" id="{1FDA20A8-89FC-4094-B1D7-613AAB19F22F}">
          <p14:sldIdLst>
            <p14:sldId id="270"/>
            <p14:sldId id="271"/>
            <p14:sldId id="272"/>
            <p14:sldId id="274"/>
            <p14:sldId id="275"/>
            <p14:sldId id="276"/>
            <p14:sldId id="277"/>
          </p14:sldIdLst>
        </p14:section>
        <p14:section name="PCB" id="{9D0760BA-8B4A-4814-AEBA-096E468D1A8D}">
          <p14:sldIdLst>
            <p14:sldId id="278"/>
            <p14:sldId id="279"/>
            <p14:sldId id="280"/>
            <p14:sldId id="281"/>
            <p14:sldId id="282"/>
          </p14:sldIdLst>
        </p14:section>
        <p14:section name="进程控制" id="{5BC1B798-865E-40A2-963C-EEFE99C96317}">
          <p14:sldIdLst>
            <p14:sldId id="283"/>
            <p14:sldId id="284"/>
            <p14:sldId id="285"/>
            <p14:sldId id="286"/>
            <p14:sldId id="287"/>
            <p14:sldId id="288"/>
            <p14:sldId id="289"/>
            <p14:sldId id="290"/>
            <p14:sldId id="291"/>
            <p14:sldId id="292"/>
            <p14:sldId id="293"/>
          </p14:sldIdLst>
        </p14:section>
        <p14:section name="进程同步" id="{782129F1-89BC-4DE1-9FE9-940F347AA7F2}">
          <p14:sldIdLst>
            <p14:sldId id="294"/>
            <p14:sldId id="295"/>
            <p14:sldId id="296"/>
            <p14:sldId id="297"/>
            <p14:sldId id="298"/>
            <p14:sldId id="299"/>
            <p14:sldId id="300"/>
            <p14:sldId id="301"/>
            <p14:sldId id="302"/>
            <p14:sldId id="303"/>
            <p14:sldId id="304"/>
            <p14:sldId id="305"/>
            <p14:sldId id="306"/>
            <p14:sldId id="307"/>
            <p14:sldId id="425"/>
            <p14:sldId id="426"/>
            <p14:sldId id="427"/>
            <p14:sldId id="428"/>
            <p14:sldId id="429"/>
            <p14:sldId id="430"/>
            <p14:sldId id="431"/>
            <p14:sldId id="432"/>
            <p14:sldId id="433"/>
            <p14:sldId id="434"/>
          </p14:sldIdLst>
        </p14:section>
        <p14:section name="生产者消费者" id="{906E47EB-2A5D-4D18-9CA6-EC536873CBB6}">
          <p14:sldIdLst>
            <p14:sldId id="319"/>
            <p14:sldId id="421"/>
            <p14:sldId id="422"/>
            <p14:sldId id="423"/>
            <p14:sldId id="320"/>
            <p14:sldId id="321"/>
            <p14:sldId id="322"/>
            <p14:sldId id="323"/>
            <p14:sldId id="324"/>
            <p14:sldId id="325"/>
            <p14:sldId id="326"/>
            <p14:sldId id="327"/>
            <p14:sldId id="328"/>
            <p14:sldId id="329"/>
          </p14:sldIdLst>
        </p14:section>
        <p14:section name="哲学家就餐" id="{CB31FC62-8A42-4EA2-9C1E-6493A7E2CD4F}">
          <p14:sldIdLst>
            <p14:sldId id="330"/>
            <p14:sldId id="331"/>
            <p14:sldId id="332"/>
            <p14:sldId id="333"/>
            <p14:sldId id="334"/>
            <p14:sldId id="335"/>
            <p14:sldId id="336"/>
            <p14:sldId id="337"/>
            <p14:sldId id="338"/>
            <p14:sldId id="339"/>
            <p14:sldId id="340"/>
          </p14:sldIdLst>
        </p14:section>
        <p14:section name="读写者问题" id="{F48FE22A-9DCE-4939-B808-A7F446744E47}">
          <p14:sldIdLst>
            <p14:sldId id="435"/>
            <p14:sldId id="436"/>
            <p14:sldId id="437"/>
            <p14:sldId id="438"/>
            <p14:sldId id="439"/>
            <p14:sldId id="440"/>
            <p14:sldId id="441"/>
            <p14:sldId id="442"/>
            <p14:sldId id="443"/>
            <p14:sldId id="345"/>
            <p14:sldId id="346"/>
            <p14:sldId id="347"/>
            <p14:sldId id="348"/>
            <p14:sldId id="349"/>
          </p14:sldIdLst>
        </p14:section>
        <p14:section name="管程" id="{ADEF82F1-D923-431F-8F78-27A378F43E87}">
          <p14:sldIdLst>
            <p14:sldId id="350"/>
            <p14:sldId id="351"/>
            <p14:sldId id="352"/>
            <p14:sldId id="353"/>
            <p14:sldId id="354"/>
            <p14:sldId id="355"/>
            <p14:sldId id="356"/>
            <p14:sldId id="357"/>
            <p14:sldId id="358"/>
          </p14:sldIdLst>
        </p14:section>
        <p14:section name="进程通信" id="{8813264E-227B-4839-8FDF-74B46D569A29}">
          <p14:sldIdLst>
            <p14:sldId id="359"/>
            <p14:sldId id="360"/>
            <p14:sldId id="361"/>
            <p14:sldId id="363"/>
            <p14:sldId id="364"/>
            <p14:sldId id="362"/>
            <p14:sldId id="365"/>
            <p14:sldId id="366"/>
            <p14:sldId id="369"/>
            <p14:sldId id="370"/>
            <p14:sldId id="371"/>
            <p14:sldId id="375"/>
            <p14:sldId id="377"/>
            <p14:sldId id="448"/>
            <p14:sldId id="449"/>
            <p14:sldId id="450"/>
            <p14:sldId id="451"/>
            <p14:sldId id="452"/>
            <p14:sldId id="453"/>
            <p14:sldId id="454"/>
          </p14:sldIdLst>
        </p14:section>
        <p14:section name="线程" id="{474673D5-EE2D-4773-93AD-7801BD0818E3}">
          <p14:sldIdLst>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CCFF"/>
    <a:srgbClr val="0000FF"/>
    <a:srgbClr val="00FFCC"/>
    <a:srgbClr val="CC0099"/>
    <a:srgbClr val="0080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61" autoAdjust="0"/>
  </p:normalViewPr>
  <p:slideViewPr>
    <p:cSldViewPr>
      <p:cViewPr>
        <p:scale>
          <a:sx n="50" d="100"/>
          <a:sy n="50" d="100"/>
        </p:scale>
        <p:origin x="-1576" y="-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0"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kumimoji="0" sz="1200" b="0">
                <a:ea typeface="宋体" pitchFamily="2" charset="-122"/>
              </a:defRPr>
            </a:lvl1pPr>
          </a:lstStyle>
          <a:p>
            <a:pPr>
              <a:defRPr/>
            </a:pPr>
            <a:endParaRPr lang="en-US" altLang="zh-CN"/>
          </a:p>
        </p:txBody>
      </p:sp>
      <p:sp>
        <p:nvSpPr>
          <p:cNvPr id="1064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kumimoji="0" sz="1200" b="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5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65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FontTx/>
              <a:buNone/>
              <a:defRPr kumimoji="0" sz="1200" b="0">
                <a:ea typeface="宋体" pitchFamily="2" charset="-122"/>
              </a:defRPr>
            </a:lvl1pPr>
          </a:lstStyle>
          <a:p>
            <a:pPr>
              <a:defRPr/>
            </a:pPr>
            <a:endParaRPr lang="en-US" altLang="zh-CN"/>
          </a:p>
        </p:txBody>
      </p:sp>
      <p:sp>
        <p:nvSpPr>
          <p:cNvPr id="1065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200" b="0" smtClean="0">
                <a:ea typeface="宋体" panose="02010600030101010101" pitchFamily="2" charset="-122"/>
              </a:defRPr>
            </a:lvl1pPr>
          </a:lstStyle>
          <a:p>
            <a:pPr>
              <a:defRPr/>
            </a:pPr>
            <a:fld id="{5F7ED468-C966-4B12-A552-1DF1C7511E00}" type="slidenum">
              <a:rPr lang="en-US" altLang="zh-CN"/>
              <a:pPr>
                <a:defRPr/>
              </a:pPr>
              <a:t>‹#›</a:t>
            </a:fld>
            <a:endParaRPr lang="en-US" altLang="zh-CN"/>
          </a:p>
        </p:txBody>
      </p:sp>
    </p:spTree>
    <p:extLst>
      <p:ext uri="{BB962C8B-B14F-4D97-AF65-F5344CB8AC3E}">
        <p14:creationId xmlns:p14="http://schemas.microsoft.com/office/powerpoint/2010/main" val="427391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itchFamily="34" charset="0"/>
                <a:ea typeface="宋体" pitchFamily="2" charset="-122"/>
                <a:cs typeface="+mn-cs"/>
              </a:rPr>
              <a:t>挂起：当进程由内存进入外存时，或者可以理解为暂时被淘汰出内存的进程。并有以下几种状态</a:t>
            </a:r>
          </a:p>
          <a:p>
            <a:r>
              <a:rPr lang="zh-CN" altLang="en-US" sz="1200" b="0" i="0" kern="1200" dirty="0" smtClean="0">
                <a:solidFill>
                  <a:schemeClr val="tx1"/>
                </a:solidFill>
                <a:effectLst/>
                <a:latin typeface="Arial" pitchFamily="34" charset="0"/>
                <a:ea typeface="宋体" pitchFamily="2" charset="-122"/>
                <a:cs typeface="+mn-cs"/>
              </a:rPr>
              <a:t>活动就绪状态：进程在内存中且可以立即进入运行状态。</a:t>
            </a:r>
          </a:p>
          <a:p>
            <a:r>
              <a:rPr lang="zh-CN" altLang="en-US" sz="1200" b="0" i="0" kern="1200" dirty="0" smtClean="0">
                <a:solidFill>
                  <a:schemeClr val="tx1"/>
                </a:solidFill>
                <a:effectLst/>
                <a:latin typeface="Arial" pitchFamily="34" charset="0"/>
                <a:ea typeface="宋体" pitchFamily="2" charset="-122"/>
                <a:cs typeface="+mn-cs"/>
              </a:rPr>
              <a:t>活动阻塞状态：进程在内存中等待某一事件的发生。</a:t>
            </a:r>
          </a:p>
          <a:p>
            <a:r>
              <a:rPr lang="zh-CN" altLang="en-US" sz="1200" b="0" i="0" kern="1200" dirty="0" smtClean="0">
                <a:solidFill>
                  <a:schemeClr val="tx1"/>
                </a:solidFill>
                <a:effectLst/>
                <a:latin typeface="Arial" pitchFamily="34" charset="0"/>
                <a:ea typeface="宋体" pitchFamily="2" charset="-122"/>
                <a:cs typeface="+mn-cs"/>
              </a:rPr>
              <a:t>静止阻塞状态：进程在外存中等待某一事件的发生。</a:t>
            </a:r>
          </a:p>
          <a:p>
            <a:r>
              <a:rPr lang="zh-CN" altLang="en-US" sz="1200" b="0" i="0" kern="1200" dirty="0" smtClean="0">
                <a:solidFill>
                  <a:schemeClr val="tx1"/>
                </a:solidFill>
                <a:effectLst/>
                <a:latin typeface="Arial" pitchFamily="34" charset="0"/>
                <a:ea typeface="宋体" pitchFamily="2" charset="-122"/>
                <a:cs typeface="+mn-cs"/>
              </a:rPr>
              <a:t>静止就绪状态：进程在外存中，但只要进入内存，即可立即执行。</a:t>
            </a:r>
          </a:p>
          <a:p>
            <a:r>
              <a:rPr lang="zh-CN" altLang="en-US" sz="1200" b="0" i="0" kern="1200" dirty="0" smtClean="0">
                <a:solidFill>
                  <a:schemeClr val="tx1"/>
                </a:solidFill>
                <a:effectLst/>
                <a:latin typeface="Arial" pitchFamily="34" charset="0"/>
                <a:ea typeface="宋体" pitchFamily="2" charset="-122"/>
                <a:cs typeface="+mn-cs"/>
              </a:rPr>
              <a:t>激活：当进程由外存进入内存时，有以下几种状态</a:t>
            </a:r>
          </a:p>
          <a:p>
            <a:r>
              <a:rPr lang="zh-CN" altLang="en-US" sz="1200" b="0" i="0" kern="1200" dirty="0" smtClean="0">
                <a:solidFill>
                  <a:schemeClr val="tx1"/>
                </a:solidFill>
                <a:effectLst/>
                <a:latin typeface="Arial" pitchFamily="34" charset="0"/>
                <a:ea typeface="宋体" pitchFamily="2" charset="-122"/>
                <a:cs typeface="+mn-cs"/>
              </a:rPr>
              <a:t>静止就绪</a:t>
            </a:r>
            <a:r>
              <a:rPr lang="en-US" altLang="zh-CN" sz="1200" b="0" i="0" kern="1200" dirty="0" smtClean="0">
                <a:solidFill>
                  <a:schemeClr val="tx1"/>
                </a:solidFill>
                <a:effectLst/>
                <a:latin typeface="Arial" pitchFamily="34" charset="0"/>
                <a:ea typeface="宋体" pitchFamily="2" charset="-122"/>
                <a:cs typeface="+mn-cs"/>
              </a:rPr>
              <a:t>----</a:t>
            </a:r>
            <a:r>
              <a:rPr lang="zh-CN" altLang="en-US" sz="1200" b="0" i="0" kern="1200" dirty="0" smtClean="0">
                <a:solidFill>
                  <a:schemeClr val="tx1"/>
                </a:solidFill>
                <a:effectLst/>
                <a:latin typeface="Arial" pitchFamily="34" charset="0"/>
                <a:ea typeface="宋体" pitchFamily="2" charset="-122"/>
                <a:cs typeface="+mn-cs"/>
              </a:rPr>
              <a:t>活动就绪：没有就绪进程或静止就绪进程优先级高于活动就绪进程时，发生转换</a:t>
            </a:r>
          </a:p>
          <a:p>
            <a:r>
              <a:rPr lang="zh-CN" altLang="en-US" sz="1200" b="0" i="0" kern="1200" dirty="0" smtClean="0">
                <a:solidFill>
                  <a:schemeClr val="tx1"/>
                </a:solidFill>
                <a:effectLst/>
                <a:latin typeface="Arial" pitchFamily="34" charset="0"/>
                <a:ea typeface="宋体" pitchFamily="2" charset="-122"/>
                <a:cs typeface="+mn-cs"/>
              </a:rPr>
              <a:t>静止阻塞</a:t>
            </a:r>
            <a:r>
              <a:rPr lang="en-US" altLang="zh-CN" sz="1200" b="0" i="0" kern="1200" dirty="0" smtClean="0">
                <a:solidFill>
                  <a:schemeClr val="tx1"/>
                </a:solidFill>
                <a:effectLst/>
                <a:latin typeface="Arial" pitchFamily="34" charset="0"/>
                <a:ea typeface="宋体" pitchFamily="2" charset="-122"/>
                <a:cs typeface="+mn-cs"/>
              </a:rPr>
              <a:t>----</a:t>
            </a:r>
            <a:r>
              <a:rPr lang="zh-CN" altLang="en-US" sz="1200" b="0" i="0" kern="1200" dirty="0" smtClean="0">
                <a:solidFill>
                  <a:schemeClr val="tx1"/>
                </a:solidFill>
                <a:effectLst/>
                <a:latin typeface="Arial" pitchFamily="34" charset="0"/>
                <a:ea typeface="宋体" pitchFamily="2" charset="-122"/>
                <a:cs typeface="+mn-cs"/>
              </a:rPr>
              <a:t>活动阻塞：当一个进程释放足够内存时，系统会把一个高优先级静止阻塞（系统认为会很快出现所等待的事件）进程变为活动阻塞</a:t>
            </a:r>
          </a:p>
        </p:txBody>
      </p:sp>
      <p:sp>
        <p:nvSpPr>
          <p:cNvPr id="4" name="灯片编号占位符 3"/>
          <p:cNvSpPr>
            <a:spLocks noGrp="1"/>
          </p:cNvSpPr>
          <p:nvPr>
            <p:ph type="sldNum" sz="quarter" idx="10"/>
          </p:nvPr>
        </p:nvSpPr>
        <p:spPr/>
        <p:txBody>
          <a:bodyPr/>
          <a:lstStyle/>
          <a:p>
            <a:pPr>
              <a:defRPr/>
            </a:pPr>
            <a:fld id="{5F7ED468-C966-4B12-A552-1DF1C7511E00}" type="slidenum">
              <a:rPr lang="en-US" altLang="zh-CN" smtClean="0"/>
              <a:pPr>
                <a:defRPr/>
              </a:pPr>
              <a:t>17</a:t>
            </a:fld>
            <a:endParaRPr lang="en-US" altLang="zh-CN"/>
          </a:p>
        </p:txBody>
      </p:sp>
    </p:spTree>
    <p:extLst>
      <p:ext uri="{BB962C8B-B14F-4D97-AF65-F5344CB8AC3E}">
        <p14:creationId xmlns:p14="http://schemas.microsoft.com/office/powerpoint/2010/main" val="178659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7ED468-C966-4B12-A552-1DF1C7511E00}" type="slidenum">
              <a:rPr lang="en-US" altLang="zh-CN" smtClean="0"/>
              <a:pPr>
                <a:defRPr/>
              </a:pPr>
              <a:t>56</a:t>
            </a:fld>
            <a:endParaRPr lang="en-US" altLang="zh-CN"/>
          </a:p>
        </p:txBody>
      </p:sp>
    </p:spTree>
    <p:extLst>
      <p:ext uri="{BB962C8B-B14F-4D97-AF65-F5344CB8AC3E}">
        <p14:creationId xmlns:p14="http://schemas.microsoft.com/office/powerpoint/2010/main" val="110182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1224B71-8A16-463F-93BD-B85D1668800F}" type="slidenum">
              <a:rPr lang="en-US" altLang="zh-CN">
                <a:solidFill>
                  <a:srgbClr val="000000"/>
                </a:solidFill>
              </a:rPr>
              <a:pPr>
                <a:spcBef>
                  <a:spcPct val="0"/>
                </a:spcBef>
              </a:pPr>
              <a:t>61</a:t>
            </a:fld>
            <a:endParaRPr lang="en-US" altLang="zh-CN">
              <a:solidFill>
                <a:srgbClr val="000000"/>
              </a:solidFill>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生产者</a:t>
            </a:r>
            <a:r>
              <a:rPr lang="en-US" altLang="zh-CN" smtClean="0"/>
              <a:t>-</a:t>
            </a:r>
            <a:r>
              <a:rPr lang="zh-CN" altLang="en-US" smtClean="0"/>
              <a:t>消费者问题属于合作产生的制约；生产者之间是属于资源共享产生的制约，消费者之间也是；两种情况均有共享资源。</a:t>
            </a:r>
          </a:p>
        </p:txBody>
      </p:sp>
    </p:spTree>
    <p:extLst>
      <p:ext uri="{BB962C8B-B14F-4D97-AF65-F5344CB8AC3E}">
        <p14:creationId xmlns:p14="http://schemas.microsoft.com/office/powerpoint/2010/main" val="108299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82D230-431B-452D-86F4-CF007098FA7E}" type="slidenum">
              <a:rPr lang="en-US" altLang="zh-CN">
                <a:solidFill>
                  <a:srgbClr val="000000"/>
                </a:solidFill>
              </a:rPr>
              <a:pPr>
                <a:spcBef>
                  <a:spcPct val="0"/>
                </a:spcBef>
              </a:pPr>
              <a:t>62</a:t>
            </a:fld>
            <a:endParaRPr lang="en-US" altLang="zh-CN">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生产者</a:t>
            </a:r>
            <a:r>
              <a:rPr lang="en-US" altLang="zh-CN" smtClean="0"/>
              <a:t>-</a:t>
            </a:r>
            <a:r>
              <a:rPr lang="zh-CN" altLang="en-US" smtClean="0"/>
              <a:t>消费者问题属于合作产生的制约；生产者之间是属于资源共享产生的制约，消费者之间也是；两种情况均有共享资源。</a:t>
            </a:r>
          </a:p>
        </p:txBody>
      </p:sp>
    </p:spTree>
    <p:extLst>
      <p:ext uri="{BB962C8B-B14F-4D97-AF65-F5344CB8AC3E}">
        <p14:creationId xmlns:p14="http://schemas.microsoft.com/office/powerpoint/2010/main" val="1179622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82D230-431B-452D-86F4-CF007098FA7E}" type="slidenum">
              <a:rPr lang="en-US" altLang="zh-CN">
                <a:solidFill>
                  <a:srgbClr val="000000"/>
                </a:solidFill>
              </a:rPr>
              <a:pPr>
                <a:spcBef>
                  <a:spcPct val="0"/>
                </a:spcBef>
              </a:pPr>
              <a:t>63</a:t>
            </a:fld>
            <a:endParaRPr lang="en-US" altLang="zh-CN">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t>生产者</a:t>
            </a:r>
            <a:r>
              <a:rPr lang="en-US" altLang="zh-CN" dirty="0" smtClean="0"/>
              <a:t>-</a:t>
            </a:r>
            <a:r>
              <a:rPr lang="zh-CN" altLang="en-US" dirty="0" smtClean="0"/>
              <a:t>消费者问题属于合作产生的制约；生产者之间是属于资源共享产生的制约，消费者之间也是；两种情况均有共享资源。</a:t>
            </a:r>
          </a:p>
        </p:txBody>
      </p:sp>
    </p:spTree>
    <p:extLst>
      <p:ext uri="{BB962C8B-B14F-4D97-AF65-F5344CB8AC3E}">
        <p14:creationId xmlns:p14="http://schemas.microsoft.com/office/powerpoint/2010/main" val="214442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82D230-431B-452D-86F4-CF007098FA7E}" type="slidenum">
              <a:rPr lang="en-US" altLang="zh-CN">
                <a:solidFill>
                  <a:srgbClr val="000000"/>
                </a:solidFill>
              </a:rPr>
              <a:pPr>
                <a:spcBef>
                  <a:spcPct val="0"/>
                </a:spcBef>
              </a:pPr>
              <a:t>64</a:t>
            </a:fld>
            <a:endParaRPr lang="en-US" altLang="zh-CN">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生产者</a:t>
            </a:r>
            <a:r>
              <a:rPr lang="en-US" altLang="zh-CN" smtClean="0"/>
              <a:t>-</a:t>
            </a:r>
            <a:r>
              <a:rPr lang="zh-CN" altLang="en-US" smtClean="0"/>
              <a:t>消费者问题属于合作产生的制约；生产者之间是属于资源共享产生的制约，消费者之间也是；两种情况均有共享资源。</a:t>
            </a:r>
          </a:p>
        </p:txBody>
      </p:sp>
    </p:spTree>
    <p:extLst>
      <p:ext uri="{BB962C8B-B14F-4D97-AF65-F5344CB8AC3E}">
        <p14:creationId xmlns:p14="http://schemas.microsoft.com/office/powerpoint/2010/main" val="325288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82D230-431B-452D-86F4-CF007098FA7E}" type="slidenum">
              <a:rPr lang="en-US" altLang="zh-CN">
                <a:solidFill>
                  <a:srgbClr val="000000"/>
                </a:solidFill>
              </a:rPr>
              <a:pPr>
                <a:spcBef>
                  <a:spcPct val="0"/>
                </a:spcBef>
              </a:pPr>
              <a:t>65</a:t>
            </a:fld>
            <a:endParaRPr lang="en-US" altLang="zh-CN">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生产者</a:t>
            </a:r>
            <a:r>
              <a:rPr lang="en-US" altLang="zh-CN" smtClean="0"/>
              <a:t>-</a:t>
            </a:r>
            <a:r>
              <a:rPr lang="zh-CN" altLang="en-US" smtClean="0"/>
              <a:t>消费者问题属于合作产生的制约；生产者之间是属于资源共享产生的制约，消费者之间也是；两种情况均有共享资源。</a:t>
            </a:r>
          </a:p>
        </p:txBody>
      </p:sp>
    </p:spTree>
    <p:extLst>
      <p:ext uri="{BB962C8B-B14F-4D97-AF65-F5344CB8AC3E}">
        <p14:creationId xmlns:p14="http://schemas.microsoft.com/office/powerpoint/2010/main" val="215398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小红把书放在书架上，小明取走书。</a:t>
            </a:r>
            <a:endParaRPr lang="en-US" altLang="zh-CN" dirty="0" smtClean="0"/>
          </a:p>
          <a:p>
            <a:pPr marL="228600" indent="-228600">
              <a:buAutoNum type="arabicPeriod"/>
            </a:pPr>
            <a:r>
              <a:rPr lang="zh-CN" altLang="en-US" dirty="0" smtClean="0"/>
              <a:t>解耦。大家眼中只有书架，没有对方。可以更对立地追求人生</a:t>
            </a:r>
            <a:endParaRPr lang="en-US" altLang="zh-CN" dirty="0" smtClean="0"/>
          </a:p>
          <a:p>
            <a:pPr marL="228600" indent="-228600">
              <a:buAutoNum type="arabicPeriod"/>
            </a:pPr>
            <a:r>
              <a:rPr lang="zh-CN" altLang="en-US" dirty="0" smtClean="0"/>
              <a:t>提速。小红不需要等小明看完书</a:t>
            </a:r>
            <a:endParaRPr lang="en-US" altLang="zh-CN" dirty="0" smtClean="0"/>
          </a:p>
          <a:p>
            <a:pPr marL="228600" indent="-228600">
              <a:buAutoNum type="arabicPeriod"/>
            </a:pPr>
            <a:r>
              <a:rPr lang="zh-CN" altLang="en-US" dirty="0" smtClean="0"/>
              <a:t>广播。更多读书伙伴加入。小红只需要劳动一次，可以有更多小伙伴读书。</a:t>
            </a:r>
            <a:endParaRPr lang="en-US" altLang="zh-CN" dirty="0" smtClean="0"/>
          </a:p>
          <a:p>
            <a:pPr marL="228600" indent="-228600">
              <a:buAutoNum type="arabicPeriod"/>
            </a:pPr>
            <a:r>
              <a:rPr lang="zh-CN" altLang="en-US" dirty="0" smtClean="0"/>
              <a:t>削峰。可能小红给书频率不稳定。可能今明两天给了五本，三个月后再给一本。小明只需要三个月内读完书就可以了。</a:t>
            </a:r>
            <a:endParaRPr lang="en-US" altLang="zh-CN" dirty="0" smtClean="0"/>
          </a:p>
          <a:p>
            <a:pPr marL="0" indent="0">
              <a:buNone/>
            </a:pPr>
            <a:endParaRPr lang="en-US" altLang="zh-CN" dirty="0" smtClean="0"/>
          </a:p>
        </p:txBody>
      </p:sp>
      <p:sp>
        <p:nvSpPr>
          <p:cNvPr id="4" name="灯片编号占位符 3"/>
          <p:cNvSpPr>
            <a:spLocks noGrp="1"/>
          </p:cNvSpPr>
          <p:nvPr>
            <p:ph type="sldNum" sz="quarter" idx="10"/>
          </p:nvPr>
        </p:nvSpPr>
        <p:spPr/>
        <p:txBody>
          <a:bodyPr/>
          <a:lstStyle/>
          <a:p>
            <a:pPr>
              <a:defRPr/>
            </a:pPr>
            <a:fld id="{5F7ED468-C966-4B12-A552-1DF1C7511E00}" type="slidenum">
              <a:rPr lang="en-US" altLang="zh-CN" smtClean="0"/>
              <a:pPr>
                <a:defRPr/>
              </a:pPr>
              <a:t>122</a:t>
            </a:fld>
            <a:endParaRPr lang="en-US" altLang="zh-CN"/>
          </a:p>
        </p:txBody>
      </p:sp>
    </p:spTree>
    <p:extLst>
      <p:ext uri="{BB962C8B-B14F-4D97-AF65-F5344CB8AC3E}">
        <p14:creationId xmlns:p14="http://schemas.microsoft.com/office/powerpoint/2010/main" val="339685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2FEBBCA-8FF0-4C6A-B158-0A2976B7EF06}" type="slidenum">
              <a:rPr lang="en-US" altLang="zh-CN">
                <a:solidFill>
                  <a:srgbClr val="000000"/>
                </a:solidFill>
              </a:rPr>
              <a:pPr>
                <a:spcBef>
                  <a:spcPct val="0"/>
                </a:spcBef>
              </a:pPr>
              <a:t>127</a:t>
            </a:fld>
            <a:endParaRPr lang="en-US" altLang="zh-CN">
              <a:solidFill>
                <a:srgbClr val="000000"/>
              </a:solidFill>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p:spPr>
        <p:txBody>
          <a:bodyPr/>
          <a:lstStyle/>
          <a:p>
            <a:pPr eaLnBrk="1" hangingPunct="1"/>
            <a:r>
              <a:rPr lang="en-US" altLang="zh-CN" smtClean="0"/>
              <a:t>wait(j.sm)</a:t>
            </a:r>
            <a:r>
              <a:rPr lang="zh-CN" altLang="en-US" smtClean="0"/>
              <a:t>和</a:t>
            </a:r>
            <a:r>
              <a:rPr lang="en-US" altLang="zh-CN" smtClean="0"/>
              <a:t>wait(j.mutex)</a:t>
            </a:r>
            <a:r>
              <a:rPr lang="zh-CN" altLang="en-US" smtClean="0"/>
              <a:t>不能反</a:t>
            </a:r>
          </a:p>
        </p:txBody>
      </p:sp>
    </p:spTree>
    <p:extLst>
      <p:ext uri="{BB962C8B-B14F-4D97-AF65-F5344CB8AC3E}">
        <p14:creationId xmlns:p14="http://schemas.microsoft.com/office/powerpoint/2010/main" val="1055002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88459F-96A2-4DC3-825F-F80415D1D431}" type="slidenum">
              <a:rPr lang="en-US" altLang="zh-CN">
                <a:solidFill>
                  <a:srgbClr val="000000"/>
                </a:solidFill>
              </a:rPr>
              <a:pPr>
                <a:spcBef>
                  <a:spcPct val="0"/>
                </a:spcBef>
              </a:pPr>
              <a:t>128</a:t>
            </a:fld>
            <a:endParaRPr lang="en-US" altLang="zh-CN">
              <a:solidFill>
                <a:srgbClr val="000000"/>
              </a:solidFill>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消息队列</a:t>
            </a:r>
            <a:r>
              <a:rPr lang="en-US" altLang="zh-CN" smtClean="0"/>
              <a:t>(</a:t>
            </a:r>
            <a:r>
              <a:rPr lang="zh-CN" altLang="en-US" smtClean="0"/>
              <a:t>即消息缓冲区</a:t>
            </a:r>
            <a:r>
              <a:rPr lang="en-US" altLang="zh-CN" smtClean="0"/>
              <a:t>)</a:t>
            </a:r>
            <a:r>
              <a:rPr lang="zh-CN" altLang="en-US" smtClean="0"/>
              <a:t>在系统内存当中</a:t>
            </a:r>
          </a:p>
        </p:txBody>
      </p:sp>
    </p:spTree>
    <p:extLst>
      <p:ext uri="{BB962C8B-B14F-4D97-AF65-F5344CB8AC3E}">
        <p14:creationId xmlns:p14="http://schemas.microsoft.com/office/powerpoint/2010/main" val="3017840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问题：</a:t>
            </a:r>
            <a:endParaRPr lang="en-US" altLang="zh-CN" dirty="0" smtClean="0"/>
          </a:p>
          <a:p>
            <a:pPr marL="457200" indent="-457200">
              <a:buAutoNum type="arabicParenBoth"/>
            </a:pPr>
            <a:r>
              <a:rPr lang="zh-CN" altLang="en-US" dirty="0" smtClean="0"/>
              <a:t>播放出来的视频能否连贯？</a:t>
            </a:r>
            <a:endParaRPr lang="en-US" altLang="zh-CN" dirty="0" smtClean="0"/>
          </a:p>
          <a:p>
            <a:pPr marL="457200" indent="-457200">
              <a:buAutoNum type="arabicParenBoth"/>
            </a:pPr>
            <a:r>
              <a:rPr lang="zh-CN" altLang="en-US" dirty="0" smtClean="0"/>
              <a:t>各个函数之间不是并发执行，影响资源的使用效率。</a:t>
            </a:r>
          </a:p>
          <a:p>
            <a:r>
              <a:rPr lang="zh-CN" altLang="en-US" dirty="0" smtClean="0"/>
              <a:t>如果处理机能力不够强的话，下一波数据还没读取完，所以</a:t>
            </a:r>
            <a:r>
              <a:rPr lang="en-US" altLang="zh-CN" dirty="0" smtClean="0"/>
              <a:t>CPU</a:t>
            </a:r>
            <a:r>
              <a:rPr lang="zh-CN" altLang="en-US" dirty="0" smtClean="0"/>
              <a:t>无法解压缩数据，导致上一波数据播放完后停在那儿。</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131</a:t>
            </a:fld>
            <a:endParaRPr lang="en-US" altLang="zh-CN">
              <a:solidFill>
                <a:srgbClr val="000000"/>
              </a:solidFill>
            </a:endParaRPr>
          </a:p>
        </p:txBody>
      </p:sp>
    </p:spTree>
    <p:extLst>
      <p:ext uri="{BB962C8B-B14F-4D97-AF65-F5344CB8AC3E}">
        <p14:creationId xmlns:p14="http://schemas.microsoft.com/office/powerpoint/2010/main" val="1832477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p:spPr>
        <p:txBody>
          <a:bodyPr/>
          <a:lstStyle/>
          <a:p>
            <a:r>
              <a:rPr lang="zh-CN" altLang="en-US" smtClean="0"/>
              <a:t>其实任何状态都有可能转为终止状态</a:t>
            </a:r>
            <a:r>
              <a:rPr lang="en-US" altLang="zh-CN" smtClean="0"/>
              <a:t>(</a:t>
            </a:r>
            <a:r>
              <a:rPr lang="zh-CN" altLang="en-US" smtClean="0"/>
              <a:t>比如从任务管理器杀掉该进程</a:t>
            </a:r>
            <a:r>
              <a:rPr lang="en-US" altLang="zh-CN" smtClean="0"/>
              <a:t>)</a:t>
            </a:r>
          </a:p>
          <a:p>
            <a:endParaRPr lang="zh-CN" altLang="en-US" smtClean="0"/>
          </a:p>
        </p:txBody>
      </p:sp>
      <p:sp>
        <p:nvSpPr>
          <p:cNvPr id="15872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6EFDDA-465E-4470-AD70-9FD0149A55E0}" type="slidenum">
              <a:rPr lang="en-US" altLang="zh-CN">
                <a:solidFill>
                  <a:srgbClr val="000000"/>
                </a:solidFill>
              </a:rPr>
              <a:pPr>
                <a:spcBef>
                  <a:spcPct val="0"/>
                </a:spcBef>
              </a:pPr>
              <a:t>19</a:t>
            </a:fld>
            <a:endParaRPr lang="en-US" altLang="zh-CN">
              <a:solidFill>
                <a:srgbClr val="000000"/>
              </a:solidFill>
            </a:endParaRPr>
          </a:p>
        </p:txBody>
      </p:sp>
    </p:spTree>
    <p:extLst>
      <p:ext uri="{BB962C8B-B14F-4D97-AF65-F5344CB8AC3E}">
        <p14:creationId xmlns:p14="http://schemas.microsoft.com/office/powerpoint/2010/main" val="3362763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创建、结束、切换进程都要在系统内核绕一圈，即在内核态实现</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132</a:t>
            </a:fld>
            <a:endParaRPr lang="en-US" altLang="zh-CN">
              <a:solidFill>
                <a:srgbClr val="000000"/>
              </a:solidFill>
            </a:endParaRPr>
          </a:p>
        </p:txBody>
      </p:sp>
    </p:spTree>
    <p:extLst>
      <p:ext uri="{BB962C8B-B14F-4D97-AF65-F5344CB8AC3E}">
        <p14:creationId xmlns:p14="http://schemas.microsoft.com/office/powerpoint/2010/main" val="227784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133</a:t>
            </a:fld>
            <a:endParaRPr lang="en-US" altLang="zh-CN">
              <a:solidFill>
                <a:srgbClr val="000000"/>
              </a:solidFill>
            </a:endParaRPr>
          </a:p>
        </p:txBody>
      </p:sp>
    </p:spTree>
    <p:extLst>
      <p:ext uri="{BB962C8B-B14F-4D97-AF65-F5344CB8AC3E}">
        <p14:creationId xmlns:p14="http://schemas.microsoft.com/office/powerpoint/2010/main" val="482851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endParaRPr lang="zh-CN" altLang="en-US" dirty="0" smtClean="0"/>
          </a:p>
        </p:txBody>
      </p:sp>
      <p:sp>
        <p:nvSpPr>
          <p:cNvPr id="16998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916B28-56C8-4D93-AA28-90CCF6382016}" type="slidenum">
              <a:rPr lang="en-US" altLang="zh-CN">
                <a:solidFill>
                  <a:srgbClr val="000000"/>
                </a:solidFill>
              </a:rPr>
              <a:pPr>
                <a:spcBef>
                  <a:spcPct val="0"/>
                </a:spcBef>
              </a:pPr>
              <a:t>134</a:t>
            </a:fld>
            <a:endParaRPr lang="en-US" altLang="zh-CN">
              <a:solidFill>
                <a:srgbClr val="000000"/>
              </a:solidFill>
            </a:endParaRPr>
          </a:p>
        </p:txBody>
      </p:sp>
    </p:spTree>
    <p:extLst>
      <p:ext uri="{BB962C8B-B14F-4D97-AF65-F5344CB8AC3E}">
        <p14:creationId xmlns:p14="http://schemas.microsoft.com/office/powerpoint/2010/main" val="254319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5E203CA-25D9-4922-9E43-7FB3BFFFA0CB}" type="slidenum">
              <a:rPr lang="en-US" altLang="zh-CN">
                <a:solidFill>
                  <a:srgbClr val="000000"/>
                </a:solidFill>
              </a:rPr>
              <a:pPr>
                <a:spcBef>
                  <a:spcPct val="0"/>
                </a:spcBef>
              </a:pPr>
              <a:t>135</a:t>
            </a:fld>
            <a:endParaRPr lang="en-US" altLang="zh-CN">
              <a:solidFill>
                <a:srgbClr val="000000"/>
              </a:solidFill>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回顾：引入进程是为了什么？</a:t>
            </a:r>
          </a:p>
          <a:p>
            <a:pPr eaLnBrk="1" hangingPunct="1"/>
            <a:r>
              <a:rPr lang="zh-CN" altLang="en-US" smtClean="0"/>
              <a:t>那么引入线程又是为了什么？</a:t>
            </a:r>
          </a:p>
          <a:p>
            <a:pPr eaLnBrk="1" hangingPunct="1"/>
            <a:r>
              <a:rPr lang="zh-CN" altLang="en-US" smtClean="0"/>
              <a:t>举例：一个工作间，一个进程作为摄影室，一个进程作为画室，切换耗时</a:t>
            </a:r>
          </a:p>
        </p:txBody>
      </p:sp>
    </p:spTree>
    <p:extLst>
      <p:ext uri="{BB962C8B-B14F-4D97-AF65-F5344CB8AC3E}">
        <p14:creationId xmlns:p14="http://schemas.microsoft.com/office/powerpoint/2010/main" val="1937597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9AB466-F2A0-4706-B9F5-322808430BD9}" type="slidenum">
              <a:rPr lang="en-US" altLang="zh-CN">
                <a:solidFill>
                  <a:srgbClr val="000000"/>
                </a:solidFill>
              </a:rPr>
              <a:pPr>
                <a:spcBef>
                  <a:spcPct val="0"/>
                </a:spcBef>
              </a:pPr>
              <a:t>136</a:t>
            </a:fld>
            <a:endParaRPr lang="en-US" altLang="zh-CN">
              <a:solidFill>
                <a:srgbClr val="000000"/>
              </a:solidFill>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一进程中多线程并发的好处：例</a:t>
            </a:r>
            <a:r>
              <a:rPr lang="en-US" altLang="zh-CN" smtClean="0"/>
              <a:t>1_Word</a:t>
            </a:r>
            <a:r>
              <a:rPr lang="zh-CN" altLang="en-US" smtClean="0"/>
              <a:t>；例</a:t>
            </a:r>
            <a:r>
              <a:rPr lang="en-US" altLang="zh-CN" smtClean="0"/>
              <a:t>2_Web</a:t>
            </a:r>
            <a:r>
              <a:rPr lang="zh-CN" altLang="en-US" smtClean="0"/>
              <a:t>服务程序</a:t>
            </a:r>
          </a:p>
          <a:p>
            <a:pPr eaLnBrk="1" hangingPunct="1"/>
            <a:r>
              <a:rPr lang="zh-CN" altLang="en-US" smtClean="0"/>
              <a:t>在任务管理器中查看</a:t>
            </a:r>
            <a:r>
              <a:rPr lang="en-US" altLang="zh-CN" smtClean="0"/>
              <a:t>word</a:t>
            </a:r>
            <a:r>
              <a:rPr lang="zh-CN" altLang="en-US" smtClean="0"/>
              <a:t>等常用软件的线程数</a:t>
            </a:r>
          </a:p>
        </p:txBody>
      </p:sp>
    </p:spTree>
    <p:extLst>
      <p:ext uri="{BB962C8B-B14F-4D97-AF65-F5344CB8AC3E}">
        <p14:creationId xmlns:p14="http://schemas.microsoft.com/office/powerpoint/2010/main" val="1502142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9AB466-F2A0-4706-B9F5-322808430BD9}" type="slidenum">
              <a:rPr lang="en-US" altLang="zh-CN">
                <a:solidFill>
                  <a:srgbClr val="000000"/>
                </a:solidFill>
              </a:rPr>
              <a:pPr>
                <a:spcBef>
                  <a:spcPct val="0"/>
                </a:spcBef>
              </a:pPr>
              <a:t>138</a:t>
            </a:fld>
            <a:endParaRPr lang="en-US" altLang="zh-CN">
              <a:solidFill>
                <a:srgbClr val="000000"/>
              </a:solidFill>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一进程中多线程并发的好处：例</a:t>
            </a:r>
            <a:r>
              <a:rPr lang="en-US" altLang="zh-CN" smtClean="0"/>
              <a:t>1_Word</a:t>
            </a:r>
            <a:r>
              <a:rPr lang="zh-CN" altLang="en-US" smtClean="0"/>
              <a:t>；例</a:t>
            </a:r>
            <a:r>
              <a:rPr lang="en-US" altLang="zh-CN" smtClean="0"/>
              <a:t>2_Web</a:t>
            </a:r>
            <a:r>
              <a:rPr lang="zh-CN" altLang="en-US" smtClean="0"/>
              <a:t>服务程序</a:t>
            </a:r>
          </a:p>
          <a:p>
            <a:pPr eaLnBrk="1" hangingPunct="1"/>
            <a:r>
              <a:rPr lang="zh-CN" altLang="en-US" smtClean="0"/>
              <a:t>在任务管理器中查看</a:t>
            </a:r>
            <a:r>
              <a:rPr lang="en-US" altLang="zh-CN" smtClean="0"/>
              <a:t>word</a:t>
            </a:r>
            <a:r>
              <a:rPr lang="zh-CN" altLang="en-US" smtClean="0"/>
              <a:t>等常用软件的线程数</a:t>
            </a:r>
          </a:p>
        </p:txBody>
      </p:sp>
    </p:spTree>
    <p:extLst>
      <p:ext uri="{BB962C8B-B14F-4D97-AF65-F5344CB8AC3E}">
        <p14:creationId xmlns:p14="http://schemas.microsoft.com/office/powerpoint/2010/main" val="184771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74AB2A8-451A-479E-B408-2AA952E8DAE0}" type="slidenum">
              <a:rPr lang="en-US" altLang="zh-CN">
                <a:solidFill>
                  <a:srgbClr val="000000"/>
                </a:solidFill>
              </a:rPr>
              <a:pPr>
                <a:spcBef>
                  <a:spcPct val="0"/>
                </a:spcBef>
              </a:pPr>
              <a:t>139</a:t>
            </a:fld>
            <a:endParaRPr lang="en-US" altLang="zh-CN">
              <a:solidFill>
                <a:srgbClr val="000000"/>
              </a:solidFill>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t>进程切换涉及存储器操作，如切换页表</a:t>
            </a:r>
            <a:r>
              <a:rPr lang="en-US" altLang="zh-CN" dirty="0" smtClean="0"/>
              <a:t>(</a:t>
            </a:r>
            <a:r>
              <a:rPr lang="zh-CN" altLang="en-US" dirty="0" smtClean="0"/>
              <a:t>可能还涉及页面调入</a:t>
            </a:r>
            <a:r>
              <a:rPr lang="en-US" altLang="zh-CN" dirty="0" smtClean="0"/>
              <a:t>)</a:t>
            </a:r>
          </a:p>
          <a:p>
            <a:pPr eaLnBrk="1" hangingPunct="1"/>
            <a:r>
              <a:rPr lang="en-US" altLang="zh-CN" dirty="0" smtClean="0"/>
              <a:t>Solaris</a:t>
            </a:r>
            <a:r>
              <a:rPr lang="zh-CN" altLang="en-US" dirty="0" smtClean="0"/>
              <a:t>中进程创建时间是线程创建的</a:t>
            </a:r>
            <a:r>
              <a:rPr lang="en-US" altLang="zh-CN" dirty="0" smtClean="0"/>
              <a:t>30</a:t>
            </a:r>
            <a:r>
              <a:rPr lang="zh-CN" altLang="en-US" dirty="0" smtClean="0"/>
              <a:t>倍</a:t>
            </a:r>
            <a:r>
              <a:rPr lang="en-US" altLang="zh-CN" dirty="0" smtClean="0"/>
              <a:t>,</a:t>
            </a:r>
            <a:r>
              <a:rPr lang="zh-CN" altLang="en-US" dirty="0" smtClean="0"/>
              <a:t>进程</a:t>
            </a:r>
            <a:r>
              <a:rPr lang="zh-CN" altLang="en-US" b="1" dirty="0" smtClean="0"/>
              <a:t>切换</a:t>
            </a:r>
            <a:r>
              <a:rPr lang="zh-CN" altLang="en-US" dirty="0" smtClean="0"/>
              <a:t>时间是线程</a:t>
            </a:r>
            <a:r>
              <a:rPr lang="zh-CN" altLang="en-US" b="1" dirty="0" smtClean="0"/>
              <a:t>切换</a:t>
            </a:r>
            <a:r>
              <a:rPr lang="zh-CN" altLang="en-US" dirty="0" smtClean="0"/>
              <a:t>的</a:t>
            </a:r>
            <a:r>
              <a:rPr lang="en-US" altLang="zh-CN" dirty="0" smtClean="0"/>
              <a:t>5</a:t>
            </a:r>
            <a:r>
              <a:rPr lang="zh-CN" altLang="en-US" dirty="0" smtClean="0"/>
              <a:t>倍</a:t>
            </a:r>
          </a:p>
        </p:txBody>
      </p:sp>
    </p:spTree>
    <p:extLst>
      <p:ext uri="{BB962C8B-B14F-4D97-AF65-F5344CB8AC3E}">
        <p14:creationId xmlns:p14="http://schemas.microsoft.com/office/powerpoint/2010/main" val="1999724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847183A-AD34-450D-8A86-693790DE96E2}" type="slidenum">
              <a:rPr lang="en-US" altLang="zh-CN">
                <a:solidFill>
                  <a:srgbClr val="000000"/>
                </a:solidFill>
              </a:rPr>
              <a:pPr>
                <a:spcBef>
                  <a:spcPct val="0"/>
                </a:spcBef>
              </a:pPr>
              <a:t>143</a:t>
            </a:fld>
            <a:endParaRPr lang="en-US" altLang="zh-CN">
              <a:solidFill>
                <a:srgbClr val="000000"/>
              </a:solidFill>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信号屏蔽的含义：信号可以看成是用户程序空间的软中断</a:t>
            </a:r>
          </a:p>
          <a:p>
            <a:pPr eaLnBrk="1" hangingPunct="1"/>
            <a:r>
              <a:rPr lang="zh-CN" altLang="en-US" smtClean="0"/>
              <a:t>状态存放在哪里？</a:t>
            </a:r>
            <a:r>
              <a:rPr lang="en-US" altLang="zh-CN" smtClean="0"/>
              <a:t>——</a:t>
            </a:r>
            <a:r>
              <a:rPr lang="zh-CN" altLang="en-US" smtClean="0"/>
              <a:t>线程控制块</a:t>
            </a:r>
            <a:r>
              <a:rPr lang="en-US" altLang="zh-CN" smtClean="0"/>
              <a:t>(TCB)</a:t>
            </a:r>
          </a:p>
        </p:txBody>
      </p:sp>
    </p:spTree>
    <p:extLst>
      <p:ext uri="{BB962C8B-B14F-4D97-AF65-F5344CB8AC3E}">
        <p14:creationId xmlns:p14="http://schemas.microsoft.com/office/powerpoint/2010/main" val="2807040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189F44E-12F5-4214-AAF1-3AFAECB432CE}" type="slidenum">
              <a:rPr lang="en-US" altLang="zh-CN">
                <a:solidFill>
                  <a:srgbClr val="000000"/>
                </a:solidFill>
              </a:rPr>
              <a:pPr>
                <a:spcBef>
                  <a:spcPct val="0"/>
                </a:spcBef>
              </a:pPr>
              <a:t>146</a:t>
            </a:fld>
            <a:endParaRPr lang="en-US" altLang="zh-CN">
              <a:solidFill>
                <a:srgbClr val="000000"/>
              </a:solidFill>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进程仍具有与执行相关的状态。进程处于执行态，表示其某个线程处于执行态；将进程挂起，则其所有线程都挂起。</a:t>
            </a:r>
          </a:p>
        </p:txBody>
      </p:sp>
    </p:spTree>
    <p:extLst>
      <p:ext uri="{BB962C8B-B14F-4D97-AF65-F5344CB8AC3E}">
        <p14:creationId xmlns:p14="http://schemas.microsoft.com/office/powerpoint/2010/main" val="135820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52EBEA3-D784-484F-A416-B43682A7233E}" type="slidenum">
              <a:rPr lang="en-US" altLang="zh-CN">
                <a:solidFill>
                  <a:srgbClr val="000000"/>
                </a:solidFill>
              </a:rPr>
              <a:pPr>
                <a:spcBef>
                  <a:spcPct val="0"/>
                </a:spcBef>
              </a:pPr>
              <a:t>147</a:t>
            </a:fld>
            <a:endParaRPr lang="en-US" altLang="zh-CN">
              <a:solidFill>
                <a:srgbClr val="000000"/>
              </a:solidFill>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xfrm>
            <a:off x="914400" y="4343400"/>
            <a:ext cx="5029200" cy="4114800"/>
          </a:xfrm>
          <a:noFill/>
        </p:spPr>
        <p:txBody>
          <a:bodyPr/>
          <a:lstStyle/>
          <a:p>
            <a:pPr eaLnBrk="1" hangingPunct="1"/>
            <a:r>
              <a:rPr lang="zh-CN" altLang="en-US" smtClean="0"/>
              <a:t>有的系统还提供了</a:t>
            </a:r>
            <a:r>
              <a:rPr lang="en-US" altLang="zh-CN" smtClean="0"/>
              <a:t>Trylock</a:t>
            </a:r>
          </a:p>
        </p:txBody>
      </p:sp>
    </p:spTree>
    <p:extLst>
      <p:ext uri="{BB962C8B-B14F-4D97-AF65-F5344CB8AC3E}">
        <p14:creationId xmlns:p14="http://schemas.microsoft.com/office/powerpoint/2010/main" val="1816535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Arial" pitchFamily="34" charset="0"/>
                <a:ea typeface="宋体" pitchFamily="2" charset="-122"/>
                <a:cs typeface="+mn-cs"/>
              </a:rPr>
              <a:t>Linux</a:t>
            </a:r>
            <a:r>
              <a:rPr lang="en-US" altLang="zh-CN" sz="1200" b="1" i="0" kern="1200" baseline="0" dirty="0" smtClean="0">
                <a:solidFill>
                  <a:schemeClr val="tx1"/>
                </a:solidFill>
                <a:effectLst/>
                <a:latin typeface="Arial" pitchFamily="34" charset="0"/>
                <a:ea typeface="宋体" pitchFamily="2" charset="-122"/>
                <a:cs typeface="+mn-cs"/>
              </a:rPr>
              <a:t> RSDTZX</a:t>
            </a:r>
            <a:r>
              <a:rPr lang="zh-CN" altLang="en-US" sz="1200" b="1" i="0" kern="1200" baseline="0" dirty="0" smtClean="0">
                <a:solidFill>
                  <a:schemeClr val="tx1"/>
                </a:solidFill>
                <a:effectLst/>
                <a:latin typeface="Arial" pitchFamily="34" charset="0"/>
                <a:ea typeface="宋体" pitchFamily="2" charset="-122"/>
                <a:cs typeface="+mn-cs"/>
              </a:rPr>
              <a:t>六状态</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R (TASK_RUNNING)</a:t>
            </a:r>
            <a:r>
              <a:rPr lang="zh-CN" altLang="en-US" sz="1200" b="1" i="0" kern="1200" dirty="0" smtClean="0">
                <a:solidFill>
                  <a:schemeClr val="tx1"/>
                </a:solidFill>
                <a:effectLst/>
                <a:latin typeface="Arial" pitchFamily="34" charset="0"/>
                <a:ea typeface="宋体" pitchFamily="2" charset="-122"/>
                <a:cs typeface="+mn-cs"/>
              </a:rPr>
              <a:t>，可执行状态。</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S (TASK_INTERRUPTIBLE)</a:t>
            </a:r>
            <a:r>
              <a:rPr lang="zh-CN" altLang="en-US" sz="1200" b="1" i="0" kern="1200" dirty="0" smtClean="0">
                <a:solidFill>
                  <a:schemeClr val="tx1"/>
                </a:solidFill>
                <a:effectLst/>
                <a:latin typeface="Arial" pitchFamily="34" charset="0"/>
                <a:ea typeface="宋体" pitchFamily="2" charset="-122"/>
                <a:cs typeface="+mn-cs"/>
              </a:rPr>
              <a:t>，可中断的睡眠状态。</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D (TASK_UNINTERRUPTIBLE)</a:t>
            </a:r>
            <a:r>
              <a:rPr lang="zh-CN" altLang="en-US" sz="1200" b="1" i="0" kern="1200" dirty="0" smtClean="0">
                <a:solidFill>
                  <a:schemeClr val="tx1"/>
                </a:solidFill>
                <a:effectLst/>
                <a:latin typeface="Arial" pitchFamily="34" charset="0"/>
                <a:ea typeface="宋体" pitchFamily="2" charset="-122"/>
                <a:cs typeface="+mn-cs"/>
              </a:rPr>
              <a:t>，不可中断的睡眠状态。</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T (TASK_STOPPED or TASK_TRACED)</a:t>
            </a:r>
            <a:r>
              <a:rPr lang="zh-CN" altLang="en-US" sz="1200" b="1" i="0" kern="1200" dirty="0" smtClean="0">
                <a:solidFill>
                  <a:schemeClr val="tx1"/>
                </a:solidFill>
                <a:effectLst/>
                <a:latin typeface="Arial" pitchFamily="34" charset="0"/>
                <a:ea typeface="宋体" pitchFamily="2" charset="-122"/>
                <a:cs typeface="+mn-cs"/>
              </a:rPr>
              <a:t>，暂停状态或跟踪状态。</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Z (TASK_DEAD - EXIT_ZOMBIE)</a:t>
            </a:r>
            <a:r>
              <a:rPr lang="zh-CN" altLang="en-US" sz="1200" b="1" i="0" kern="1200" dirty="0" smtClean="0">
                <a:solidFill>
                  <a:schemeClr val="tx1"/>
                </a:solidFill>
                <a:effectLst/>
                <a:latin typeface="Arial" pitchFamily="34" charset="0"/>
                <a:ea typeface="宋体" pitchFamily="2" charset="-122"/>
                <a:cs typeface="+mn-cs"/>
              </a:rPr>
              <a:t>，退出状态，进程成为僵尸进程。</a:t>
            </a:r>
            <a:endParaRPr lang="en-US" altLang="zh-CN" sz="1200" b="1" i="0" kern="1200" dirty="0" smtClean="0">
              <a:solidFill>
                <a:schemeClr val="tx1"/>
              </a:solidFill>
              <a:effectLst/>
              <a:latin typeface="Arial" pitchFamily="34" charset="0"/>
              <a:ea typeface="宋体" pitchFamily="2" charset="-122"/>
              <a:cs typeface="+mn-cs"/>
            </a:endParaRPr>
          </a:p>
          <a:p>
            <a:r>
              <a:rPr lang="en-US" altLang="zh-CN" sz="1200" b="1" i="0" kern="1200" dirty="0" smtClean="0">
                <a:solidFill>
                  <a:schemeClr val="tx1"/>
                </a:solidFill>
                <a:effectLst/>
                <a:latin typeface="Arial" pitchFamily="34" charset="0"/>
                <a:ea typeface="宋体" pitchFamily="2" charset="-122"/>
                <a:cs typeface="+mn-cs"/>
              </a:rPr>
              <a:t>Linux</a:t>
            </a:r>
            <a:r>
              <a:rPr lang="zh-CN" altLang="en-US" sz="1200" b="1" i="0" kern="1200" dirty="0" smtClean="0">
                <a:solidFill>
                  <a:schemeClr val="tx1"/>
                </a:solidFill>
                <a:effectLst/>
                <a:latin typeface="Arial" pitchFamily="34" charset="0"/>
                <a:ea typeface="宋体" pitchFamily="2" charset="-122"/>
                <a:cs typeface="+mn-cs"/>
              </a:rPr>
              <a:t>进程状态：</a:t>
            </a:r>
            <a:r>
              <a:rPr lang="en-US" altLang="zh-CN" sz="1200" b="1" i="0" kern="1200" dirty="0" smtClean="0">
                <a:solidFill>
                  <a:schemeClr val="tx1"/>
                </a:solidFill>
                <a:effectLst/>
                <a:latin typeface="Arial" pitchFamily="34" charset="0"/>
                <a:ea typeface="宋体" pitchFamily="2" charset="-122"/>
                <a:cs typeface="+mn-cs"/>
              </a:rPr>
              <a:t>X (TASK_DEAD - EXIT_DEAD)</a:t>
            </a:r>
            <a:r>
              <a:rPr lang="zh-CN" altLang="en-US" sz="1200" b="1" i="0" kern="1200" dirty="0" smtClean="0">
                <a:solidFill>
                  <a:schemeClr val="tx1"/>
                </a:solidFill>
                <a:effectLst/>
                <a:latin typeface="Arial" pitchFamily="34" charset="0"/>
                <a:ea typeface="宋体" pitchFamily="2" charset="-122"/>
                <a:cs typeface="+mn-cs"/>
              </a:rPr>
              <a:t>，退出状态，进程即将被销毁。</a:t>
            </a:r>
            <a:endParaRPr lang="en-US" altLang="zh-CN" sz="1200" b="1" i="0" kern="1200" dirty="0" smtClean="0">
              <a:solidFill>
                <a:schemeClr val="tx1"/>
              </a:solidFill>
              <a:effectLst/>
              <a:latin typeface="Arial" pitchFamily="34" charset="0"/>
              <a:ea typeface="宋体" pitchFamily="2" charset="-122"/>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5F7ED468-C966-4B12-A552-1DF1C7511E00}" type="slidenum">
              <a:rPr lang="en-US" altLang="zh-CN" smtClean="0"/>
              <a:pPr>
                <a:defRPr/>
              </a:pPr>
              <a:t>20</a:t>
            </a:fld>
            <a:endParaRPr lang="en-US" altLang="zh-CN"/>
          </a:p>
        </p:txBody>
      </p:sp>
    </p:spTree>
    <p:extLst>
      <p:ext uri="{BB962C8B-B14F-4D97-AF65-F5344CB8AC3E}">
        <p14:creationId xmlns:p14="http://schemas.microsoft.com/office/powerpoint/2010/main" val="310660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97B7533-BCA4-4F7D-8379-6A001D4EFD75}" type="slidenum">
              <a:rPr lang="en-US" altLang="zh-CN">
                <a:solidFill>
                  <a:srgbClr val="000000"/>
                </a:solidFill>
              </a:rPr>
              <a:pPr>
                <a:spcBef>
                  <a:spcPct val="0"/>
                </a:spcBef>
              </a:pPr>
              <a:t>148</a:t>
            </a:fld>
            <a:endParaRPr lang="en-US" altLang="zh-CN">
              <a:solidFill>
                <a:srgbClr val="000000"/>
              </a:solidFill>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p:spPr>
        <p:txBody>
          <a:bodyPr/>
          <a:lstStyle/>
          <a:p>
            <a:pPr eaLnBrk="1" hangingPunct="1"/>
            <a:r>
              <a:rPr lang="en-US" altLang="zh-CN" smtClean="0"/>
              <a:t>VC++</a:t>
            </a:r>
            <a:r>
              <a:rPr lang="zh-CN" altLang="en-US" smtClean="0"/>
              <a:t>无条件变量；</a:t>
            </a:r>
            <a:r>
              <a:rPr lang="en-US" altLang="zh-CN" smtClean="0"/>
              <a:t>java</a:t>
            </a:r>
            <a:r>
              <a:rPr lang="zh-CN" altLang="en-US" smtClean="0"/>
              <a:t>有条件变量，</a:t>
            </a:r>
            <a:r>
              <a:rPr lang="en-US" altLang="zh-CN" smtClean="0"/>
              <a:t>1</a:t>
            </a:r>
            <a:r>
              <a:rPr lang="zh-CN" altLang="en-US" smtClean="0"/>
              <a:t>个锁可以有多个条件变量</a:t>
            </a:r>
          </a:p>
        </p:txBody>
      </p:sp>
    </p:spTree>
    <p:extLst>
      <p:ext uri="{BB962C8B-B14F-4D97-AF65-F5344CB8AC3E}">
        <p14:creationId xmlns:p14="http://schemas.microsoft.com/office/powerpoint/2010/main" val="1998186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150</a:t>
            </a:fld>
            <a:endParaRPr lang="en-US" altLang="zh-CN">
              <a:solidFill>
                <a:srgbClr val="000000"/>
              </a:solidFill>
            </a:endParaRPr>
          </a:p>
        </p:txBody>
      </p:sp>
    </p:spTree>
    <p:extLst>
      <p:ext uri="{BB962C8B-B14F-4D97-AF65-F5344CB8AC3E}">
        <p14:creationId xmlns:p14="http://schemas.microsoft.com/office/powerpoint/2010/main" val="1317163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151</a:t>
            </a:fld>
            <a:endParaRPr lang="en-US" altLang="zh-CN">
              <a:solidFill>
                <a:srgbClr val="000000"/>
              </a:solidFill>
            </a:endParaRPr>
          </a:p>
        </p:txBody>
      </p:sp>
    </p:spTree>
    <p:extLst>
      <p:ext uri="{BB962C8B-B14F-4D97-AF65-F5344CB8AC3E}">
        <p14:creationId xmlns:p14="http://schemas.microsoft.com/office/powerpoint/2010/main" val="3280600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优点：用户编程简单，因为线程调度、生命周期维护的复杂性由操作系统承担，用户程序员在编程时无需管理线程的调度，即不需要担心线程什么时候会执行、什么时候会挂起。如果一个线程执行阻塞操作，操作系统可以从容地调度另外一个线程执行。</a:t>
            </a:r>
            <a:endParaRPr lang="en-US" altLang="zh-CN" dirty="0" smtClean="0"/>
          </a:p>
          <a:p>
            <a:r>
              <a:rPr lang="zh-CN" altLang="en-US" dirty="0" smtClean="0"/>
              <a:t>缺点：效率低。因为线程在内核态实现，每次线程切换都需要陷入到内核态，由操作系统来进行调度。而从用户态到内核态的切换是要花时间的。另外，内核态的实现占用内核稀缺的内存资源，因为操作系统需要维护线程表。操作系统所占内存空间一旦装载结束后就已经固定，无法动态改变。由于线程的数量通常大大多于进程的数量，因此随着线程数量的增加，操作系统内核空间容易迅速耗尽。</a:t>
            </a:r>
          </a:p>
          <a:p>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153</a:t>
            </a:fld>
            <a:endParaRPr lang="en-US" altLang="zh-CN">
              <a:solidFill>
                <a:srgbClr val="000000"/>
              </a:solidFill>
            </a:endParaRPr>
          </a:p>
        </p:txBody>
      </p:sp>
    </p:spTree>
    <p:extLst>
      <p:ext uri="{BB962C8B-B14F-4D97-AF65-F5344CB8AC3E}">
        <p14:creationId xmlns:p14="http://schemas.microsoft.com/office/powerpoint/2010/main" val="792520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线程刚出现的时候，由于无法说服操作系统人员修改操作系统，其实现的方式只能在用户态。谁提出谁举证。用户态意味着用户自己做线程的切换，自己管理线程的信息，操作系统无需知道线程的存在。那么在用户态如何进行线程调度呢？那就是用户自己写一个执行系统作调度器，即除了正常执行任务的线程外，还有一个专门负责线程调度的线程。由于大家都在用户态下执行，睡也不比谁占优势，要像取得</a:t>
            </a:r>
            <a:r>
              <a:rPr lang="en-US" altLang="zh-CN" dirty="0" smtClean="0"/>
              <a:t>CPU</a:t>
            </a:r>
            <a:r>
              <a:rPr lang="zh-CN" altLang="en-US" dirty="0" smtClean="0"/>
              <a:t>控制权只能靠大家的资源合作。一个线程在执行完一段时间后主动把资源释放给别人用。在内核态下，操作系统可以通过周期性的时钟中断把控制权夺过来，在用户态下，执行调度的</a:t>
            </a:r>
            <a:r>
              <a:rPr lang="zh-CN" altLang="en-US" dirty="0" smtClean="0"/>
              <a:t>线程没有能力</a:t>
            </a:r>
            <a:r>
              <a:rPr lang="zh-CN" altLang="en-US" dirty="0" smtClean="0"/>
              <a:t>强行夺走控制权，所以必须合作。</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154</a:t>
            </a:fld>
            <a:endParaRPr lang="en-US" altLang="zh-CN">
              <a:solidFill>
                <a:srgbClr val="000000"/>
              </a:solidFill>
            </a:endParaRPr>
          </a:p>
        </p:txBody>
      </p:sp>
    </p:spTree>
    <p:extLst>
      <p:ext uri="{BB962C8B-B14F-4D97-AF65-F5344CB8AC3E}">
        <p14:creationId xmlns:p14="http://schemas.microsoft.com/office/powerpoint/2010/main" val="791883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缺点：编程会变得很诡异，必须仔细斟酌再什么时候应该让出</a:t>
            </a:r>
            <a:r>
              <a:rPr lang="en-US" altLang="zh-CN" dirty="0" smtClean="0"/>
              <a:t>CPU</a:t>
            </a:r>
            <a:r>
              <a:rPr lang="zh-CN" altLang="en-US" dirty="0" smtClean="0"/>
              <a:t>给别的线程使用，而让出时机的选择对线程的效率和可靠性有很大的影响。</a:t>
            </a:r>
            <a:endParaRPr lang="en-US" altLang="zh-CN" dirty="0" smtClean="0"/>
          </a:p>
          <a:p>
            <a:endParaRPr lang="en-US" altLang="zh-CN" dirty="0" smtClean="0"/>
          </a:p>
          <a:p>
            <a:r>
              <a:rPr lang="zh-CN" altLang="en-US" dirty="0" smtClean="0"/>
              <a:t>系统调用的阻塞问题：如果在执行过程中一个线程受阻，它将无法将控制权交出来（因为受阻后无法执行交出</a:t>
            </a:r>
            <a:r>
              <a:rPr lang="en-US" altLang="zh-CN" dirty="0" smtClean="0"/>
              <a:t>CPU</a:t>
            </a:r>
            <a:r>
              <a:rPr lang="zh-CN" altLang="en-US" dirty="0" smtClean="0"/>
              <a:t>的指令了），这样整个进程都无法推进。操作系统随即把</a:t>
            </a:r>
            <a:r>
              <a:rPr lang="en-US" altLang="zh-CN" dirty="0" smtClean="0"/>
              <a:t>CPU</a:t>
            </a:r>
            <a:r>
              <a:rPr lang="zh-CN" altLang="en-US" dirty="0" smtClean="0"/>
              <a:t>控制权交给另一个进程。这样，一个线程受阻造成整个进程都受阻，这与线程提出的初衷不符合。</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156</a:t>
            </a:fld>
            <a:endParaRPr lang="en-US" altLang="zh-CN">
              <a:solidFill>
                <a:srgbClr val="000000"/>
              </a:solidFill>
            </a:endParaRPr>
          </a:p>
        </p:txBody>
      </p:sp>
    </p:spTree>
    <p:extLst>
      <p:ext uri="{BB962C8B-B14F-4D97-AF65-F5344CB8AC3E}">
        <p14:creationId xmlns:p14="http://schemas.microsoft.com/office/powerpoint/2010/main" val="3736904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164</a:t>
            </a:fld>
            <a:endParaRPr lang="en-US" altLang="zh-CN">
              <a:solidFill>
                <a:srgbClr val="000000"/>
              </a:solidFill>
            </a:endParaRPr>
          </a:p>
        </p:txBody>
      </p:sp>
    </p:spTree>
    <p:extLst>
      <p:ext uri="{BB962C8B-B14F-4D97-AF65-F5344CB8AC3E}">
        <p14:creationId xmlns:p14="http://schemas.microsoft.com/office/powerpoint/2010/main" val="130637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p:spPr>
        <p:txBody>
          <a:bodyPr/>
          <a:lstStyle/>
          <a:p>
            <a:r>
              <a:rPr lang="zh-CN" altLang="en-US" smtClean="0"/>
              <a:t>遍历查询时效率低，只适合进程数较少</a:t>
            </a:r>
            <a:r>
              <a:rPr lang="en-US" altLang="zh-CN" smtClean="0"/>
              <a:t>(</a:t>
            </a:r>
            <a:r>
              <a:rPr lang="zh-CN" altLang="en-US" smtClean="0"/>
              <a:t>如几十个进程</a:t>
            </a:r>
            <a:r>
              <a:rPr lang="en-US" altLang="zh-CN" smtClean="0"/>
              <a:t>)</a:t>
            </a:r>
            <a:r>
              <a:rPr lang="zh-CN" altLang="en-US" smtClean="0"/>
              <a:t>的系统；例子：根据优先级插入就绪队列</a:t>
            </a:r>
          </a:p>
          <a:p>
            <a:endParaRPr lang="zh-CN" altLang="en-US" smtClean="0"/>
          </a:p>
        </p:txBody>
      </p:sp>
      <p:sp>
        <p:nvSpPr>
          <p:cNvPr id="15974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751D655-D1BF-498A-BDE3-5809C4B499BA}" type="slidenum">
              <a:rPr lang="en-US" altLang="zh-CN">
                <a:solidFill>
                  <a:srgbClr val="000000"/>
                </a:solidFill>
              </a:rPr>
              <a:pPr>
                <a:spcBef>
                  <a:spcPct val="0"/>
                </a:spcBef>
              </a:pPr>
              <a:t>24</a:t>
            </a:fld>
            <a:endParaRPr lang="en-US" altLang="zh-CN">
              <a:solidFill>
                <a:srgbClr val="000000"/>
              </a:solidFill>
            </a:endParaRPr>
          </a:p>
        </p:txBody>
      </p:sp>
    </p:spTree>
    <p:extLst>
      <p:ext uri="{BB962C8B-B14F-4D97-AF65-F5344CB8AC3E}">
        <p14:creationId xmlns:p14="http://schemas.microsoft.com/office/powerpoint/2010/main" val="183750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p:spPr>
        <p:txBody>
          <a:bodyPr/>
          <a:lstStyle/>
          <a:p>
            <a:r>
              <a:rPr lang="zh-CN" altLang="en-US" dirty="0" smtClean="0"/>
              <a:t>在用户态中有关</a:t>
            </a:r>
            <a:r>
              <a:rPr lang="en-US" altLang="zh-CN" dirty="0" smtClean="0"/>
              <a:t>I/O</a:t>
            </a:r>
            <a:r>
              <a:rPr lang="zh-CN" altLang="en-US" dirty="0" smtClean="0"/>
              <a:t>和内存保护的所有指令是禁止的，将</a:t>
            </a:r>
            <a:r>
              <a:rPr lang="en-US" altLang="zh-CN" dirty="0" smtClean="0"/>
              <a:t>PSW</a:t>
            </a:r>
            <a:r>
              <a:rPr lang="zh-CN" altLang="en-US" dirty="0" smtClean="0"/>
              <a:t>中的模式位设置成内核态也是禁止的</a:t>
            </a:r>
          </a:p>
          <a:p>
            <a:r>
              <a:rPr lang="en-US" altLang="zh-CN" dirty="0" smtClean="0"/>
              <a:t>TRAP</a:t>
            </a:r>
            <a:r>
              <a:rPr lang="zh-CN" altLang="en-US" dirty="0" smtClean="0"/>
              <a:t>指令把用户态切换成内核态。</a:t>
            </a:r>
            <a:endParaRPr lang="en-US" altLang="zh-CN" dirty="0" smtClean="0"/>
          </a:p>
          <a:p>
            <a:r>
              <a:rPr lang="en-US" altLang="zh-CN" dirty="0" smtClean="0"/>
              <a:t>CPU</a:t>
            </a:r>
            <a:r>
              <a:rPr lang="zh-CN" altLang="en-US" dirty="0" smtClean="0"/>
              <a:t>管理和内存管理都应该在内核态实现，系统诊断与测试程序也需要在内核态下实现，因为诊断和测试需要访问计算机的所有资源，否则怎么判断计算机是否正常。举例医生看病的例子，没看到病人如何诊断？</a:t>
            </a:r>
            <a:endParaRPr lang="en-US" altLang="zh-CN" dirty="0" smtClean="0"/>
          </a:p>
          <a:p>
            <a:endParaRPr lang="zh-CN" altLang="en-US" dirty="0" smtClean="0"/>
          </a:p>
          <a:p>
            <a:endParaRPr lang="zh-CN" altLang="en-US" dirty="0" smtClean="0"/>
          </a:p>
        </p:txBody>
      </p:sp>
      <p:sp>
        <p:nvSpPr>
          <p:cNvPr id="1607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A9BCF55-6528-498F-879E-37F04EE39088}" type="slidenum">
              <a:rPr lang="en-US" altLang="zh-CN">
                <a:solidFill>
                  <a:srgbClr val="000000"/>
                </a:solidFill>
              </a:rPr>
              <a:pPr>
                <a:spcBef>
                  <a:spcPct val="0"/>
                </a:spcBef>
              </a:pPr>
              <a:t>27</a:t>
            </a:fld>
            <a:endParaRPr lang="en-US" altLang="zh-CN">
              <a:solidFill>
                <a:srgbClr val="000000"/>
              </a:solidFill>
            </a:endParaRPr>
          </a:p>
        </p:txBody>
      </p:sp>
    </p:spTree>
    <p:extLst>
      <p:ext uri="{BB962C8B-B14F-4D97-AF65-F5344CB8AC3E}">
        <p14:creationId xmlns:p14="http://schemas.microsoft.com/office/powerpoint/2010/main" val="2978294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p:spPr>
        <p:txBody>
          <a:bodyPr/>
          <a:lstStyle/>
          <a:p>
            <a:r>
              <a:rPr lang="en-US" altLang="zh-CN" smtClean="0"/>
              <a:t>UNIX</a:t>
            </a:r>
            <a:r>
              <a:rPr lang="zh-CN" altLang="en-US" smtClean="0"/>
              <a:t>在启动时，一个称为</a:t>
            </a:r>
            <a:r>
              <a:rPr lang="en-US" altLang="zh-CN" smtClean="0"/>
              <a:t>init</a:t>
            </a:r>
            <a:r>
              <a:rPr lang="zh-CN" altLang="en-US" smtClean="0"/>
              <a:t>的特殊进程出现在启动映像中，当它开始运行时，读入一个说明终端数量的文件。接着，为每个终端创建一个新进程，这些进程等待用户登录，如果有一个用户登录成功，该登录进程就执行一个</a:t>
            </a:r>
            <a:r>
              <a:rPr lang="en-US" altLang="zh-CN" smtClean="0"/>
              <a:t>shell</a:t>
            </a:r>
            <a:r>
              <a:rPr lang="zh-CN" altLang="en-US" smtClean="0"/>
              <a:t>准备接收命令，所接收的这些命令会启动更多的进程，以此类推。</a:t>
            </a:r>
          </a:p>
          <a:p>
            <a:r>
              <a:rPr lang="zh-CN" altLang="en-US" smtClean="0"/>
              <a:t>示例：查看</a:t>
            </a:r>
            <a:r>
              <a:rPr lang="en-US" altLang="zh-CN" smtClean="0"/>
              <a:t>windows</a:t>
            </a:r>
            <a:r>
              <a:rPr lang="zh-CN" altLang="en-US" smtClean="0"/>
              <a:t>的进程树</a:t>
            </a:r>
          </a:p>
          <a:p>
            <a:endParaRPr lang="zh-CN" altLang="en-US" smtClean="0"/>
          </a:p>
        </p:txBody>
      </p:sp>
      <p:sp>
        <p:nvSpPr>
          <p:cNvPr id="161796"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CAD261-3F3F-47B7-B2D4-CA41173D33E8}" type="slidenum">
              <a:rPr lang="en-US" altLang="zh-CN">
                <a:solidFill>
                  <a:srgbClr val="000000"/>
                </a:solidFill>
              </a:rPr>
              <a:pPr>
                <a:spcBef>
                  <a:spcPct val="0"/>
                </a:spcBef>
              </a:pPr>
              <a:t>28</a:t>
            </a:fld>
            <a:endParaRPr lang="en-US" altLang="zh-CN">
              <a:solidFill>
                <a:srgbClr val="000000"/>
              </a:solidFill>
            </a:endParaRPr>
          </a:p>
        </p:txBody>
      </p:sp>
    </p:spTree>
    <p:extLst>
      <p:ext uri="{BB962C8B-B14F-4D97-AF65-F5344CB8AC3E}">
        <p14:creationId xmlns:p14="http://schemas.microsoft.com/office/powerpoint/2010/main" val="362919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r>
              <a:rPr lang="en-US" altLang="zh-CN" smtClean="0"/>
              <a:t>Windows</a:t>
            </a:r>
            <a:r>
              <a:rPr lang="zh-CN" altLang="en-US" smtClean="0"/>
              <a:t>中没有进程层次的概念，所有进程地位相同；在创建进程的时候，父进程得到子进程的句柄，该句柄可用以控制子进程，但是它有权把这个句柄传送给某个其他进程，这样就不存在进程层次了。</a:t>
            </a:r>
          </a:p>
          <a:p>
            <a:r>
              <a:rPr lang="en-US" altLang="zh-CN" smtClean="0"/>
              <a:t>《Windows Internals 5th》</a:t>
            </a:r>
            <a:r>
              <a:rPr lang="zh-CN" altLang="en-US" smtClean="0"/>
              <a:t>：</a:t>
            </a:r>
            <a:r>
              <a:rPr lang="en-US" altLang="zh-CN" b="1" smtClean="0"/>
              <a:t>EXPERIMENT: Viewing the Process Tree</a:t>
            </a:r>
          </a:p>
          <a:p>
            <a:endParaRPr lang="zh-CN" altLang="en-US" smtClean="0"/>
          </a:p>
        </p:txBody>
      </p:sp>
      <p:sp>
        <p:nvSpPr>
          <p:cNvPr id="16282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49768B0-7CB2-4888-AD0A-7F81AAE39679}" type="slidenum">
              <a:rPr lang="en-US" altLang="zh-CN">
                <a:solidFill>
                  <a:srgbClr val="000000"/>
                </a:solidFill>
              </a:rPr>
              <a:pPr>
                <a:spcBef>
                  <a:spcPct val="0"/>
                </a:spcBef>
              </a:pPr>
              <a:t>29</a:t>
            </a:fld>
            <a:endParaRPr lang="en-US" altLang="zh-CN">
              <a:solidFill>
                <a:srgbClr val="000000"/>
              </a:solidFill>
            </a:endParaRPr>
          </a:p>
        </p:txBody>
      </p:sp>
    </p:spTree>
    <p:extLst>
      <p:ext uri="{BB962C8B-B14F-4D97-AF65-F5344CB8AC3E}">
        <p14:creationId xmlns:p14="http://schemas.microsoft.com/office/powerpoint/2010/main" val="205765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 </a:t>
            </a:r>
            <a:r>
              <a:rPr lang="zh-CN" altLang="en-US" dirty="0" smtClean="0"/>
              <a:t>在系统初始化的时候，将有许多进程产生。产生的这些进程是系统正常运行必不可少的。这些进程的村咋使得新的进程和用户程序的执行成为可能。例如</a:t>
            </a:r>
            <a:r>
              <a:rPr lang="en-US" altLang="zh-CN" dirty="0" smtClean="0"/>
              <a:t>windows</a:t>
            </a:r>
            <a:r>
              <a:rPr lang="zh-CN" altLang="en-US" dirty="0" smtClean="0"/>
              <a:t>初始化后，将自动产生</a:t>
            </a:r>
            <a:r>
              <a:rPr lang="en-US" altLang="zh-CN" dirty="0" smtClean="0"/>
              <a:t>SMSS(</a:t>
            </a:r>
            <a:r>
              <a:rPr lang="zh-CN" altLang="en-US" dirty="0" smtClean="0"/>
              <a:t>对话管理）</a:t>
            </a:r>
            <a:r>
              <a:rPr lang="en-US" altLang="zh-CN" baseline="0" dirty="0" smtClean="0"/>
              <a:t> </a:t>
            </a:r>
            <a:r>
              <a:rPr lang="zh-CN" altLang="en-US" baseline="0" dirty="0" smtClean="0"/>
              <a:t>、登陆管理（</a:t>
            </a:r>
            <a:r>
              <a:rPr lang="en-US" altLang="zh-CN" baseline="0" dirty="0" smtClean="0"/>
              <a:t>WINLOGON</a:t>
            </a:r>
            <a:r>
              <a:rPr lang="zh-CN" altLang="en-US" baseline="0" dirty="0" smtClean="0"/>
              <a:t>）、安全管理（</a:t>
            </a:r>
            <a:r>
              <a:rPr lang="en-US" altLang="zh-CN" baseline="0" dirty="0" smtClean="0"/>
              <a:t>LSASS</a:t>
            </a:r>
            <a:r>
              <a:rPr lang="zh-CN" altLang="en-US" baseline="0" dirty="0" smtClean="0"/>
              <a:t>）、</a:t>
            </a:r>
            <a:r>
              <a:rPr lang="en-US" altLang="zh-CN" baseline="0" dirty="0" smtClean="0"/>
              <a:t>Windows</a:t>
            </a:r>
            <a:r>
              <a:rPr lang="zh-CN" altLang="en-US" baseline="0" dirty="0" smtClean="0"/>
              <a:t>子系统（</a:t>
            </a:r>
            <a:r>
              <a:rPr lang="en-US" altLang="zh-CN" baseline="0" dirty="0" smtClean="0"/>
              <a:t>CSRSS</a:t>
            </a:r>
            <a:r>
              <a:rPr lang="zh-CN" altLang="en-US" baseline="0" dirty="0" smtClean="0"/>
              <a:t>）、</a:t>
            </a:r>
            <a:r>
              <a:rPr lang="en-US" altLang="zh-CN" baseline="0" dirty="0" smtClean="0"/>
              <a:t>Windows</a:t>
            </a:r>
            <a:r>
              <a:rPr lang="zh-CN" altLang="en-US" baseline="0" dirty="0" smtClean="0"/>
              <a:t>壳（</a:t>
            </a:r>
            <a:r>
              <a:rPr lang="en-US" altLang="zh-CN" baseline="0" dirty="0" smtClean="0"/>
              <a:t>explore</a:t>
            </a:r>
            <a:r>
              <a:rPr lang="zh-CN" altLang="en-US" baseline="0" dirty="0" smtClean="0"/>
              <a:t>）等系统进程。</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30</a:t>
            </a:fld>
            <a:endParaRPr lang="en-US" altLang="zh-CN">
              <a:solidFill>
                <a:srgbClr val="000000"/>
              </a:solidFill>
            </a:endParaRPr>
          </a:p>
        </p:txBody>
      </p:sp>
    </p:spTree>
    <p:extLst>
      <p:ext uri="{BB962C8B-B14F-4D97-AF65-F5344CB8AC3E}">
        <p14:creationId xmlns:p14="http://schemas.microsoft.com/office/powerpoint/2010/main" val="12101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一个用户可以</a:t>
            </a:r>
            <a:r>
              <a:rPr lang="en-US" altLang="zh-CN" baseline="0" dirty="0" smtClean="0"/>
              <a:t>kill</a:t>
            </a:r>
            <a:r>
              <a:rPr lang="zh-CN" altLang="en-US" baseline="0" dirty="0" smtClean="0"/>
              <a:t>自己的进程，但是不能</a:t>
            </a:r>
            <a:r>
              <a:rPr lang="en-US" altLang="zh-CN" baseline="0" dirty="0" smtClean="0"/>
              <a:t>kill</a:t>
            </a:r>
            <a:r>
              <a:rPr lang="zh-CN" altLang="en-US" baseline="0" dirty="0" smtClean="0"/>
              <a:t>别人的进程。一个超级用户可以</a:t>
            </a:r>
            <a:r>
              <a:rPr lang="en-US" altLang="zh-CN" baseline="0" dirty="0" smtClean="0"/>
              <a:t>kill</a:t>
            </a:r>
            <a:r>
              <a:rPr lang="zh-CN" altLang="en-US" baseline="0" dirty="0" smtClean="0"/>
              <a:t>任何进程。</a:t>
            </a:r>
            <a:endParaRPr lang="zh-CN" altLang="en-US" dirty="0"/>
          </a:p>
        </p:txBody>
      </p:sp>
      <p:sp>
        <p:nvSpPr>
          <p:cNvPr id="4" name="Slide Number Placeholder 3"/>
          <p:cNvSpPr>
            <a:spLocks noGrp="1"/>
          </p:cNvSpPr>
          <p:nvPr>
            <p:ph type="sldNum" sz="quarter" idx="10"/>
          </p:nvPr>
        </p:nvSpPr>
        <p:spPr/>
        <p:txBody>
          <a:bodyPr/>
          <a:lstStyle/>
          <a:p>
            <a:fld id="{2C036573-32D1-4437-ABEB-01C3AF869A2C}" type="slidenum">
              <a:rPr lang="en-US" altLang="zh-CN" smtClean="0">
                <a:solidFill>
                  <a:srgbClr val="000000"/>
                </a:solidFill>
              </a:rPr>
              <a:pPr/>
              <a:t>32</a:t>
            </a:fld>
            <a:endParaRPr lang="en-US" altLang="zh-CN">
              <a:solidFill>
                <a:srgbClr val="000000"/>
              </a:solidFill>
            </a:endParaRPr>
          </a:p>
        </p:txBody>
      </p:sp>
    </p:spTree>
    <p:extLst>
      <p:ext uri="{BB962C8B-B14F-4D97-AF65-F5344CB8AC3E}">
        <p14:creationId xmlns:p14="http://schemas.microsoft.com/office/powerpoint/2010/main" val="2454345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487DB75-4C0B-4C64-A44B-66002746054A}" type="slidenum">
              <a:rPr lang="en-US" altLang="zh-CN"/>
              <a:pPr>
                <a:defRPr/>
              </a:pPr>
              <a:t>‹#›</a:t>
            </a:fld>
            <a:endParaRPr lang="en-US" altLang="zh-CN"/>
          </a:p>
        </p:txBody>
      </p:sp>
    </p:spTree>
    <p:extLst>
      <p:ext uri="{BB962C8B-B14F-4D97-AF65-F5344CB8AC3E}">
        <p14:creationId xmlns:p14="http://schemas.microsoft.com/office/powerpoint/2010/main" val="264424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582D69-CBE0-444F-89D1-0BA05185DDEB}" type="slidenum">
              <a:rPr lang="en-US" altLang="zh-CN"/>
              <a:pPr>
                <a:defRPr/>
              </a:pPr>
              <a:t>‹#›</a:t>
            </a:fld>
            <a:endParaRPr lang="en-US" altLang="zh-CN"/>
          </a:p>
        </p:txBody>
      </p:sp>
    </p:spTree>
    <p:extLst>
      <p:ext uri="{BB962C8B-B14F-4D97-AF65-F5344CB8AC3E}">
        <p14:creationId xmlns:p14="http://schemas.microsoft.com/office/powerpoint/2010/main" val="215574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745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FE54F18-26B5-4FDC-B243-A43D15240AEF}" type="slidenum">
              <a:rPr lang="en-US" altLang="zh-CN"/>
              <a:pPr>
                <a:defRPr/>
              </a:pPr>
              <a:t>‹#›</a:t>
            </a:fld>
            <a:endParaRPr lang="en-US" altLang="zh-CN"/>
          </a:p>
        </p:txBody>
      </p:sp>
    </p:spTree>
    <p:extLst>
      <p:ext uri="{BB962C8B-B14F-4D97-AF65-F5344CB8AC3E}">
        <p14:creationId xmlns:p14="http://schemas.microsoft.com/office/powerpoint/2010/main" val="1389433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1401975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497692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432607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355749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1749518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3543064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191220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1501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F373C0-32F2-425F-BDE0-742D39C258B6}" type="slidenum">
              <a:rPr lang="en-US" altLang="zh-CN"/>
              <a:pPr>
                <a:defRPr/>
              </a:pPr>
              <a:t>‹#›</a:t>
            </a:fld>
            <a:endParaRPr lang="en-US" altLang="zh-CN"/>
          </a:p>
        </p:txBody>
      </p:sp>
    </p:spTree>
    <p:extLst>
      <p:ext uri="{BB962C8B-B14F-4D97-AF65-F5344CB8AC3E}">
        <p14:creationId xmlns:p14="http://schemas.microsoft.com/office/powerpoint/2010/main" val="28708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3509347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356220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3533621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1BBE0C12-7544-44FC-A20A-75D981A2BE0D}"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4056969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F78D2C46-DA83-45ED-9DAF-4492C7859748}"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65035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ED01281A-6725-404B-86B0-BBD6FD64D597}"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4267369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CCAEAB67-878A-4876-83F5-7AEFF6B8B7A9}"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687607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9" name="Rectangle 9"/>
          <p:cNvSpPr>
            <a:spLocks noGrp="1" noChangeArrowheads="1"/>
          </p:cNvSpPr>
          <p:nvPr>
            <p:ph type="sldNum" sz="quarter" idx="12"/>
          </p:nvPr>
        </p:nvSpPr>
        <p:spPr>
          <a:ln/>
        </p:spPr>
        <p:txBody>
          <a:bodyPr/>
          <a:lstStyle>
            <a:lvl1pPr>
              <a:defRPr/>
            </a:lvl1pPr>
          </a:lstStyle>
          <a:p>
            <a:fld id="{95C4914F-598C-42B0-A6FB-659F04858914}"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423345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5" name="Rectangle 9"/>
          <p:cNvSpPr>
            <a:spLocks noGrp="1" noChangeArrowheads="1"/>
          </p:cNvSpPr>
          <p:nvPr>
            <p:ph type="sldNum" sz="quarter" idx="12"/>
          </p:nvPr>
        </p:nvSpPr>
        <p:spPr>
          <a:ln/>
        </p:spPr>
        <p:txBody>
          <a:bodyPr/>
          <a:lstStyle>
            <a:lvl1pPr>
              <a:defRPr/>
            </a:lvl1pPr>
          </a:lstStyle>
          <a:p>
            <a:fld id="{65FEEC70-A637-4AF6-A287-A29DB042EC19}"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542082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4" name="Rectangle 9"/>
          <p:cNvSpPr>
            <a:spLocks noGrp="1" noChangeArrowheads="1"/>
          </p:cNvSpPr>
          <p:nvPr>
            <p:ph type="sldNum" sz="quarter" idx="12"/>
          </p:nvPr>
        </p:nvSpPr>
        <p:spPr>
          <a:ln/>
        </p:spPr>
        <p:txBody>
          <a:bodyPr/>
          <a:lstStyle>
            <a:lvl1pPr>
              <a:defRPr/>
            </a:lvl1pPr>
          </a:lstStyle>
          <a:p>
            <a:fld id="{D44F6C96-FE36-42CD-93D5-3A41D44BB155}"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849118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EB988D8-4EFF-44AD-8821-6E58E0282364}" type="slidenum">
              <a:rPr lang="en-US" altLang="zh-CN"/>
              <a:pPr>
                <a:defRPr/>
              </a:pPr>
              <a:t>‹#›</a:t>
            </a:fld>
            <a:endParaRPr lang="en-US" altLang="zh-CN"/>
          </a:p>
        </p:txBody>
      </p:sp>
    </p:spTree>
    <p:extLst>
      <p:ext uri="{BB962C8B-B14F-4D97-AF65-F5344CB8AC3E}">
        <p14:creationId xmlns:p14="http://schemas.microsoft.com/office/powerpoint/2010/main" val="14120166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8ADBA115-CEB8-445E-9886-73D337F77496}"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0864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E8EF52EC-5635-4AF5-B0D2-4E79B7571182}"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97662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DAD1A963-60A8-4DE1-B60B-9B69EF1C1C4E}"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770748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745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07A7128B-9D00-4843-BA99-7CDCDD2B41C5}"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2270668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405ED783-DC3E-4052-A40E-82A9086FE158}"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647298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A7804DC8-76BD-43B7-B18E-6BAF732F488D}"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1351518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7BD6B4CC-C610-4917-9CB4-3E10D20AFF9F}"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5009043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784E793F-5E88-4889-881B-37761A9500F2}"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5824639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9" name="Rectangle 9"/>
          <p:cNvSpPr>
            <a:spLocks noGrp="1" noChangeArrowheads="1"/>
          </p:cNvSpPr>
          <p:nvPr>
            <p:ph type="sldNum" sz="quarter" idx="12"/>
          </p:nvPr>
        </p:nvSpPr>
        <p:spPr>
          <a:ln/>
        </p:spPr>
        <p:txBody>
          <a:bodyPr/>
          <a:lstStyle>
            <a:lvl1pPr>
              <a:defRPr/>
            </a:lvl1pPr>
          </a:lstStyle>
          <a:p>
            <a:fld id="{6DB798BE-20D0-490E-88AC-AEEDB52F1B7C}"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7274495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5" name="Rectangle 9"/>
          <p:cNvSpPr>
            <a:spLocks noGrp="1" noChangeArrowheads="1"/>
          </p:cNvSpPr>
          <p:nvPr>
            <p:ph type="sldNum" sz="quarter" idx="12"/>
          </p:nvPr>
        </p:nvSpPr>
        <p:spPr>
          <a:ln/>
        </p:spPr>
        <p:txBody>
          <a:bodyPr/>
          <a:lstStyle>
            <a:lvl1pPr>
              <a:defRPr/>
            </a:lvl1pPr>
          </a:lstStyle>
          <a:p>
            <a:fld id="{CD86CFB9-731A-4425-B8CF-A69070EC6306}"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075618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6A5F1EC-C654-42B3-A876-5502B22108FC}" type="slidenum">
              <a:rPr lang="en-US" altLang="zh-CN"/>
              <a:pPr>
                <a:defRPr/>
              </a:pPr>
              <a:t>‹#›</a:t>
            </a:fld>
            <a:endParaRPr lang="en-US" altLang="zh-CN"/>
          </a:p>
        </p:txBody>
      </p:sp>
    </p:spTree>
    <p:extLst>
      <p:ext uri="{BB962C8B-B14F-4D97-AF65-F5344CB8AC3E}">
        <p14:creationId xmlns:p14="http://schemas.microsoft.com/office/powerpoint/2010/main" val="2715683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4" name="Rectangle 9"/>
          <p:cNvSpPr>
            <a:spLocks noGrp="1" noChangeArrowheads="1"/>
          </p:cNvSpPr>
          <p:nvPr>
            <p:ph type="sldNum" sz="quarter" idx="12"/>
          </p:nvPr>
        </p:nvSpPr>
        <p:spPr>
          <a:ln/>
        </p:spPr>
        <p:txBody>
          <a:bodyPr/>
          <a:lstStyle>
            <a:lvl1pPr>
              <a:defRPr/>
            </a:lvl1pPr>
          </a:lstStyle>
          <a:p>
            <a:fld id="{79F773E3-C93B-4244-8BE5-6A0A95D3CEAD}"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7428691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0E6BF6DA-2214-4058-86A5-1A3DFDA5BC77}"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563907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fld id="{A93FE9DD-FE30-45C7-B19E-47051A7FFC04}"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9545259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80A1DAC3-1391-4ECC-85FD-5A594C4E0F12}"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240744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745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fld id="{93576218-7FDE-4B47-B63B-799A1B2AB38A}"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725398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DE3806E-F71E-4163-9C08-348C7DB592DB}"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9955284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FAB6666-F484-47A6-96B3-B493020F603D}"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4681915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7484BC1-88DF-4993-9898-C415C336375C}"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8253002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8CA8666-38C5-4F72-BF4F-0C629F86C37A}"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094556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6921D42D-4B45-4348-98B3-44711210F0F7}"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70379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C75BA62-69CA-447D-AD55-A003C2AD0EF0}" type="slidenum">
              <a:rPr lang="en-US" altLang="zh-CN"/>
              <a:pPr>
                <a:defRPr/>
              </a:pPr>
              <a:t>‹#›</a:t>
            </a:fld>
            <a:endParaRPr lang="en-US" altLang="zh-CN"/>
          </a:p>
        </p:txBody>
      </p:sp>
    </p:spTree>
    <p:extLst>
      <p:ext uri="{BB962C8B-B14F-4D97-AF65-F5344CB8AC3E}">
        <p14:creationId xmlns:p14="http://schemas.microsoft.com/office/powerpoint/2010/main" val="20114800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B5ADB818-4175-4B6A-BB8D-8148C6647E94}"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9882318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7386C348-AE80-4D99-9E06-3E7BDF0E07A3}"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33466559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7D99DDA-F0FE-42A5-93A7-722633D6EE1B}"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4635440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7CBDBAF-7061-4602-ADA0-53EC77967063}"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4214980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8E5FFBC-52C1-4CEF-97FF-DBD813351F2A}"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3442628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745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0F17E0E-AE9C-4B13-8C8E-619492E6E0E0}"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97965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62F6A80-5B28-4B0B-B6FE-14F9D29AF2B6}" type="slidenum">
              <a:rPr lang="en-US" altLang="zh-CN"/>
              <a:pPr>
                <a:defRPr/>
              </a:pPr>
              <a:t>‹#›</a:t>
            </a:fld>
            <a:endParaRPr lang="en-US" altLang="zh-CN"/>
          </a:p>
        </p:txBody>
      </p:sp>
    </p:spTree>
    <p:extLst>
      <p:ext uri="{BB962C8B-B14F-4D97-AF65-F5344CB8AC3E}">
        <p14:creationId xmlns:p14="http://schemas.microsoft.com/office/powerpoint/2010/main" val="117777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D88EA7B-2B47-4440-BEE6-6A4301587F76}" type="slidenum">
              <a:rPr lang="en-US" altLang="zh-CN"/>
              <a:pPr>
                <a:defRPr/>
              </a:pPr>
              <a:t>‹#›</a:t>
            </a:fld>
            <a:endParaRPr lang="en-US" altLang="zh-CN"/>
          </a:p>
        </p:txBody>
      </p:sp>
    </p:spTree>
    <p:extLst>
      <p:ext uri="{BB962C8B-B14F-4D97-AF65-F5344CB8AC3E}">
        <p14:creationId xmlns:p14="http://schemas.microsoft.com/office/powerpoint/2010/main" val="84817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B4FCEF6-052C-4550-9C17-1FAE954CA50B}" type="slidenum">
              <a:rPr lang="en-US" altLang="zh-CN"/>
              <a:pPr>
                <a:defRPr/>
              </a:pPr>
              <a:t>‹#›</a:t>
            </a:fld>
            <a:endParaRPr lang="en-US" altLang="zh-CN"/>
          </a:p>
        </p:txBody>
      </p:sp>
    </p:spTree>
    <p:extLst>
      <p:ext uri="{BB962C8B-B14F-4D97-AF65-F5344CB8AC3E}">
        <p14:creationId xmlns:p14="http://schemas.microsoft.com/office/powerpoint/2010/main" val="67907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C12132E-5081-4187-BF59-B871D9E61931}" type="slidenum">
              <a:rPr lang="en-US" altLang="zh-CN"/>
              <a:pPr>
                <a:defRPr/>
              </a:pPr>
              <a:t>‹#›</a:t>
            </a:fld>
            <a:endParaRPr lang="en-US" altLang="zh-CN"/>
          </a:p>
        </p:txBody>
      </p:sp>
    </p:spTree>
    <p:extLst>
      <p:ext uri="{BB962C8B-B14F-4D97-AF65-F5344CB8AC3E}">
        <p14:creationId xmlns:p14="http://schemas.microsoft.com/office/powerpoint/2010/main" val="394071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6.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7"/>
          <p:cNvGrpSpPr>
            <a:grpSpLocks noChangeAspect="1"/>
          </p:cNvGrpSpPr>
          <p:nvPr userDrawn="1"/>
        </p:nvGrpSpPr>
        <p:grpSpPr bwMode="auto">
          <a:xfrm>
            <a:off x="0" y="0"/>
            <a:ext cx="9144000" cy="6858000"/>
            <a:chOff x="0" y="0"/>
            <a:chExt cx="9144000" cy="6858000"/>
          </a:xfrm>
        </p:grpSpPr>
        <p:pic>
          <p:nvPicPr>
            <p:cNvPr id="1032" name="Picture 12" descr="서브배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1" descr="서브바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Rectangle 2"/>
          <p:cNvSpPr>
            <a:spLocks noGrp="1" noChangeArrowheads="1"/>
          </p:cNvSpPr>
          <p:nvPr>
            <p:ph type="title"/>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457200" y="1066800"/>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kumimoji="0" sz="1400" b="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kumimoji="0" sz="1400" b="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b="0" smtClean="0">
                <a:ea typeface="宋体" panose="02010600030101010101" pitchFamily="2" charset="-122"/>
              </a:defRPr>
            </a:lvl1pPr>
          </a:lstStyle>
          <a:p>
            <a:pPr>
              <a:defRPr/>
            </a:pPr>
            <a:fld id="{3F78E9BE-AFED-4F99-9AB8-815EB4963BF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ea typeface="楷体_GB2312" pitchFamily="49" charset="-122"/>
        </a:defRPr>
      </a:lvl2pPr>
      <a:lvl3pPr algn="ctr" rtl="0" eaLnBrk="0" fontAlgn="base" hangingPunct="0">
        <a:spcBef>
          <a:spcPct val="0"/>
        </a:spcBef>
        <a:spcAft>
          <a:spcPct val="0"/>
        </a:spcAft>
        <a:defRPr sz="3600" b="1">
          <a:solidFill>
            <a:schemeClr val="bg1"/>
          </a:solidFill>
          <a:latin typeface="Arial" pitchFamily="34" charset="0"/>
          <a:ea typeface="楷体_GB2312" pitchFamily="49" charset="-122"/>
        </a:defRPr>
      </a:lvl3pPr>
      <a:lvl4pPr algn="ctr" rtl="0" eaLnBrk="0" fontAlgn="base" hangingPunct="0">
        <a:spcBef>
          <a:spcPct val="0"/>
        </a:spcBef>
        <a:spcAft>
          <a:spcPct val="0"/>
        </a:spcAft>
        <a:defRPr sz="3600" b="1">
          <a:solidFill>
            <a:schemeClr val="bg1"/>
          </a:solidFill>
          <a:latin typeface="Arial" pitchFamily="34" charset="0"/>
          <a:ea typeface="楷体_GB2312" pitchFamily="49" charset="-122"/>
        </a:defRPr>
      </a:lvl4pPr>
      <a:lvl5pPr algn="ctr" rtl="0" eaLnBrk="0" fontAlgn="base" hangingPunct="0">
        <a:spcBef>
          <a:spcPct val="0"/>
        </a:spcBef>
        <a:spcAft>
          <a:spcPct val="0"/>
        </a:spcAft>
        <a:defRPr sz="3600" b="1">
          <a:solidFill>
            <a:schemeClr val="bg1"/>
          </a:solidFill>
          <a:latin typeface="Arial" pitchFamily="34" charset="0"/>
          <a:ea typeface="楷体_GB2312" pitchFamily="49" charset="-122"/>
        </a:defRPr>
      </a:lvl5pPr>
      <a:lvl6pPr marL="457200" algn="ctr" rtl="0" fontAlgn="base">
        <a:spcBef>
          <a:spcPct val="0"/>
        </a:spcBef>
        <a:spcAft>
          <a:spcPct val="0"/>
        </a:spcAft>
        <a:defRPr sz="3600" b="1">
          <a:solidFill>
            <a:schemeClr val="bg1"/>
          </a:solidFill>
          <a:latin typeface="Arial" pitchFamily="34" charset="0"/>
          <a:ea typeface="楷体_GB2312" pitchFamily="49" charset="-122"/>
        </a:defRPr>
      </a:lvl6pPr>
      <a:lvl7pPr marL="914400" algn="ctr" rtl="0" fontAlgn="base">
        <a:spcBef>
          <a:spcPct val="0"/>
        </a:spcBef>
        <a:spcAft>
          <a:spcPct val="0"/>
        </a:spcAft>
        <a:defRPr sz="3600" b="1">
          <a:solidFill>
            <a:schemeClr val="bg1"/>
          </a:solidFill>
          <a:latin typeface="Arial" pitchFamily="34" charset="0"/>
          <a:ea typeface="楷体_GB2312" pitchFamily="49" charset="-122"/>
        </a:defRPr>
      </a:lvl7pPr>
      <a:lvl8pPr marL="1371600" algn="ctr" rtl="0" fontAlgn="base">
        <a:spcBef>
          <a:spcPct val="0"/>
        </a:spcBef>
        <a:spcAft>
          <a:spcPct val="0"/>
        </a:spcAft>
        <a:defRPr sz="3600" b="1">
          <a:solidFill>
            <a:schemeClr val="bg1"/>
          </a:solidFill>
          <a:latin typeface="Arial" pitchFamily="34" charset="0"/>
          <a:ea typeface="楷体_GB2312" pitchFamily="49" charset="-122"/>
        </a:defRPr>
      </a:lvl8pPr>
      <a:lvl9pPr marL="1828800" algn="ctr" rtl="0" fontAlgn="base">
        <a:spcBef>
          <a:spcPct val="0"/>
        </a:spcBef>
        <a:spcAft>
          <a:spcPct val="0"/>
        </a:spcAft>
        <a:defRPr sz="3600" b="1">
          <a:solidFill>
            <a:schemeClr val="bg1"/>
          </a:solidFill>
          <a:latin typeface="Arial" pitchFamily="34" charset="0"/>
          <a:ea typeface="楷体_GB2312" pitchFamily="49" charset="-122"/>
        </a:defRPr>
      </a:lvl9pPr>
    </p:titleStyle>
    <p:bodyStyle>
      <a:lvl1pPr marL="342900" indent="-342900" algn="l" rtl="0" eaLnBrk="0" fontAlgn="base" hangingPunct="0">
        <a:spcBef>
          <a:spcPct val="20000"/>
        </a:spcBef>
        <a:spcAft>
          <a:spcPct val="0"/>
        </a:spcAft>
        <a:buBlip>
          <a:blip r:embed="rId15"/>
        </a:buBlip>
        <a:defRPr sz="32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5"/>
        </a:buBlip>
        <a:defRPr sz="2800" b="1">
          <a:solidFill>
            <a:schemeClr val="tx1"/>
          </a:solidFill>
          <a:latin typeface="+mn-lt"/>
          <a:ea typeface="+mn-ea"/>
        </a:defRPr>
      </a:lvl2pPr>
      <a:lvl3pPr marL="1143000" indent="-228600" algn="l" rtl="0" eaLnBrk="0" fontAlgn="base" hangingPunct="0">
        <a:spcBef>
          <a:spcPct val="20000"/>
        </a:spcBef>
        <a:spcAft>
          <a:spcPct val="0"/>
        </a:spcAft>
        <a:buBlip>
          <a:blip r:embed="rId15"/>
        </a:buBlip>
        <a:defRPr sz="2400" b="1">
          <a:solidFill>
            <a:schemeClr val="tx1"/>
          </a:solidFill>
          <a:latin typeface="+mn-lt"/>
          <a:ea typeface="+mn-ea"/>
        </a:defRPr>
      </a:lvl3pPr>
      <a:lvl4pPr marL="1600200" indent="-228600" algn="l" rtl="0" eaLnBrk="0" fontAlgn="base" hangingPunct="0">
        <a:spcBef>
          <a:spcPct val="20000"/>
        </a:spcBef>
        <a:spcAft>
          <a:spcPct val="0"/>
        </a:spcAft>
        <a:buBlip>
          <a:blip r:embed="rId15"/>
        </a:buBlip>
        <a:defRPr sz="2000" b="1">
          <a:solidFill>
            <a:schemeClr val="tx1"/>
          </a:solidFill>
          <a:latin typeface="+mn-lt"/>
          <a:ea typeface="+mn-ea"/>
        </a:defRPr>
      </a:lvl4pPr>
      <a:lvl5pPr marL="2057400" indent="-228600" algn="l" rtl="0" eaLnBrk="0" fontAlgn="base" hangingPunct="0">
        <a:spcBef>
          <a:spcPct val="20000"/>
        </a:spcBef>
        <a:spcAft>
          <a:spcPct val="0"/>
        </a:spcAft>
        <a:buBlip>
          <a:blip r:embed="rId15"/>
        </a:buBlip>
        <a:defRPr sz="2000" b="1">
          <a:solidFill>
            <a:schemeClr val="tx1"/>
          </a:solidFill>
          <a:latin typeface="+mn-lt"/>
          <a:ea typeface="+mn-ea"/>
        </a:defRPr>
      </a:lvl5pPr>
      <a:lvl6pPr marL="2514600" indent="-228600" algn="l" rtl="0" fontAlgn="base">
        <a:spcBef>
          <a:spcPct val="20000"/>
        </a:spcBef>
        <a:spcAft>
          <a:spcPct val="0"/>
        </a:spcAft>
        <a:buBlip>
          <a:blip r:embed="rId15"/>
        </a:buBlip>
        <a:defRPr sz="2000" b="1">
          <a:solidFill>
            <a:schemeClr val="tx1"/>
          </a:solidFill>
          <a:latin typeface="+mn-lt"/>
          <a:ea typeface="+mn-ea"/>
        </a:defRPr>
      </a:lvl6pPr>
      <a:lvl7pPr marL="2971800" indent="-228600" algn="l" rtl="0" fontAlgn="base">
        <a:spcBef>
          <a:spcPct val="20000"/>
        </a:spcBef>
        <a:spcAft>
          <a:spcPct val="0"/>
        </a:spcAft>
        <a:buBlip>
          <a:blip r:embed="rId15"/>
        </a:buBlip>
        <a:defRPr sz="2000" b="1">
          <a:solidFill>
            <a:schemeClr val="tx1"/>
          </a:solidFill>
          <a:latin typeface="+mn-lt"/>
          <a:ea typeface="+mn-ea"/>
        </a:defRPr>
      </a:lvl7pPr>
      <a:lvl8pPr marL="3429000" indent="-228600" algn="l" rtl="0" fontAlgn="base">
        <a:spcBef>
          <a:spcPct val="20000"/>
        </a:spcBef>
        <a:spcAft>
          <a:spcPct val="0"/>
        </a:spcAft>
        <a:buBlip>
          <a:blip r:embed="rId15"/>
        </a:buBlip>
        <a:defRPr sz="2000" b="1">
          <a:solidFill>
            <a:schemeClr val="tx1"/>
          </a:solidFill>
          <a:latin typeface="+mn-lt"/>
          <a:ea typeface="+mn-ea"/>
        </a:defRPr>
      </a:lvl8pPr>
      <a:lvl9pPr marL="3886200" indent="-228600"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9"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latinLnBrk="1" hangingPunct="1">
              <a:lnSpc>
                <a:spcPct val="100000"/>
              </a:lnSpc>
              <a:spcBef>
                <a:spcPct val="0"/>
              </a:spcBef>
              <a:buFontTx/>
              <a:buNone/>
              <a:defRPr kumimoji="0" sz="1400" b="0">
                <a:latin typeface="+mn-lt"/>
                <a:ea typeface="Gulim" pitchFamily="34" charset="-127"/>
              </a:defRPr>
            </a:lvl1pPr>
          </a:lstStyle>
          <a:p>
            <a:pPr>
              <a:defRPr/>
            </a:pPr>
            <a:endParaRPr lang="en-US" dirty="0">
              <a:solidFill>
                <a:srgbClr val="000000"/>
              </a:solidFill>
            </a:endParaRPr>
          </a:p>
        </p:txBody>
      </p:sp>
      <p:grpSp>
        <p:nvGrpSpPr>
          <p:cNvPr id="2051" name="Group 25"/>
          <p:cNvGrpSpPr>
            <a:grpSpLocks/>
          </p:cNvGrpSpPr>
          <p:nvPr userDrawn="1"/>
        </p:nvGrpSpPr>
        <p:grpSpPr bwMode="auto">
          <a:xfrm>
            <a:off x="0" y="1670050"/>
            <a:ext cx="9144000" cy="5143500"/>
            <a:chOff x="0" y="1052"/>
            <a:chExt cx="5760" cy="3240"/>
          </a:xfrm>
        </p:grpSpPr>
        <p:pic>
          <p:nvPicPr>
            <p:cNvPr id="2052" name="그림 34" descr="Open.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052"/>
              <a:ext cx="5760" cy="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7" descr="빌딩"/>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2341"/>
              <a:ext cx="1247"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8" descr="컴퓨터"/>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39" y="2387"/>
              <a:ext cx="1715"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6423352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Gulim" pitchFamily="34" charset="-127"/>
          <a:ea typeface="宋体" pitchFamily="2" charset="-122"/>
        </a:defRPr>
      </a:lvl2pPr>
      <a:lvl3pPr algn="ctr" rtl="0" eaLnBrk="0" fontAlgn="base" latinLnBrk="1" hangingPunct="0">
        <a:spcBef>
          <a:spcPct val="0"/>
        </a:spcBef>
        <a:spcAft>
          <a:spcPct val="0"/>
        </a:spcAft>
        <a:defRPr sz="4400">
          <a:solidFill>
            <a:schemeClr val="tx2"/>
          </a:solidFill>
          <a:latin typeface="Gulim" pitchFamily="34" charset="-127"/>
          <a:ea typeface="宋体" pitchFamily="2" charset="-122"/>
        </a:defRPr>
      </a:lvl3pPr>
      <a:lvl4pPr algn="ctr" rtl="0" eaLnBrk="0" fontAlgn="base" latinLnBrk="1" hangingPunct="0">
        <a:spcBef>
          <a:spcPct val="0"/>
        </a:spcBef>
        <a:spcAft>
          <a:spcPct val="0"/>
        </a:spcAft>
        <a:defRPr sz="4400">
          <a:solidFill>
            <a:schemeClr val="tx2"/>
          </a:solidFill>
          <a:latin typeface="Gulim" pitchFamily="34" charset="-127"/>
          <a:ea typeface="宋体" pitchFamily="2" charset="-122"/>
        </a:defRPr>
      </a:lvl4pPr>
      <a:lvl5pPr algn="ctr" rtl="0" eaLnBrk="0" fontAlgn="base" latinLnBrk="1" hangingPunct="0">
        <a:spcBef>
          <a:spcPct val="0"/>
        </a:spcBef>
        <a:spcAft>
          <a:spcPct val="0"/>
        </a:spcAft>
        <a:defRPr sz="4400">
          <a:solidFill>
            <a:schemeClr val="tx2"/>
          </a:solidFill>
          <a:latin typeface="Gulim" pitchFamily="34" charset="-127"/>
          <a:ea typeface="宋体" pitchFamily="2" charset="-122"/>
        </a:defRPr>
      </a:lvl5pPr>
      <a:lvl6pPr marL="457200" algn="ctr" rtl="0" fontAlgn="base" latinLnBrk="1">
        <a:spcBef>
          <a:spcPct val="0"/>
        </a:spcBef>
        <a:spcAft>
          <a:spcPct val="0"/>
        </a:spcAft>
        <a:defRPr sz="4400">
          <a:solidFill>
            <a:schemeClr val="tx2"/>
          </a:solidFill>
          <a:latin typeface="Gulim" pitchFamily="34" charset="-127"/>
          <a:ea typeface="宋体" pitchFamily="2" charset="-122"/>
        </a:defRPr>
      </a:lvl6pPr>
      <a:lvl7pPr marL="914400" algn="ctr" rtl="0" fontAlgn="base" latinLnBrk="1">
        <a:spcBef>
          <a:spcPct val="0"/>
        </a:spcBef>
        <a:spcAft>
          <a:spcPct val="0"/>
        </a:spcAft>
        <a:defRPr sz="4400">
          <a:solidFill>
            <a:schemeClr val="tx2"/>
          </a:solidFill>
          <a:latin typeface="Gulim" pitchFamily="34" charset="-127"/>
          <a:ea typeface="宋体" pitchFamily="2" charset="-122"/>
        </a:defRPr>
      </a:lvl7pPr>
      <a:lvl8pPr marL="1371600" algn="ctr" rtl="0" fontAlgn="base" latinLnBrk="1">
        <a:spcBef>
          <a:spcPct val="0"/>
        </a:spcBef>
        <a:spcAft>
          <a:spcPct val="0"/>
        </a:spcAft>
        <a:defRPr sz="4400">
          <a:solidFill>
            <a:schemeClr val="tx2"/>
          </a:solidFill>
          <a:latin typeface="Gulim" pitchFamily="34" charset="-127"/>
          <a:ea typeface="宋体" pitchFamily="2" charset="-122"/>
        </a:defRPr>
      </a:lvl8pPr>
      <a:lvl9pPr marL="1828800" algn="ctr" rtl="0" fontAlgn="base" latinLnBrk="1">
        <a:spcBef>
          <a:spcPct val="0"/>
        </a:spcBef>
        <a:spcAft>
          <a:spcPct val="0"/>
        </a:spcAft>
        <a:defRPr sz="4400">
          <a:solidFill>
            <a:schemeClr val="tx2"/>
          </a:solidFill>
          <a:latin typeface="Gulim" pitchFamily="34"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a:grpSpLocks noChangeAspect="1"/>
          </p:cNvGrpSpPr>
          <p:nvPr userDrawn="1"/>
        </p:nvGrpSpPr>
        <p:grpSpPr bwMode="auto">
          <a:xfrm>
            <a:off x="0" y="0"/>
            <a:ext cx="9144000" cy="6858000"/>
            <a:chOff x="0" y="0"/>
            <a:chExt cx="9144000" cy="6858000"/>
          </a:xfrm>
        </p:grpSpPr>
        <p:pic>
          <p:nvPicPr>
            <p:cNvPr id="3080" name="Picture 12" descr="서브배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1" descr="서브바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Rectangle 5"/>
          <p:cNvSpPr>
            <a:spLocks noGrp="1" noChangeArrowheads="1"/>
          </p:cNvSpPr>
          <p:nvPr>
            <p:ph type="title"/>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6"/>
          <p:cNvSpPr>
            <a:spLocks noGrp="1" noChangeArrowheads="1"/>
          </p:cNvSpPr>
          <p:nvPr>
            <p:ph type="body" idx="1"/>
          </p:nvPr>
        </p:nvSpPr>
        <p:spPr bwMode="auto">
          <a:xfrm>
            <a:off x="457200" y="1066800"/>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0359" name="Rectangle 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kumimoji="0" sz="1400" b="0">
                <a:ea typeface="宋体" pitchFamily="2" charset="-122"/>
              </a:defRPr>
            </a:lvl1pPr>
          </a:lstStyle>
          <a:p>
            <a:pPr>
              <a:defRPr/>
            </a:pPr>
            <a:endParaRPr lang="en-US" altLang="zh-CN" dirty="0">
              <a:solidFill>
                <a:srgbClr val="000000"/>
              </a:solidFill>
            </a:endParaRPr>
          </a:p>
        </p:txBody>
      </p:sp>
      <p:sp>
        <p:nvSpPr>
          <p:cNvPr id="100360" name="Rectangle 8"/>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kumimoji="0" sz="1400" b="0">
                <a:ea typeface="宋体" pitchFamily="2" charset="-122"/>
              </a:defRPr>
            </a:lvl1pPr>
          </a:lstStyle>
          <a:p>
            <a:pPr>
              <a:defRPr/>
            </a:pPr>
            <a:endParaRPr lang="en-US" altLang="zh-CN" dirty="0">
              <a:solidFill>
                <a:srgbClr val="000000"/>
              </a:solidFill>
            </a:endParaRPr>
          </a:p>
        </p:txBody>
      </p:sp>
      <p:sp>
        <p:nvSpPr>
          <p:cNvPr id="100361" name="Rectangle 9"/>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b="0">
                <a:ea typeface="宋体" panose="02010600030101010101" pitchFamily="2" charset="-122"/>
              </a:defRPr>
            </a:lvl1pPr>
          </a:lstStyle>
          <a:p>
            <a:fld id="{9504A7B8-862D-4B1A-85EC-27E2736C8D27}"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19575641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ea typeface="楷体_GB2312" pitchFamily="49" charset="-122"/>
        </a:defRPr>
      </a:lvl2pPr>
      <a:lvl3pPr algn="ctr" rtl="0" eaLnBrk="0" fontAlgn="base" hangingPunct="0">
        <a:spcBef>
          <a:spcPct val="0"/>
        </a:spcBef>
        <a:spcAft>
          <a:spcPct val="0"/>
        </a:spcAft>
        <a:defRPr sz="3600" b="1">
          <a:solidFill>
            <a:schemeClr val="bg1"/>
          </a:solidFill>
          <a:latin typeface="Arial" pitchFamily="34" charset="0"/>
          <a:ea typeface="楷体_GB2312" pitchFamily="49" charset="-122"/>
        </a:defRPr>
      </a:lvl3pPr>
      <a:lvl4pPr algn="ctr" rtl="0" eaLnBrk="0" fontAlgn="base" hangingPunct="0">
        <a:spcBef>
          <a:spcPct val="0"/>
        </a:spcBef>
        <a:spcAft>
          <a:spcPct val="0"/>
        </a:spcAft>
        <a:defRPr sz="3600" b="1">
          <a:solidFill>
            <a:schemeClr val="bg1"/>
          </a:solidFill>
          <a:latin typeface="Arial" pitchFamily="34" charset="0"/>
          <a:ea typeface="楷体_GB2312" pitchFamily="49" charset="-122"/>
        </a:defRPr>
      </a:lvl4pPr>
      <a:lvl5pPr algn="ctr" rtl="0" eaLnBrk="0" fontAlgn="base" hangingPunct="0">
        <a:spcBef>
          <a:spcPct val="0"/>
        </a:spcBef>
        <a:spcAft>
          <a:spcPct val="0"/>
        </a:spcAft>
        <a:defRPr sz="3600" b="1">
          <a:solidFill>
            <a:schemeClr val="bg1"/>
          </a:solidFill>
          <a:latin typeface="Arial" pitchFamily="34" charset="0"/>
          <a:ea typeface="楷体_GB2312" pitchFamily="49" charset="-122"/>
        </a:defRPr>
      </a:lvl5pPr>
      <a:lvl6pPr marL="457200" algn="ctr" rtl="0" fontAlgn="base">
        <a:spcBef>
          <a:spcPct val="0"/>
        </a:spcBef>
        <a:spcAft>
          <a:spcPct val="0"/>
        </a:spcAft>
        <a:defRPr sz="3600" b="1">
          <a:solidFill>
            <a:schemeClr val="bg1"/>
          </a:solidFill>
          <a:latin typeface="Arial" pitchFamily="34" charset="0"/>
          <a:ea typeface="楷体_GB2312" pitchFamily="49" charset="-122"/>
        </a:defRPr>
      </a:lvl6pPr>
      <a:lvl7pPr marL="914400" algn="ctr" rtl="0" fontAlgn="base">
        <a:spcBef>
          <a:spcPct val="0"/>
        </a:spcBef>
        <a:spcAft>
          <a:spcPct val="0"/>
        </a:spcAft>
        <a:defRPr sz="3600" b="1">
          <a:solidFill>
            <a:schemeClr val="bg1"/>
          </a:solidFill>
          <a:latin typeface="Arial" pitchFamily="34" charset="0"/>
          <a:ea typeface="楷体_GB2312" pitchFamily="49" charset="-122"/>
        </a:defRPr>
      </a:lvl7pPr>
      <a:lvl8pPr marL="1371600" algn="ctr" rtl="0" fontAlgn="base">
        <a:spcBef>
          <a:spcPct val="0"/>
        </a:spcBef>
        <a:spcAft>
          <a:spcPct val="0"/>
        </a:spcAft>
        <a:defRPr sz="3600" b="1">
          <a:solidFill>
            <a:schemeClr val="bg1"/>
          </a:solidFill>
          <a:latin typeface="Arial" pitchFamily="34" charset="0"/>
          <a:ea typeface="楷体_GB2312" pitchFamily="49" charset="-122"/>
        </a:defRPr>
      </a:lvl8pPr>
      <a:lvl9pPr marL="1828800" algn="ctr" rtl="0" fontAlgn="base">
        <a:spcBef>
          <a:spcPct val="0"/>
        </a:spcBef>
        <a:spcAft>
          <a:spcPct val="0"/>
        </a:spcAft>
        <a:defRPr sz="3600" b="1">
          <a:solidFill>
            <a:schemeClr val="bg1"/>
          </a:solidFill>
          <a:latin typeface="Arial" pitchFamily="34" charset="0"/>
          <a:ea typeface="楷体_GB2312" pitchFamily="49" charset="-122"/>
        </a:defRPr>
      </a:lvl9pPr>
    </p:titleStyle>
    <p:bodyStyle>
      <a:lvl1pPr marL="342900" indent="-342900" algn="l" rtl="0" eaLnBrk="0" fontAlgn="base" hangingPunct="0">
        <a:spcBef>
          <a:spcPct val="20000"/>
        </a:spcBef>
        <a:spcAft>
          <a:spcPct val="0"/>
        </a:spcAft>
        <a:buBlip>
          <a:blip r:embed="rId15"/>
        </a:buBlip>
        <a:defRPr sz="32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5"/>
        </a:buBlip>
        <a:defRPr sz="2800" b="1">
          <a:solidFill>
            <a:schemeClr val="tx1"/>
          </a:solidFill>
          <a:latin typeface="+mn-lt"/>
          <a:ea typeface="+mn-ea"/>
        </a:defRPr>
      </a:lvl2pPr>
      <a:lvl3pPr marL="1143000" indent="-228600" algn="l" rtl="0" eaLnBrk="0" fontAlgn="base" hangingPunct="0">
        <a:spcBef>
          <a:spcPct val="20000"/>
        </a:spcBef>
        <a:spcAft>
          <a:spcPct val="0"/>
        </a:spcAft>
        <a:buBlip>
          <a:blip r:embed="rId15"/>
        </a:buBlip>
        <a:defRPr sz="2400" b="1">
          <a:solidFill>
            <a:schemeClr val="tx1"/>
          </a:solidFill>
          <a:latin typeface="+mn-lt"/>
          <a:ea typeface="+mn-ea"/>
        </a:defRPr>
      </a:lvl3pPr>
      <a:lvl4pPr marL="1600200" indent="-228600" algn="l" rtl="0" eaLnBrk="0" fontAlgn="base" hangingPunct="0">
        <a:spcBef>
          <a:spcPct val="20000"/>
        </a:spcBef>
        <a:spcAft>
          <a:spcPct val="0"/>
        </a:spcAft>
        <a:buBlip>
          <a:blip r:embed="rId15"/>
        </a:buBlip>
        <a:defRPr sz="2000" b="1">
          <a:solidFill>
            <a:schemeClr val="tx1"/>
          </a:solidFill>
          <a:latin typeface="+mn-lt"/>
          <a:ea typeface="+mn-ea"/>
        </a:defRPr>
      </a:lvl4pPr>
      <a:lvl5pPr marL="2057400" indent="-228600" algn="l" rtl="0" eaLnBrk="0" fontAlgn="base" hangingPunct="0">
        <a:spcBef>
          <a:spcPct val="20000"/>
        </a:spcBef>
        <a:spcAft>
          <a:spcPct val="0"/>
        </a:spcAft>
        <a:buBlip>
          <a:blip r:embed="rId15"/>
        </a:buBlip>
        <a:defRPr sz="2000" b="1">
          <a:solidFill>
            <a:schemeClr val="tx1"/>
          </a:solidFill>
          <a:latin typeface="+mn-lt"/>
          <a:ea typeface="+mn-ea"/>
        </a:defRPr>
      </a:lvl5pPr>
      <a:lvl6pPr marL="2514600" indent="-228600" algn="l" rtl="0" fontAlgn="base">
        <a:spcBef>
          <a:spcPct val="20000"/>
        </a:spcBef>
        <a:spcAft>
          <a:spcPct val="0"/>
        </a:spcAft>
        <a:buBlip>
          <a:blip r:embed="rId15"/>
        </a:buBlip>
        <a:defRPr sz="2000" b="1">
          <a:solidFill>
            <a:schemeClr val="tx1"/>
          </a:solidFill>
          <a:latin typeface="+mn-lt"/>
          <a:ea typeface="+mn-ea"/>
        </a:defRPr>
      </a:lvl6pPr>
      <a:lvl7pPr marL="2971800" indent="-228600" algn="l" rtl="0" fontAlgn="base">
        <a:spcBef>
          <a:spcPct val="20000"/>
        </a:spcBef>
        <a:spcAft>
          <a:spcPct val="0"/>
        </a:spcAft>
        <a:buBlip>
          <a:blip r:embed="rId15"/>
        </a:buBlip>
        <a:defRPr sz="2000" b="1">
          <a:solidFill>
            <a:schemeClr val="tx1"/>
          </a:solidFill>
          <a:latin typeface="+mn-lt"/>
          <a:ea typeface="+mn-ea"/>
        </a:defRPr>
      </a:lvl7pPr>
      <a:lvl8pPr marL="3429000" indent="-228600" algn="l" rtl="0" fontAlgn="base">
        <a:spcBef>
          <a:spcPct val="20000"/>
        </a:spcBef>
        <a:spcAft>
          <a:spcPct val="0"/>
        </a:spcAft>
        <a:buBlip>
          <a:blip r:embed="rId15"/>
        </a:buBlip>
        <a:defRPr sz="2000" b="1">
          <a:solidFill>
            <a:schemeClr val="tx1"/>
          </a:solidFill>
          <a:latin typeface="+mn-lt"/>
          <a:ea typeface="+mn-ea"/>
        </a:defRPr>
      </a:lvl8pPr>
      <a:lvl9pPr marL="3886200" indent="-228600"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noChangeAspect="1"/>
          </p:cNvGrpSpPr>
          <p:nvPr userDrawn="1"/>
        </p:nvGrpSpPr>
        <p:grpSpPr bwMode="auto">
          <a:xfrm>
            <a:off x="0" y="0"/>
            <a:ext cx="9144000" cy="6858000"/>
            <a:chOff x="0" y="0"/>
            <a:chExt cx="9144000" cy="6858000"/>
          </a:xfrm>
        </p:grpSpPr>
        <p:pic>
          <p:nvPicPr>
            <p:cNvPr id="4104" name="Picture 12" descr="서브배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1" descr="서브바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9" name="Rectangle 5"/>
          <p:cNvSpPr>
            <a:spLocks noGrp="1" noChangeArrowheads="1"/>
          </p:cNvSpPr>
          <p:nvPr>
            <p:ph type="title"/>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6"/>
          <p:cNvSpPr>
            <a:spLocks noGrp="1" noChangeArrowheads="1"/>
          </p:cNvSpPr>
          <p:nvPr>
            <p:ph type="body" idx="1"/>
          </p:nvPr>
        </p:nvSpPr>
        <p:spPr bwMode="auto">
          <a:xfrm>
            <a:off x="457200" y="1066800"/>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74119" name="Rectangle 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kumimoji="0" sz="1400" b="0">
                <a:ea typeface="+mn-ea"/>
              </a:defRPr>
            </a:lvl1pPr>
          </a:lstStyle>
          <a:p>
            <a:pPr>
              <a:defRPr/>
            </a:pPr>
            <a:endParaRPr lang="en-US" altLang="zh-CN" dirty="0">
              <a:solidFill>
                <a:srgbClr val="000000"/>
              </a:solidFill>
            </a:endParaRPr>
          </a:p>
        </p:txBody>
      </p:sp>
      <p:sp>
        <p:nvSpPr>
          <p:cNvPr id="474120" name="Rectangle 8"/>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kumimoji="0" sz="1400" b="0">
                <a:ea typeface="+mn-ea"/>
              </a:defRPr>
            </a:lvl1pPr>
          </a:lstStyle>
          <a:p>
            <a:pPr>
              <a:defRPr/>
            </a:pPr>
            <a:endParaRPr lang="en-US" altLang="zh-CN" dirty="0">
              <a:solidFill>
                <a:srgbClr val="000000"/>
              </a:solidFill>
            </a:endParaRPr>
          </a:p>
        </p:txBody>
      </p:sp>
      <p:sp>
        <p:nvSpPr>
          <p:cNvPr id="474121" name="Rectangle 9"/>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b="0">
                <a:ea typeface="宋体" panose="02010600030101010101" pitchFamily="2" charset="-122"/>
              </a:defRPr>
            </a:lvl1pPr>
          </a:lstStyle>
          <a:p>
            <a:fld id="{8D4039CD-3F3B-4602-91A2-B639955F6818}"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3673331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itchFamily="34" charset="0"/>
          <a:ea typeface="宋体" pitchFamily="2" charset="-122"/>
        </a:defRPr>
      </a:lvl5pPr>
      <a:lvl6pPr marL="457200" algn="ctr" rtl="0" fontAlgn="base">
        <a:spcBef>
          <a:spcPct val="0"/>
        </a:spcBef>
        <a:spcAft>
          <a:spcPct val="0"/>
        </a:spcAft>
        <a:defRPr sz="3600" b="1">
          <a:solidFill>
            <a:schemeClr val="bg1"/>
          </a:solidFill>
          <a:latin typeface="Arial" pitchFamily="34" charset="0"/>
          <a:ea typeface="宋体" pitchFamily="2" charset="-122"/>
        </a:defRPr>
      </a:lvl6pPr>
      <a:lvl7pPr marL="914400" algn="ctr" rtl="0" fontAlgn="base">
        <a:spcBef>
          <a:spcPct val="0"/>
        </a:spcBef>
        <a:spcAft>
          <a:spcPct val="0"/>
        </a:spcAft>
        <a:defRPr sz="3600" b="1">
          <a:solidFill>
            <a:schemeClr val="bg1"/>
          </a:solidFill>
          <a:latin typeface="Arial" pitchFamily="34" charset="0"/>
          <a:ea typeface="宋体" pitchFamily="2" charset="-122"/>
        </a:defRPr>
      </a:lvl7pPr>
      <a:lvl8pPr marL="1371600" algn="ctr" rtl="0" fontAlgn="base">
        <a:spcBef>
          <a:spcPct val="0"/>
        </a:spcBef>
        <a:spcAft>
          <a:spcPct val="0"/>
        </a:spcAft>
        <a:defRPr sz="3600" b="1">
          <a:solidFill>
            <a:schemeClr val="bg1"/>
          </a:solidFill>
          <a:latin typeface="Arial" pitchFamily="34" charset="0"/>
          <a:ea typeface="宋体" pitchFamily="2" charset="-122"/>
        </a:defRPr>
      </a:lvl8pPr>
      <a:lvl9pPr marL="1828800" algn="ctr" rtl="0" fontAlgn="base">
        <a:spcBef>
          <a:spcPct val="0"/>
        </a:spcBef>
        <a:spcAft>
          <a:spcPct val="0"/>
        </a:spcAft>
        <a:defRPr sz="36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Blip>
          <a:blip r:embed="rId15"/>
        </a:buBlip>
        <a:defRPr sz="32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5"/>
        </a:buBlip>
        <a:defRPr sz="2800" b="1">
          <a:solidFill>
            <a:schemeClr val="tx1"/>
          </a:solidFill>
          <a:latin typeface="+mn-lt"/>
          <a:ea typeface="+mn-ea"/>
        </a:defRPr>
      </a:lvl2pPr>
      <a:lvl3pPr marL="1143000" indent="-228600" algn="l" rtl="0" eaLnBrk="0" fontAlgn="base" hangingPunct="0">
        <a:spcBef>
          <a:spcPct val="20000"/>
        </a:spcBef>
        <a:spcAft>
          <a:spcPct val="0"/>
        </a:spcAft>
        <a:buBlip>
          <a:blip r:embed="rId15"/>
        </a:buBlip>
        <a:defRPr sz="2400" b="1">
          <a:solidFill>
            <a:schemeClr val="tx1"/>
          </a:solidFill>
          <a:latin typeface="+mn-lt"/>
          <a:ea typeface="+mn-ea"/>
        </a:defRPr>
      </a:lvl3pPr>
      <a:lvl4pPr marL="1600200" indent="-228600" algn="l" rtl="0" eaLnBrk="0" fontAlgn="base" hangingPunct="0">
        <a:spcBef>
          <a:spcPct val="20000"/>
        </a:spcBef>
        <a:spcAft>
          <a:spcPct val="0"/>
        </a:spcAft>
        <a:buBlip>
          <a:blip r:embed="rId15"/>
        </a:buBlip>
        <a:defRPr sz="2000" b="1">
          <a:solidFill>
            <a:schemeClr val="tx1"/>
          </a:solidFill>
          <a:latin typeface="+mn-lt"/>
          <a:ea typeface="+mn-ea"/>
        </a:defRPr>
      </a:lvl4pPr>
      <a:lvl5pPr marL="2057400" indent="-228600" algn="l" rtl="0" eaLnBrk="0" fontAlgn="base" hangingPunct="0">
        <a:spcBef>
          <a:spcPct val="20000"/>
        </a:spcBef>
        <a:spcAft>
          <a:spcPct val="0"/>
        </a:spcAft>
        <a:buBlip>
          <a:blip r:embed="rId15"/>
        </a:buBlip>
        <a:defRPr sz="2000" b="1">
          <a:solidFill>
            <a:schemeClr val="tx1"/>
          </a:solidFill>
          <a:latin typeface="+mn-lt"/>
          <a:ea typeface="+mn-ea"/>
        </a:defRPr>
      </a:lvl5pPr>
      <a:lvl6pPr marL="2514600" indent="-228600" algn="l" rtl="0" fontAlgn="base">
        <a:spcBef>
          <a:spcPct val="20000"/>
        </a:spcBef>
        <a:spcAft>
          <a:spcPct val="0"/>
        </a:spcAft>
        <a:buBlip>
          <a:blip r:embed="rId15"/>
        </a:buBlip>
        <a:defRPr sz="2000" b="1">
          <a:solidFill>
            <a:schemeClr val="tx1"/>
          </a:solidFill>
          <a:latin typeface="+mn-lt"/>
          <a:ea typeface="+mn-ea"/>
        </a:defRPr>
      </a:lvl6pPr>
      <a:lvl7pPr marL="2971800" indent="-228600" algn="l" rtl="0" fontAlgn="base">
        <a:spcBef>
          <a:spcPct val="20000"/>
        </a:spcBef>
        <a:spcAft>
          <a:spcPct val="0"/>
        </a:spcAft>
        <a:buBlip>
          <a:blip r:embed="rId15"/>
        </a:buBlip>
        <a:defRPr sz="2000" b="1">
          <a:solidFill>
            <a:schemeClr val="tx1"/>
          </a:solidFill>
          <a:latin typeface="+mn-lt"/>
          <a:ea typeface="+mn-ea"/>
        </a:defRPr>
      </a:lvl7pPr>
      <a:lvl8pPr marL="3429000" indent="-228600" algn="l" rtl="0" fontAlgn="base">
        <a:spcBef>
          <a:spcPct val="20000"/>
        </a:spcBef>
        <a:spcAft>
          <a:spcPct val="0"/>
        </a:spcAft>
        <a:buBlip>
          <a:blip r:embed="rId15"/>
        </a:buBlip>
        <a:defRPr sz="2000" b="1">
          <a:solidFill>
            <a:schemeClr val="tx1"/>
          </a:solidFill>
          <a:latin typeface="+mn-lt"/>
          <a:ea typeface="+mn-ea"/>
        </a:defRPr>
      </a:lvl8pPr>
      <a:lvl9pPr marL="3886200" indent="-228600"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7"/>
          <p:cNvGrpSpPr>
            <a:grpSpLocks noChangeAspect="1"/>
          </p:cNvGrpSpPr>
          <p:nvPr userDrawn="1"/>
        </p:nvGrpSpPr>
        <p:grpSpPr bwMode="auto">
          <a:xfrm>
            <a:off x="0" y="0"/>
            <a:ext cx="9144000" cy="6858000"/>
            <a:chOff x="0" y="0"/>
            <a:chExt cx="9144000" cy="6858000"/>
          </a:xfrm>
        </p:grpSpPr>
        <p:pic>
          <p:nvPicPr>
            <p:cNvPr id="1032" name="Picture 12" descr="서브배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1" descr="서브바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Rectangle 2"/>
          <p:cNvSpPr>
            <a:spLocks noGrp="1" noChangeArrowheads="1"/>
          </p:cNvSpPr>
          <p:nvPr>
            <p:ph type="title"/>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457200" y="1066800"/>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kumimoji="0" sz="1400" b="0">
                <a:ea typeface="宋体" pitchFamily="2" charset="-122"/>
              </a:defRPr>
            </a:lvl1pPr>
          </a:lstStyle>
          <a:p>
            <a:pPr>
              <a:defRPr/>
            </a:pPr>
            <a:endParaRPr lang="en-US" altLang="zh-CN" dirty="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kumimoji="0" sz="1400" b="0">
                <a:ea typeface="宋体" pitchFamily="2" charset="-122"/>
              </a:defRPr>
            </a:lvl1pPr>
          </a:lstStyle>
          <a:p>
            <a:pPr>
              <a:defRPr/>
            </a:pPr>
            <a:endParaRPr lang="en-US" altLang="zh-CN" dirty="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b="0">
                <a:ea typeface="宋体" panose="02010600030101010101" pitchFamily="2" charset="-122"/>
              </a:defRPr>
            </a:lvl1pPr>
          </a:lstStyle>
          <a:p>
            <a:fld id="{CBC8E664-E6E9-4892-A0EA-B1AFAE0BCC17}" type="slidenum">
              <a:rPr lang="en-US" altLang="zh-CN">
                <a:solidFill>
                  <a:srgbClr val="000000"/>
                </a:solidFill>
              </a:rPr>
              <a:pPr/>
              <a:t>‹#›</a:t>
            </a:fld>
            <a:endParaRPr lang="en-US" altLang="zh-CN" dirty="0">
              <a:solidFill>
                <a:srgbClr val="000000"/>
              </a:solidFill>
            </a:endParaRPr>
          </a:p>
        </p:txBody>
      </p:sp>
    </p:spTree>
    <p:extLst>
      <p:ext uri="{BB962C8B-B14F-4D97-AF65-F5344CB8AC3E}">
        <p14:creationId xmlns:p14="http://schemas.microsoft.com/office/powerpoint/2010/main" val="242666327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ea typeface="楷体_GB2312" pitchFamily="49" charset="-122"/>
        </a:defRPr>
      </a:lvl2pPr>
      <a:lvl3pPr algn="ctr" rtl="0" eaLnBrk="0" fontAlgn="base" hangingPunct="0">
        <a:spcBef>
          <a:spcPct val="0"/>
        </a:spcBef>
        <a:spcAft>
          <a:spcPct val="0"/>
        </a:spcAft>
        <a:defRPr sz="3600" b="1">
          <a:solidFill>
            <a:schemeClr val="bg1"/>
          </a:solidFill>
          <a:latin typeface="Arial" pitchFamily="34" charset="0"/>
          <a:ea typeface="楷体_GB2312" pitchFamily="49" charset="-122"/>
        </a:defRPr>
      </a:lvl3pPr>
      <a:lvl4pPr algn="ctr" rtl="0" eaLnBrk="0" fontAlgn="base" hangingPunct="0">
        <a:spcBef>
          <a:spcPct val="0"/>
        </a:spcBef>
        <a:spcAft>
          <a:spcPct val="0"/>
        </a:spcAft>
        <a:defRPr sz="3600" b="1">
          <a:solidFill>
            <a:schemeClr val="bg1"/>
          </a:solidFill>
          <a:latin typeface="Arial" pitchFamily="34" charset="0"/>
          <a:ea typeface="楷体_GB2312" pitchFamily="49" charset="-122"/>
        </a:defRPr>
      </a:lvl4pPr>
      <a:lvl5pPr algn="ctr" rtl="0" eaLnBrk="0" fontAlgn="base" hangingPunct="0">
        <a:spcBef>
          <a:spcPct val="0"/>
        </a:spcBef>
        <a:spcAft>
          <a:spcPct val="0"/>
        </a:spcAft>
        <a:defRPr sz="3600" b="1">
          <a:solidFill>
            <a:schemeClr val="bg1"/>
          </a:solidFill>
          <a:latin typeface="Arial" pitchFamily="34" charset="0"/>
          <a:ea typeface="楷体_GB2312" pitchFamily="49" charset="-122"/>
        </a:defRPr>
      </a:lvl5pPr>
      <a:lvl6pPr marL="457200" algn="ctr" rtl="0" fontAlgn="base">
        <a:spcBef>
          <a:spcPct val="0"/>
        </a:spcBef>
        <a:spcAft>
          <a:spcPct val="0"/>
        </a:spcAft>
        <a:defRPr sz="3600" b="1">
          <a:solidFill>
            <a:schemeClr val="bg1"/>
          </a:solidFill>
          <a:latin typeface="Arial" pitchFamily="34" charset="0"/>
          <a:ea typeface="楷体_GB2312" pitchFamily="49" charset="-122"/>
        </a:defRPr>
      </a:lvl6pPr>
      <a:lvl7pPr marL="914400" algn="ctr" rtl="0" fontAlgn="base">
        <a:spcBef>
          <a:spcPct val="0"/>
        </a:spcBef>
        <a:spcAft>
          <a:spcPct val="0"/>
        </a:spcAft>
        <a:defRPr sz="3600" b="1">
          <a:solidFill>
            <a:schemeClr val="bg1"/>
          </a:solidFill>
          <a:latin typeface="Arial" pitchFamily="34" charset="0"/>
          <a:ea typeface="楷体_GB2312" pitchFamily="49" charset="-122"/>
        </a:defRPr>
      </a:lvl7pPr>
      <a:lvl8pPr marL="1371600" algn="ctr" rtl="0" fontAlgn="base">
        <a:spcBef>
          <a:spcPct val="0"/>
        </a:spcBef>
        <a:spcAft>
          <a:spcPct val="0"/>
        </a:spcAft>
        <a:defRPr sz="3600" b="1">
          <a:solidFill>
            <a:schemeClr val="bg1"/>
          </a:solidFill>
          <a:latin typeface="Arial" pitchFamily="34" charset="0"/>
          <a:ea typeface="楷体_GB2312" pitchFamily="49" charset="-122"/>
        </a:defRPr>
      </a:lvl8pPr>
      <a:lvl9pPr marL="1828800" algn="ctr" rtl="0" fontAlgn="base">
        <a:spcBef>
          <a:spcPct val="0"/>
        </a:spcBef>
        <a:spcAft>
          <a:spcPct val="0"/>
        </a:spcAft>
        <a:defRPr sz="3600" b="1">
          <a:solidFill>
            <a:schemeClr val="bg1"/>
          </a:solidFill>
          <a:latin typeface="Arial" pitchFamily="34" charset="0"/>
          <a:ea typeface="楷体_GB2312" pitchFamily="49" charset="-122"/>
        </a:defRPr>
      </a:lvl9pPr>
    </p:titleStyle>
    <p:bodyStyle>
      <a:lvl1pPr marL="342900" indent="-342900" algn="l" rtl="0" eaLnBrk="0" fontAlgn="base" hangingPunct="0">
        <a:spcBef>
          <a:spcPct val="20000"/>
        </a:spcBef>
        <a:spcAft>
          <a:spcPct val="0"/>
        </a:spcAft>
        <a:buBlip>
          <a:blip r:embed="rId15"/>
        </a:buBlip>
        <a:defRPr sz="32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5"/>
        </a:buBlip>
        <a:defRPr sz="2800" b="1">
          <a:solidFill>
            <a:schemeClr val="tx1"/>
          </a:solidFill>
          <a:latin typeface="+mn-lt"/>
          <a:ea typeface="+mn-ea"/>
        </a:defRPr>
      </a:lvl2pPr>
      <a:lvl3pPr marL="1143000" indent="-228600" algn="l" rtl="0" eaLnBrk="0" fontAlgn="base" hangingPunct="0">
        <a:spcBef>
          <a:spcPct val="20000"/>
        </a:spcBef>
        <a:spcAft>
          <a:spcPct val="0"/>
        </a:spcAft>
        <a:buBlip>
          <a:blip r:embed="rId15"/>
        </a:buBlip>
        <a:defRPr sz="2400" b="1">
          <a:solidFill>
            <a:schemeClr val="tx1"/>
          </a:solidFill>
          <a:latin typeface="+mn-lt"/>
          <a:ea typeface="+mn-ea"/>
        </a:defRPr>
      </a:lvl3pPr>
      <a:lvl4pPr marL="1600200" indent="-228600" algn="l" rtl="0" eaLnBrk="0" fontAlgn="base" hangingPunct="0">
        <a:spcBef>
          <a:spcPct val="20000"/>
        </a:spcBef>
        <a:spcAft>
          <a:spcPct val="0"/>
        </a:spcAft>
        <a:buBlip>
          <a:blip r:embed="rId15"/>
        </a:buBlip>
        <a:defRPr sz="2000" b="1">
          <a:solidFill>
            <a:schemeClr val="tx1"/>
          </a:solidFill>
          <a:latin typeface="+mn-lt"/>
          <a:ea typeface="+mn-ea"/>
        </a:defRPr>
      </a:lvl4pPr>
      <a:lvl5pPr marL="2057400" indent="-228600" algn="l" rtl="0" eaLnBrk="0" fontAlgn="base" hangingPunct="0">
        <a:spcBef>
          <a:spcPct val="20000"/>
        </a:spcBef>
        <a:spcAft>
          <a:spcPct val="0"/>
        </a:spcAft>
        <a:buBlip>
          <a:blip r:embed="rId15"/>
        </a:buBlip>
        <a:defRPr sz="2000" b="1">
          <a:solidFill>
            <a:schemeClr val="tx1"/>
          </a:solidFill>
          <a:latin typeface="+mn-lt"/>
          <a:ea typeface="+mn-ea"/>
        </a:defRPr>
      </a:lvl5pPr>
      <a:lvl6pPr marL="2514600" indent="-228600" algn="l" rtl="0" fontAlgn="base">
        <a:spcBef>
          <a:spcPct val="20000"/>
        </a:spcBef>
        <a:spcAft>
          <a:spcPct val="0"/>
        </a:spcAft>
        <a:buBlip>
          <a:blip r:embed="rId15"/>
        </a:buBlip>
        <a:defRPr sz="2000" b="1">
          <a:solidFill>
            <a:schemeClr val="tx1"/>
          </a:solidFill>
          <a:latin typeface="+mn-lt"/>
          <a:ea typeface="+mn-ea"/>
        </a:defRPr>
      </a:lvl6pPr>
      <a:lvl7pPr marL="2971800" indent="-228600" algn="l" rtl="0" fontAlgn="base">
        <a:spcBef>
          <a:spcPct val="20000"/>
        </a:spcBef>
        <a:spcAft>
          <a:spcPct val="0"/>
        </a:spcAft>
        <a:buBlip>
          <a:blip r:embed="rId15"/>
        </a:buBlip>
        <a:defRPr sz="2000" b="1">
          <a:solidFill>
            <a:schemeClr val="tx1"/>
          </a:solidFill>
          <a:latin typeface="+mn-lt"/>
          <a:ea typeface="+mn-ea"/>
        </a:defRPr>
      </a:lvl7pPr>
      <a:lvl8pPr marL="3429000" indent="-228600" algn="l" rtl="0" fontAlgn="base">
        <a:spcBef>
          <a:spcPct val="20000"/>
        </a:spcBef>
        <a:spcAft>
          <a:spcPct val="0"/>
        </a:spcAft>
        <a:buBlip>
          <a:blip r:embed="rId15"/>
        </a:buBlip>
        <a:defRPr sz="2000" b="1">
          <a:solidFill>
            <a:schemeClr val="tx1"/>
          </a:solidFill>
          <a:latin typeface="+mn-lt"/>
          <a:ea typeface="+mn-ea"/>
        </a:defRPr>
      </a:lvl8pPr>
      <a:lvl9pPr marL="3886200" indent="-228600"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vmlDrawing" Target="../drawings/vmlDrawing10.vml"/><Relationship Id="rId5" Type="http://schemas.openxmlformats.org/officeDocument/2006/relationships/image" Target="../media/image64.wmf"/><Relationship Id="rId4" Type="http://schemas.openxmlformats.org/officeDocument/2006/relationships/oleObject" Target="../embeddings/oleObject10.bin"/></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image" Target="../media/image70.wmf"/><Relationship Id="rId5" Type="http://schemas.openxmlformats.org/officeDocument/2006/relationships/oleObject" Target="../embeddings/oleObject11.bin"/><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wmf"/><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vmlDrawing" Target="../drawings/vmlDrawing12.vml"/><Relationship Id="rId5" Type="http://schemas.openxmlformats.org/officeDocument/2006/relationships/image" Target="../media/image78.wmf"/><Relationship Id="rId4" Type="http://schemas.openxmlformats.org/officeDocument/2006/relationships/oleObject" Target="../embeddings/oleObject12.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1.xml"/><Relationship Id="rId6" Type="http://schemas.openxmlformats.org/officeDocument/2006/relationships/image" Target="../media/image82.png"/><Relationship Id="rId11" Type="http://schemas.openxmlformats.org/officeDocument/2006/relationships/image" Target="../media/image1.png"/><Relationship Id="rId5" Type="http://schemas.openxmlformats.org/officeDocument/2006/relationships/image" Target="../media/image81.png"/><Relationship Id="rId10" Type="http://schemas.openxmlformats.org/officeDocument/2006/relationships/image" Target="../media/image7.png"/><Relationship Id="rId4" Type="http://schemas.openxmlformats.org/officeDocument/2006/relationships/image" Target="../media/image80.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16.png"/><Relationship Id="rId11" Type="http://schemas.openxmlformats.org/officeDocument/2006/relationships/image" Target="../media/image19.jpeg"/><Relationship Id="rId5" Type="http://schemas.openxmlformats.org/officeDocument/2006/relationships/image" Target="../media/image15.png"/><Relationship Id="rId10" Type="http://schemas.openxmlformats.org/officeDocument/2006/relationships/image" Target="../media/image9.jpeg"/><Relationship Id="rId4" Type="http://schemas.openxmlformats.org/officeDocument/2006/relationships/image" Target="../media/image14.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5.bin"/><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vmlDrawing" Target="../drawings/vmlDrawing6.vml"/><Relationship Id="rId5" Type="http://schemas.openxmlformats.org/officeDocument/2006/relationships/image" Target="../media/image36.w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7.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vmlDrawing" Target="../drawings/vmlDrawing7.vml"/><Relationship Id="rId6" Type="http://schemas.openxmlformats.org/officeDocument/2006/relationships/image" Target="../media/image38.wmf"/><Relationship Id="rId5" Type="http://schemas.openxmlformats.org/officeDocument/2006/relationships/oleObject" Target="../embeddings/oleObject7.bin"/><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39.wmf"/></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9.wmf"/></Relationships>
</file>

<file path=ppt/slides/_rels/slide3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1.gif"/></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4.xml"/><Relationship Id="rId1" Type="http://schemas.openxmlformats.org/officeDocument/2006/relationships/vmlDrawing" Target="../drawings/vmlDrawing8.vml"/><Relationship Id="rId5" Type="http://schemas.openxmlformats.org/officeDocument/2006/relationships/image" Target="../media/image47.png"/><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vmlDrawing" Target="../drawings/vmlDrawing9.vml"/><Relationship Id="rId5" Type="http://schemas.openxmlformats.org/officeDocument/2006/relationships/image" Target="../media/image50.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jpeg"/><Relationship Id="rId7" Type="http://schemas.openxmlformats.org/officeDocument/2006/relationships/image" Target="../media/image57.wmf"/><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9.jpe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3962400" y="3886200"/>
            <a:ext cx="3625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Arial" panose="020B0604020202020204" pitchFamily="34" charset="0"/>
                <a:ea typeface="楷体_GB2312" pitchFamily="49" charset="-122"/>
              </a:defRPr>
            </a:lvl1pPr>
            <a:lvl2pPr marL="742950" indent="-285750">
              <a:defRPr kumimoji="1" sz="2400" b="1">
                <a:solidFill>
                  <a:schemeClr val="tx1"/>
                </a:solidFill>
                <a:latin typeface="Arial" panose="020B0604020202020204" pitchFamily="34" charset="0"/>
                <a:ea typeface="楷体_GB2312" pitchFamily="49" charset="-122"/>
              </a:defRPr>
            </a:lvl2pPr>
            <a:lvl3pPr marL="1143000" indent="-228600">
              <a:defRPr kumimoji="1" sz="2400" b="1">
                <a:solidFill>
                  <a:schemeClr val="tx1"/>
                </a:solidFill>
                <a:latin typeface="Arial" panose="020B0604020202020204" pitchFamily="34" charset="0"/>
                <a:ea typeface="楷体_GB2312" pitchFamily="49" charset="-122"/>
              </a:defRPr>
            </a:lvl3pPr>
            <a:lvl4pPr marL="1600200" indent="-228600">
              <a:defRPr kumimoji="1" sz="2400" b="1">
                <a:solidFill>
                  <a:schemeClr val="tx1"/>
                </a:solidFill>
                <a:latin typeface="Arial" panose="020B0604020202020204" pitchFamily="34" charset="0"/>
                <a:ea typeface="楷体_GB2312" pitchFamily="49" charset="-122"/>
              </a:defRPr>
            </a:lvl4pPr>
            <a:lvl5pPr marL="2057400" indent="-228600">
              <a:defRPr kumimoji="1"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9pPr>
          </a:lstStyle>
          <a:p>
            <a:pPr eaLnBrk="1" latinLnBrk="1" hangingPunct="1"/>
            <a:r>
              <a:rPr kumimoji="0" lang="zh-CN" altLang="en-US" sz="3600">
                <a:solidFill>
                  <a:srgbClr val="000000"/>
                </a:solidFill>
                <a:latin typeface="楷体_GB2312" pitchFamily="49" charset="-122"/>
              </a:rPr>
              <a:t>第二章 进程管理</a:t>
            </a:r>
          </a:p>
        </p:txBody>
      </p:sp>
      <p:pic>
        <p:nvPicPr>
          <p:cNvPr id="5123" name="Picture 12" descr="bsd"/>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79383">
            <a:off x="587375" y="1169988"/>
            <a:ext cx="2022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3" descr="linux"/>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b="2689"/>
          <a:stretch>
            <a:fillRect/>
          </a:stretch>
        </p:blipFill>
        <p:spPr bwMode="auto">
          <a:xfrm rot="1013624">
            <a:off x="6858000" y="914400"/>
            <a:ext cx="11160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4" descr="window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9000" y="685800"/>
            <a:ext cx="1219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6" descr="mac-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18935">
            <a:off x="7162800" y="53340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18" descr="androi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38031">
            <a:off x="4343400" y="4572000"/>
            <a:ext cx="16668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19"/>
          <p:cNvSpPr txBox="1">
            <a:spLocks noChangeArrowheads="1"/>
          </p:cNvSpPr>
          <p:nvPr/>
        </p:nvSpPr>
        <p:spPr bwMode="auto">
          <a:xfrm>
            <a:off x="4114800" y="3048000"/>
            <a:ext cx="3395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Arial" panose="020B0604020202020204" pitchFamily="34" charset="0"/>
                <a:ea typeface="楷体_GB2312" pitchFamily="49" charset="-122"/>
              </a:defRPr>
            </a:lvl1pPr>
            <a:lvl2pPr marL="742950" indent="-285750">
              <a:defRPr kumimoji="1" sz="2400" b="1">
                <a:solidFill>
                  <a:schemeClr val="tx1"/>
                </a:solidFill>
                <a:latin typeface="Arial" panose="020B0604020202020204" pitchFamily="34" charset="0"/>
                <a:ea typeface="楷体_GB2312" pitchFamily="49" charset="-122"/>
              </a:defRPr>
            </a:lvl2pPr>
            <a:lvl3pPr marL="1143000" indent="-228600">
              <a:defRPr kumimoji="1" sz="2400" b="1">
                <a:solidFill>
                  <a:schemeClr val="tx1"/>
                </a:solidFill>
                <a:latin typeface="Arial" panose="020B0604020202020204" pitchFamily="34" charset="0"/>
                <a:ea typeface="楷体_GB2312" pitchFamily="49" charset="-122"/>
              </a:defRPr>
            </a:lvl3pPr>
            <a:lvl4pPr marL="1600200" indent="-228600">
              <a:defRPr kumimoji="1" sz="2400" b="1">
                <a:solidFill>
                  <a:schemeClr val="tx1"/>
                </a:solidFill>
                <a:latin typeface="Arial" panose="020B0604020202020204" pitchFamily="34" charset="0"/>
                <a:ea typeface="楷体_GB2312" pitchFamily="49" charset="-122"/>
              </a:defRPr>
            </a:lvl4pPr>
            <a:lvl5pPr marL="2057400" indent="-228600">
              <a:defRPr kumimoji="1"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楷体_GB2312" pitchFamily="49" charset="-122"/>
              </a:defRPr>
            </a:lvl9pPr>
          </a:lstStyle>
          <a:p>
            <a:pPr eaLnBrk="1" latinLnBrk="1" hangingPunct="1"/>
            <a:r>
              <a:rPr kumimoji="0" lang="zh-CN" altLang="en-US" sz="3600">
                <a:solidFill>
                  <a:srgbClr val="000000"/>
                </a:solidFill>
                <a:latin typeface="楷体_GB2312" pitchFamily="49" charset="-122"/>
              </a:rPr>
              <a:t>计算机操作系统</a:t>
            </a:r>
          </a:p>
        </p:txBody>
      </p:sp>
    </p:spTree>
    <p:extLst>
      <p:ext uri="{BB962C8B-B14F-4D97-AF65-F5344CB8AC3E}">
        <p14:creationId xmlns:p14="http://schemas.microsoft.com/office/powerpoint/2010/main" val="1453280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5363"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15364" name="Rectangle 4"/>
          <p:cNvSpPr>
            <a:spLocks noGrp="1" noChangeArrowheads="1"/>
          </p:cNvSpPr>
          <p:nvPr>
            <p:ph type="body" idx="1"/>
          </p:nvPr>
        </p:nvSpPr>
        <p:spPr>
          <a:xfrm>
            <a:off x="533400" y="1905000"/>
            <a:ext cx="7543800" cy="4343400"/>
          </a:xfrm>
        </p:spPr>
        <p:txBody>
          <a:bodyPr/>
          <a:lstStyle/>
          <a:p>
            <a:pPr marL="0" indent="0" eaLnBrk="1" hangingPunct="1">
              <a:lnSpc>
                <a:spcPct val="80000"/>
              </a:lnSpc>
            </a:pPr>
            <a:r>
              <a:rPr kumimoji="1" lang="en-US" altLang="zh-CN" sz="2400" smtClean="0">
                <a:solidFill>
                  <a:srgbClr val="3333CC"/>
                </a:solidFill>
              </a:rPr>
              <a:t> </a:t>
            </a:r>
            <a:r>
              <a:rPr kumimoji="1" lang="zh-CN" altLang="en-US" sz="2400" smtClean="0">
                <a:solidFill>
                  <a:srgbClr val="3333CC"/>
                </a:solidFill>
              </a:rPr>
              <a:t>进程和程序的区别</a:t>
            </a:r>
          </a:p>
          <a:p>
            <a:pPr marL="822325" lvl="1" algn="just" eaLnBrk="1" hangingPunct="1">
              <a:lnSpc>
                <a:spcPct val="80000"/>
              </a:lnSpc>
            </a:pPr>
            <a:r>
              <a:rPr lang="zh-CN" altLang="en-US" sz="2400" smtClean="0"/>
              <a:t>程序是静态的，进程是动态的</a:t>
            </a:r>
            <a:r>
              <a:rPr lang="en-US" altLang="zh-CN" sz="2400" smtClean="0"/>
              <a:t>;</a:t>
            </a:r>
          </a:p>
          <a:p>
            <a:pPr marL="822325" lvl="1" algn="just" eaLnBrk="1" hangingPunct="1">
              <a:lnSpc>
                <a:spcPct val="80000"/>
              </a:lnSpc>
            </a:pPr>
            <a:r>
              <a:rPr lang="zh-CN" altLang="en-US" sz="2400" smtClean="0"/>
              <a:t>进程更能真实地描述并发</a:t>
            </a:r>
            <a:r>
              <a:rPr lang="en-US" altLang="zh-CN" sz="2400" smtClean="0"/>
              <a:t>,</a:t>
            </a:r>
            <a:r>
              <a:rPr lang="zh-CN" altLang="en-US" sz="2400" smtClean="0"/>
              <a:t>而程序不能</a:t>
            </a:r>
            <a:r>
              <a:rPr lang="en-US" altLang="zh-CN" sz="2400" smtClean="0"/>
              <a:t>;</a:t>
            </a:r>
          </a:p>
          <a:p>
            <a:pPr marL="822325" lvl="1" algn="just" eaLnBrk="1" hangingPunct="1">
              <a:lnSpc>
                <a:spcPct val="80000"/>
              </a:lnSpc>
            </a:pPr>
            <a:r>
              <a:rPr lang="zh-CN" altLang="en-US" sz="2400" smtClean="0"/>
              <a:t>一个程序可对应多个进程</a:t>
            </a:r>
            <a:r>
              <a:rPr lang="en-US" altLang="zh-CN" sz="2400" smtClean="0"/>
              <a:t>;</a:t>
            </a:r>
          </a:p>
          <a:p>
            <a:pPr marL="822325" lvl="1" algn="just" eaLnBrk="1" hangingPunct="1">
              <a:lnSpc>
                <a:spcPct val="80000"/>
              </a:lnSpc>
            </a:pPr>
            <a:r>
              <a:rPr lang="zh-CN" altLang="en-US" sz="2400" smtClean="0"/>
              <a:t>进程有生命周期，有诞生有消亡，短暂的；而程序是相对长久的</a:t>
            </a:r>
            <a:r>
              <a:rPr lang="en-US" altLang="zh-CN" sz="2400" smtClean="0"/>
              <a:t>;</a:t>
            </a:r>
          </a:p>
          <a:p>
            <a:pPr marL="822325" lvl="1" algn="just" eaLnBrk="1" hangingPunct="1">
              <a:lnSpc>
                <a:spcPct val="80000"/>
              </a:lnSpc>
            </a:pPr>
            <a:r>
              <a:rPr lang="zh-CN" altLang="en-US" sz="2400" smtClean="0"/>
              <a:t>程序可作为软件资源长期保存，进程只是一次执行过程，是暂时的；</a:t>
            </a:r>
          </a:p>
          <a:p>
            <a:pPr marL="822325" lvl="1" algn="just" eaLnBrk="1" hangingPunct="1">
              <a:lnSpc>
                <a:spcPct val="80000"/>
              </a:lnSpc>
            </a:pPr>
            <a:r>
              <a:rPr lang="zh-CN" altLang="en-US" sz="2400" smtClean="0"/>
              <a:t>进程是系统分配调度的独立单位，能与其他进程并发执行</a:t>
            </a:r>
            <a:r>
              <a:rPr lang="en-US" altLang="zh-CN" sz="2400" smtClean="0"/>
              <a:t>;</a:t>
            </a:r>
          </a:p>
          <a:p>
            <a:pPr marL="822325" lvl="1" algn="just" eaLnBrk="1" hangingPunct="1">
              <a:lnSpc>
                <a:spcPct val="80000"/>
              </a:lnSpc>
            </a:pPr>
            <a:r>
              <a:rPr lang="zh-CN" altLang="en-US" sz="2400" smtClean="0"/>
              <a:t>进程是由程序、数据和</a:t>
            </a:r>
            <a:r>
              <a:rPr lang="en-US" altLang="zh-CN" sz="2400" smtClean="0"/>
              <a:t>PCB(Process Control Block)</a:t>
            </a:r>
            <a:r>
              <a:rPr lang="zh-CN" altLang="en-US" sz="2400" smtClean="0"/>
              <a:t>组成的；</a:t>
            </a:r>
            <a:endParaRPr kumimoji="1" lang="zh-CN" altLang="en-US" sz="2000" smtClean="0"/>
          </a:p>
        </p:txBody>
      </p:sp>
      <p:sp>
        <p:nvSpPr>
          <p:cNvPr id="15365" name="Text Box 5"/>
          <p:cNvSpPr txBox="1">
            <a:spLocks noChangeArrowheads="1"/>
          </p:cNvSpPr>
          <p:nvPr/>
        </p:nvSpPr>
        <p:spPr bwMode="auto">
          <a:xfrm>
            <a:off x="609600" y="14478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进程的特征和定义</a:t>
            </a:r>
          </a:p>
        </p:txBody>
      </p:sp>
    </p:spTree>
    <p:extLst>
      <p:ext uri="{BB962C8B-B14F-4D97-AF65-F5344CB8AC3E}">
        <p14:creationId xmlns:p14="http://schemas.microsoft.com/office/powerpoint/2010/main" val="13503274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2163"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2164" name="Rectangle 4"/>
          <p:cNvSpPr>
            <a:spLocks noChangeArrowheads="1"/>
          </p:cNvSpPr>
          <p:nvPr/>
        </p:nvSpPr>
        <p:spPr bwMode="auto">
          <a:xfrm>
            <a:off x="533400" y="1676400"/>
            <a:ext cx="3200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FF0000"/>
                </a:solidFill>
              </a:rPr>
              <a:t>2 </a:t>
            </a:r>
            <a:r>
              <a:rPr kumimoji="0" lang="zh-CN" altLang="en-US" sz="2400">
                <a:solidFill>
                  <a:srgbClr val="FF0000"/>
                </a:solidFill>
              </a:rPr>
              <a:t>管程由四部分组成</a:t>
            </a:r>
            <a:r>
              <a:rPr kumimoji="0" lang="zh-CN" altLang="en-US" sz="2400">
                <a:solidFill>
                  <a:srgbClr val="000000"/>
                </a:solidFill>
              </a:rPr>
              <a:t>：</a:t>
            </a:r>
          </a:p>
          <a:p>
            <a:pPr eaLnBrk="1" hangingPunct="1">
              <a:spcBef>
                <a:spcPct val="0"/>
              </a:spcBef>
            </a:pPr>
            <a:r>
              <a:rPr kumimoji="0" lang="zh-CN" altLang="en-US" sz="2400">
                <a:solidFill>
                  <a:srgbClr val="000000"/>
                </a:solidFill>
              </a:rPr>
              <a:t> 管程的</a:t>
            </a:r>
            <a:r>
              <a:rPr kumimoji="0" lang="zh-CN" altLang="en-US" sz="2400">
                <a:solidFill>
                  <a:srgbClr val="3333CC"/>
                </a:solidFill>
              </a:rPr>
              <a:t>名称</a:t>
            </a:r>
            <a:r>
              <a:rPr kumimoji="0" lang="zh-CN" altLang="en-US" sz="2400">
                <a:solidFill>
                  <a:srgbClr val="000000"/>
                </a:solidFill>
              </a:rPr>
              <a:t>；</a:t>
            </a:r>
          </a:p>
          <a:p>
            <a:pPr eaLnBrk="1" hangingPunct="1">
              <a:spcBef>
                <a:spcPct val="0"/>
              </a:spcBef>
            </a:pPr>
            <a:r>
              <a:rPr kumimoji="0" lang="zh-CN" altLang="en-US" sz="2400">
                <a:solidFill>
                  <a:srgbClr val="000000"/>
                </a:solidFill>
              </a:rPr>
              <a:t> 局部于管程内部的共享</a:t>
            </a:r>
            <a:r>
              <a:rPr kumimoji="0" lang="zh-CN" altLang="en-US" sz="2400">
                <a:solidFill>
                  <a:srgbClr val="3333CC"/>
                </a:solidFill>
              </a:rPr>
              <a:t>数据结构</a:t>
            </a:r>
            <a:r>
              <a:rPr kumimoji="0" lang="zh-CN" altLang="en-US" sz="2400">
                <a:solidFill>
                  <a:srgbClr val="000000"/>
                </a:solidFill>
              </a:rPr>
              <a:t>说明；</a:t>
            </a:r>
          </a:p>
          <a:p>
            <a:pPr eaLnBrk="1" hangingPunct="1">
              <a:spcBef>
                <a:spcPct val="0"/>
              </a:spcBef>
            </a:pPr>
            <a:r>
              <a:rPr kumimoji="0" lang="zh-CN" altLang="en-US" sz="2400">
                <a:solidFill>
                  <a:srgbClr val="000000"/>
                </a:solidFill>
              </a:rPr>
              <a:t> 对该数据结构进行操作的</a:t>
            </a:r>
            <a:r>
              <a:rPr kumimoji="0" lang="zh-CN" altLang="en-US" sz="2400">
                <a:solidFill>
                  <a:srgbClr val="3333CC"/>
                </a:solidFill>
              </a:rPr>
              <a:t>一组过程</a:t>
            </a:r>
            <a:r>
              <a:rPr kumimoji="0" lang="zh-CN" altLang="en-US" sz="2400">
                <a:solidFill>
                  <a:srgbClr val="000000"/>
                </a:solidFill>
              </a:rPr>
              <a:t>；</a:t>
            </a:r>
          </a:p>
          <a:p>
            <a:pPr eaLnBrk="1" hangingPunct="1">
              <a:spcBef>
                <a:spcPct val="0"/>
              </a:spcBef>
            </a:pPr>
            <a:r>
              <a:rPr kumimoji="0" lang="zh-CN" altLang="en-US" sz="2400">
                <a:solidFill>
                  <a:srgbClr val="000000"/>
                </a:solidFill>
              </a:rPr>
              <a:t> 对局部于管程内部的共享数据</a:t>
            </a:r>
            <a:r>
              <a:rPr kumimoji="0" lang="zh-CN" altLang="en-US" sz="2400">
                <a:solidFill>
                  <a:srgbClr val="3333CC"/>
                </a:solidFill>
              </a:rPr>
              <a:t>设置初始值的语句</a:t>
            </a:r>
            <a:r>
              <a:rPr kumimoji="0" lang="zh-CN" altLang="en-US" sz="2400">
                <a:solidFill>
                  <a:srgbClr val="000000"/>
                </a:solidFill>
              </a:rPr>
              <a:t>。</a:t>
            </a:r>
          </a:p>
        </p:txBody>
      </p:sp>
      <p:graphicFrame>
        <p:nvGraphicFramePr>
          <p:cNvPr id="228357" name="Object 5"/>
          <p:cNvGraphicFramePr>
            <a:graphicFrameLocks noChangeAspect="1"/>
          </p:cNvGraphicFramePr>
          <p:nvPr/>
        </p:nvGraphicFramePr>
        <p:xfrm>
          <a:off x="3429000" y="1066800"/>
          <a:ext cx="5257800" cy="4675188"/>
        </p:xfrm>
        <a:graphic>
          <a:graphicData uri="http://schemas.openxmlformats.org/presentationml/2006/ole">
            <mc:AlternateContent xmlns:mc="http://schemas.openxmlformats.org/markup-compatibility/2006">
              <mc:Choice xmlns:v="urn:schemas-microsoft-com:vml" Requires="v">
                <p:oleObj spid="_x0000_s232513" r:id="rId4" imgW="2580798" imgH="2298752" progId="Visio.Drawing.4">
                  <p:embed/>
                </p:oleObj>
              </mc:Choice>
              <mc:Fallback>
                <p:oleObj r:id="rId4" imgW="2580798" imgH="2298752"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066800"/>
                        <a:ext cx="5257800"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8358" name="Text Box 6"/>
          <p:cNvSpPr txBox="1">
            <a:spLocks noChangeArrowheads="1"/>
          </p:cNvSpPr>
          <p:nvPr/>
        </p:nvSpPr>
        <p:spPr bwMode="auto">
          <a:xfrm>
            <a:off x="4495800" y="5867400"/>
            <a:ext cx="332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a:t>
            </a:r>
            <a:r>
              <a:rPr lang="en-US" altLang="zh-CN" sz="2400">
                <a:solidFill>
                  <a:srgbClr val="000000"/>
                </a:solidFill>
                <a:latin typeface="楷体_GB2312" pitchFamily="49" charset="-122"/>
              </a:rPr>
              <a:t>2-13</a:t>
            </a:r>
            <a:r>
              <a:rPr lang="zh-CN" altLang="en-US" sz="2400">
                <a:solidFill>
                  <a:srgbClr val="000000"/>
                </a:solidFill>
                <a:latin typeface="楷体_GB2312" pitchFamily="49" charset="-122"/>
              </a:rPr>
              <a:t>　管程的示意图</a:t>
            </a:r>
            <a:r>
              <a:rPr lang="zh-CN" altLang="en-US" sz="2400" b="0">
                <a:solidFill>
                  <a:srgbClr val="000000"/>
                </a:solidFill>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3839049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8357"/>
                                        </p:tgtEl>
                                        <p:attrNameLst>
                                          <p:attrName>style.visibility</p:attrName>
                                        </p:attrNameLst>
                                      </p:cBhvr>
                                      <p:to>
                                        <p:strVal val="visible"/>
                                      </p:to>
                                    </p:set>
                                    <p:animEffect transition="in" filter="blinds(horizontal)">
                                      <p:cBhvr>
                                        <p:cTn id="7" dur="500"/>
                                        <p:tgtEl>
                                          <p:spTgt spid="2283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8358"/>
                                        </p:tgtEl>
                                        <p:attrNameLst>
                                          <p:attrName>style.visibility</p:attrName>
                                        </p:attrNameLst>
                                      </p:cBhvr>
                                      <p:to>
                                        <p:strVal val="visible"/>
                                      </p:to>
                                    </p:set>
                                    <p:animEffect transition="in" filter="blinds(horizontal)">
                                      <p:cBhvr>
                                        <p:cTn id="10" dur="500"/>
                                        <p:tgtEl>
                                          <p:spTgt spid="228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3187"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3188" name="Rectangle 4"/>
          <p:cNvSpPr>
            <a:spLocks noChangeArrowheads="1"/>
          </p:cNvSpPr>
          <p:nvPr/>
        </p:nvSpPr>
        <p:spPr bwMode="auto">
          <a:xfrm>
            <a:off x="533400" y="1676400"/>
            <a:ext cx="7696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FF0000"/>
                </a:solidFill>
              </a:rPr>
              <a:t>局部于管程的数据结构，仅被局部于管程的过程访问。局部于管程的过程，也仅能访问管程内的数据结构。</a:t>
            </a:r>
          </a:p>
          <a:p>
            <a:pPr eaLnBrk="1" hangingPunct="1">
              <a:spcBef>
                <a:spcPct val="0"/>
              </a:spcBef>
            </a:pPr>
            <a:r>
              <a:rPr kumimoji="0" lang="zh-CN" altLang="en-US" sz="2400">
                <a:solidFill>
                  <a:srgbClr val="3333CC"/>
                </a:solidFill>
              </a:rPr>
              <a:t>管程</a:t>
            </a:r>
            <a:r>
              <a:rPr kumimoji="0" lang="zh-CN" altLang="en-US" sz="2400">
                <a:solidFill>
                  <a:srgbClr val="000000"/>
                </a:solidFill>
              </a:rPr>
              <a:t>（相当于围墙）把</a:t>
            </a:r>
            <a:r>
              <a:rPr kumimoji="0" lang="zh-CN" altLang="en-US" sz="2400">
                <a:solidFill>
                  <a:srgbClr val="3333CC"/>
                </a:solidFill>
              </a:rPr>
              <a:t>共享变量</a:t>
            </a:r>
            <a:r>
              <a:rPr kumimoji="0" lang="zh-CN" altLang="en-US" sz="2400">
                <a:solidFill>
                  <a:srgbClr val="000000"/>
                </a:solidFill>
              </a:rPr>
              <a:t>和对它进行操作的若干</a:t>
            </a:r>
            <a:r>
              <a:rPr kumimoji="0" lang="zh-CN" altLang="en-US" sz="2400">
                <a:solidFill>
                  <a:srgbClr val="3333CC"/>
                </a:solidFill>
              </a:rPr>
              <a:t>过程</a:t>
            </a:r>
            <a:r>
              <a:rPr kumimoji="0" lang="zh-CN" altLang="en-US" sz="2400">
                <a:solidFill>
                  <a:srgbClr val="000000"/>
                </a:solidFill>
              </a:rPr>
              <a:t>围起来。所有进程要访问临界资源时，都必须经过管程</a:t>
            </a:r>
            <a:r>
              <a:rPr kumimoji="0" lang="en-US" altLang="zh-CN" sz="2400">
                <a:solidFill>
                  <a:srgbClr val="000000"/>
                </a:solidFill>
              </a:rPr>
              <a:t>(</a:t>
            </a:r>
            <a:r>
              <a:rPr kumimoji="0" lang="zh-CN" altLang="en-US" sz="2400">
                <a:solidFill>
                  <a:srgbClr val="000000"/>
                </a:solidFill>
              </a:rPr>
              <a:t>相当于通过围墙的门</a:t>
            </a:r>
            <a:r>
              <a:rPr kumimoji="0" lang="en-US" altLang="zh-CN" sz="2400">
                <a:solidFill>
                  <a:srgbClr val="000000"/>
                </a:solidFill>
              </a:rPr>
              <a:t>)</a:t>
            </a:r>
            <a:r>
              <a:rPr kumimoji="0" lang="zh-CN" altLang="en-US" sz="2400">
                <a:solidFill>
                  <a:srgbClr val="000000"/>
                </a:solidFill>
              </a:rPr>
              <a:t>才能进入，而</a:t>
            </a:r>
            <a:r>
              <a:rPr kumimoji="0" lang="zh-CN" altLang="en-US" sz="2400">
                <a:solidFill>
                  <a:srgbClr val="FF0000"/>
                </a:solidFill>
              </a:rPr>
              <a:t>管程每次只准许一个进程进入管程</a:t>
            </a:r>
            <a:r>
              <a:rPr kumimoji="0" lang="zh-CN" altLang="en-US" sz="2400">
                <a:solidFill>
                  <a:srgbClr val="000000"/>
                </a:solidFill>
              </a:rPr>
              <a:t>，从而实现了进程互斥。 </a:t>
            </a:r>
          </a:p>
          <a:p>
            <a:pPr eaLnBrk="1" hangingPunct="1">
              <a:spcBef>
                <a:spcPct val="0"/>
              </a:spcBef>
            </a:pPr>
            <a:endParaRPr kumimoji="0" lang="en-US" altLang="zh-CN" sz="2400">
              <a:solidFill>
                <a:srgbClr val="000000"/>
              </a:solidFill>
            </a:endParaRPr>
          </a:p>
        </p:txBody>
      </p:sp>
      <p:pic>
        <p:nvPicPr>
          <p:cNvPr id="9318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86213"/>
            <a:ext cx="3200400"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1780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4211"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4212" name="Rectangle 4"/>
          <p:cNvSpPr>
            <a:spLocks noChangeArrowheads="1"/>
          </p:cNvSpPr>
          <p:nvPr/>
        </p:nvSpPr>
        <p:spPr bwMode="auto">
          <a:xfrm>
            <a:off x="533400" y="1676400"/>
            <a:ext cx="7696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0"/>
              </a:spcBef>
              <a:buFontTx/>
              <a:buNone/>
            </a:pPr>
            <a:r>
              <a:rPr kumimoji="0" lang="zh-CN" altLang="en-US" sz="2400">
                <a:solidFill>
                  <a:srgbClr val="FF0000"/>
                </a:solidFill>
              </a:rPr>
              <a:t>管程的三个主要的特性</a:t>
            </a:r>
            <a:r>
              <a:rPr kumimoji="0" lang="zh-CN" altLang="en-US" sz="2400">
                <a:solidFill>
                  <a:srgbClr val="000000"/>
                </a:solidFill>
              </a:rPr>
              <a:t>：</a:t>
            </a:r>
          </a:p>
        </p:txBody>
      </p:sp>
      <p:sp>
        <p:nvSpPr>
          <p:cNvPr id="94213" name="Rectangle 5"/>
          <p:cNvSpPr>
            <a:spLocks noGrp="1" noChangeArrowheads="1"/>
          </p:cNvSpPr>
          <p:nvPr>
            <p:ph type="body" idx="1"/>
          </p:nvPr>
        </p:nvSpPr>
        <p:spPr>
          <a:xfrm>
            <a:off x="457200" y="2362200"/>
            <a:ext cx="8229600" cy="3657600"/>
          </a:xfrm>
        </p:spPr>
        <p:txBody>
          <a:bodyPr/>
          <a:lstStyle/>
          <a:p>
            <a:pPr eaLnBrk="1" hangingPunct="1">
              <a:lnSpc>
                <a:spcPct val="90000"/>
              </a:lnSpc>
            </a:pPr>
            <a:r>
              <a:rPr lang="zh-CN" altLang="en-US" sz="2400" smtClean="0">
                <a:solidFill>
                  <a:srgbClr val="3333CC"/>
                </a:solidFill>
              </a:rPr>
              <a:t>模块化</a:t>
            </a:r>
            <a:r>
              <a:rPr lang="zh-CN" altLang="en-US" sz="2400" smtClean="0"/>
              <a:t>。管程是一个基本程序单位，可以单独编译。</a:t>
            </a:r>
          </a:p>
          <a:p>
            <a:pPr eaLnBrk="1" hangingPunct="1">
              <a:lnSpc>
                <a:spcPct val="90000"/>
              </a:lnSpc>
            </a:pPr>
            <a:r>
              <a:rPr lang="zh-CN" altLang="en-US" sz="2400" smtClean="0">
                <a:solidFill>
                  <a:srgbClr val="3333CC"/>
                </a:solidFill>
              </a:rPr>
              <a:t>抽象数据类型</a:t>
            </a:r>
            <a:r>
              <a:rPr lang="zh-CN" altLang="en-US" sz="2400" smtClean="0"/>
              <a:t>。管程中不仅有数据，而且有对数据的操作。</a:t>
            </a:r>
          </a:p>
          <a:p>
            <a:pPr eaLnBrk="1" hangingPunct="1">
              <a:lnSpc>
                <a:spcPct val="90000"/>
              </a:lnSpc>
            </a:pPr>
            <a:r>
              <a:rPr lang="zh-CN" altLang="en-US" sz="2400" smtClean="0">
                <a:solidFill>
                  <a:srgbClr val="3333CC"/>
                </a:solidFill>
              </a:rPr>
              <a:t>信息掩蔽</a:t>
            </a:r>
            <a:r>
              <a:rPr lang="zh-CN" altLang="en-US" sz="2400" smtClean="0"/>
              <a:t>。管程中的数据结构只能被管程中的过程访问，这些过程也是在管程内部定义的，供管程外的进程调用，而管程中的数据结构以及过程</a:t>
            </a:r>
            <a:r>
              <a:rPr lang="en-US" altLang="zh-CN" sz="2400" smtClean="0"/>
              <a:t>(</a:t>
            </a:r>
            <a:r>
              <a:rPr lang="zh-CN" altLang="en-US" sz="2400" smtClean="0"/>
              <a:t>函数</a:t>
            </a:r>
            <a:r>
              <a:rPr lang="en-US" altLang="zh-CN" sz="2400" smtClean="0"/>
              <a:t>)</a:t>
            </a:r>
            <a:r>
              <a:rPr lang="zh-CN" altLang="en-US" sz="2400" smtClean="0"/>
              <a:t>的具体实现外部不可见。</a:t>
            </a:r>
          </a:p>
        </p:txBody>
      </p:sp>
    </p:spTree>
    <p:extLst>
      <p:ext uri="{BB962C8B-B14F-4D97-AF65-F5344CB8AC3E}">
        <p14:creationId xmlns:p14="http://schemas.microsoft.com/office/powerpoint/2010/main" val="4882844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5235"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36" name="Rectangle 4"/>
          <p:cNvSpPr>
            <a:spLocks noChangeArrowheads="1"/>
          </p:cNvSpPr>
          <p:nvPr/>
        </p:nvSpPr>
        <p:spPr bwMode="auto">
          <a:xfrm>
            <a:off x="762000" y="1524000"/>
            <a:ext cx="5791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0"/>
              </a:spcBef>
              <a:buFontTx/>
              <a:buNone/>
            </a:pPr>
            <a:r>
              <a:rPr kumimoji="0" lang="en-US" altLang="zh-CN" sz="2400">
                <a:solidFill>
                  <a:srgbClr val="000000"/>
                </a:solidFill>
                <a:latin typeface="楷体_GB2312" pitchFamily="49" charset="-122"/>
              </a:rPr>
              <a:t>2 . </a:t>
            </a:r>
            <a:r>
              <a:rPr kumimoji="0" lang="zh-CN" altLang="en-US" sz="2400">
                <a:solidFill>
                  <a:srgbClr val="000000"/>
                </a:solidFill>
                <a:latin typeface="楷体_GB2312" pitchFamily="49" charset="-122"/>
              </a:rPr>
              <a:t>条件变量</a:t>
            </a:r>
          </a:p>
        </p:txBody>
      </p:sp>
      <p:sp>
        <p:nvSpPr>
          <p:cNvPr id="95237" name="Rectangle 5"/>
          <p:cNvSpPr>
            <a:spLocks noGrp="1" noChangeArrowheads="1"/>
          </p:cNvSpPr>
          <p:nvPr>
            <p:ph type="body" idx="1"/>
          </p:nvPr>
        </p:nvSpPr>
        <p:spPr>
          <a:xfrm>
            <a:off x="457200" y="2057400"/>
            <a:ext cx="8229600" cy="3657600"/>
          </a:xfrm>
        </p:spPr>
        <p:txBody>
          <a:bodyPr/>
          <a:lstStyle/>
          <a:p>
            <a:pPr indent="14288" eaLnBrk="1" hangingPunct="1">
              <a:lnSpc>
                <a:spcPct val="80000"/>
              </a:lnSpc>
            </a:pPr>
            <a:r>
              <a:rPr kumimoji="1" lang="zh-CN" altLang="en-US" sz="2400" smtClean="0">
                <a:latin typeface="楷体_GB2312" pitchFamily="49" charset="-122"/>
              </a:rPr>
              <a:t>在</a:t>
            </a:r>
            <a:r>
              <a:rPr kumimoji="1" lang="zh-CN" altLang="en-US" sz="2400" smtClean="0">
                <a:solidFill>
                  <a:srgbClr val="3333CC"/>
                </a:solidFill>
                <a:latin typeface="楷体_GB2312" pitchFamily="49" charset="-122"/>
              </a:rPr>
              <a:t>利用管程实现进程同步</a:t>
            </a:r>
            <a:r>
              <a:rPr kumimoji="1" lang="zh-CN" altLang="en-US" sz="2400" smtClean="0">
                <a:latin typeface="楷体_GB2312" pitchFamily="49" charset="-122"/>
              </a:rPr>
              <a:t>时，必须设置</a:t>
            </a:r>
            <a:r>
              <a:rPr kumimoji="1" lang="zh-CN" altLang="en-US" sz="2400" smtClean="0">
                <a:solidFill>
                  <a:srgbClr val="3333CC"/>
                </a:solidFill>
                <a:latin typeface="楷体_GB2312" pitchFamily="49" charset="-122"/>
              </a:rPr>
              <a:t>同步工具</a:t>
            </a:r>
            <a:r>
              <a:rPr kumimoji="1" lang="zh-CN" altLang="en-US" sz="2400" smtClean="0">
                <a:latin typeface="楷体_GB2312" pitchFamily="49" charset="-122"/>
              </a:rPr>
              <a:t>，如两个同步操作原语</a:t>
            </a:r>
            <a:r>
              <a:rPr kumimoji="1" lang="en-US" altLang="zh-CN" sz="2400" smtClean="0">
                <a:solidFill>
                  <a:srgbClr val="3333CC"/>
                </a:solidFill>
                <a:latin typeface="楷体_GB2312" pitchFamily="49" charset="-122"/>
              </a:rPr>
              <a:t>wait</a:t>
            </a:r>
            <a:r>
              <a:rPr kumimoji="1" lang="zh-CN" altLang="en-US" sz="2400" smtClean="0">
                <a:latin typeface="楷体_GB2312" pitchFamily="49" charset="-122"/>
              </a:rPr>
              <a:t>和</a:t>
            </a:r>
            <a:r>
              <a:rPr kumimoji="1" lang="en-US" altLang="zh-CN" sz="2400" smtClean="0">
                <a:solidFill>
                  <a:srgbClr val="3333CC"/>
                </a:solidFill>
                <a:latin typeface="楷体_GB2312" pitchFamily="49" charset="-122"/>
              </a:rPr>
              <a:t>signal</a:t>
            </a:r>
            <a:r>
              <a:rPr kumimoji="1" lang="zh-CN" altLang="en-US" sz="2400" smtClean="0">
                <a:latin typeface="楷体_GB2312" pitchFamily="49" charset="-122"/>
              </a:rPr>
              <a:t>。当某进程通过管程请求获得临界资源而未能满足时，管程便调用</a:t>
            </a:r>
            <a:r>
              <a:rPr kumimoji="1" lang="en-US" altLang="zh-CN" sz="2400" smtClean="0">
                <a:solidFill>
                  <a:srgbClr val="3333CC"/>
                </a:solidFill>
                <a:latin typeface="楷体_GB2312" pitchFamily="49" charset="-122"/>
              </a:rPr>
              <a:t>wait</a:t>
            </a:r>
            <a:r>
              <a:rPr kumimoji="1" lang="zh-CN" altLang="en-US" sz="2400" smtClean="0">
                <a:latin typeface="楷体_GB2312" pitchFamily="49" charset="-122"/>
              </a:rPr>
              <a:t>原语使该进程等待，并将其排在</a:t>
            </a:r>
            <a:r>
              <a:rPr kumimoji="1" lang="zh-CN" altLang="en-US" sz="2400" smtClean="0">
                <a:solidFill>
                  <a:srgbClr val="3333CC"/>
                </a:solidFill>
                <a:latin typeface="楷体_GB2312" pitchFamily="49" charset="-122"/>
              </a:rPr>
              <a:t>等待队列</a:t>
            </a:r>
            <a:r>
              <a:rPr kumimoji="1" lang="zh-CN" altLang="en-US" sz="2400" smtClean="0">
                <a:latin typeface="楷体_GB2312" pitchFamily="49" charset="-122"/>
              </a:rPr>
              <a:t>上。仅当另一进程访问完成并释放该资源之后，管程才又调用</a:t>
            </a:r>
            <a:r>
              <a:rPr kumimoji="1" lang="en-US" altLang="zh-CN" sz="2400" smtClean="0">
                <a:solidFill>
                  <a:srgbClr val="3333CC"/>
                </a:solidFill>
                <a:latin typeface="楷体_GB2312" pitchFamily="49" charset="-122"/>
              </a:rPr>
              <a:t>signal</a:t>
            </a:r>
            <a:r>
              <a:rPr kumimoji="1" lang="zh-CN" altLang="en-US" sz="2400" smtClean="0">
                <a:latin typeface="楷体_GB2312" pitchFamily="49" charset="-122"/>
              </a:rPr>
              <a:t>原语，唤醒</a:t>
            </a:r>
            <a:r>
              <a:rPr kumimoji="1" lang="zh-CN" altLang="en-US" sz="2400" smtClean="0">
                <a:solidFill>
                  <a:srgbClr val="3333CC"/>
                </a:solidFill>
                <a:latin typeface="楷体_GB2312" pitchFamily="49" charset="-122"/>
              </a:rPr>
              <a:t>等待队列</a:t>
            </a:r>
            <a:r>
              <a:rPr kumimoji="1" lang="zh-CN" altLang="en-US" sz="2400" smtClean="0">
                <a:latin typeface="楷体_GB2312" pitchFamily="49" charset="-122"/>
              </a:rPr>
              <a:t>中的队首进程。 </a:t>
            </a:r>
          </a:p>
          <a:p>
            <a:pPr indent="14288" eaLnBrk="1" hangingPunct="1">
              <a:lnSpc>
                <a:spcPct val="80000"/>
              </a:lnSpc>
            </a:pPr>
            <a:r>
              <a:rPr lang="zh-CN" altLang="en-US" sz="2400" smtClean="0"/>
              <a:t> 考虑一种情况：当一个进程调用了</a:t>
            </a:r>
            <a:r>
              <a:rPr lang="zh-CN" altLang="en-US" sz="2400" smtClean="0">
                <a:solidFill>
                  <a:srgbClr val="3333CC"/>
                </a:solidFill>
              </a:rPr>
              <a:t>管程</a:t>
            </a:r>
            <a:r>
              <a:rPr lang="zh-CN" altLang="en-US" sz="2400" smtClean="0"/>
              <a:t>，在管程中时被</a:t>
            </a:r>
            <a:r>
              <a:rPr lang="zh-CN" altLang="en-US" sz="2400" smtClean="0">
                <a:solidFill>
                  <a:srgbClr val="3333CC"/>
                </a:solidFill>
              </a:rPr>
              <a:t>阻塞</a:t>
            </a:r>
            <a:r>
              <a:rPr lang="zh-CN" altLang="en-US" sz="2400" smtClean="0"/>
              <a:t>或</a:t>
            </a:r>
            <a:r>
              <a:rPr lang="zh-CN" altLang="en-US" sz="2400" smtClean="0">
                <a:solidFill>
                  <a:srgbClr val="3333CC"/>
                </a:solidFill>
              </a:rPr>
              <a:t>挂起</a:t>
            </a:r>
            <a:r>
              <a:rPr lang="zh-CN" altLang="en-US" sz="2400" smtClean="0"/>
              <a:t>，直到</a:t>
            </a:r>
            <a:r>
              <a:rPr lang="zh-CN" altLang="en-US" sz="2400" smtClean="0">
                <a:solidFill>
                  <a:srgbClr val="3333CC"/>
                </a:solidFill>
              </a:rPr>
              <a:t>阻塞</a:t>
            </a:r>
            <a:r>
              <a:rPr lang="zh-CN" altLang="en-US" sz="2400" smtClean="0"/>
              <a:t>或</a:t>
            </a:r>
            <a:r>
              <a:rPr lang="zh-CN" altLang="en-US" sz="2400" smtClean="0">
                <a:solidFill>
                  <a:srgbClr val="3333CC"/>
                </a:solidFill>
              </a:rPr>
              <a:t>挂起</a:t>
            </a:r>
            <a:r>
              <a:rPr lang="zh-CN" altLang="en-US" sz="2400" smtClean="0"/>
              <a:t>的原因解除，而在此期间，如果该进程不释放管程，则其它进程无法进入管程，被迫长时间地等待。为了解决这个问题，引入了</a:t>
            </a:r>
            <a:r>
              <a:rPr lang="zh-CN" altLang="en-US" sz="2400" smtClean="0">
                <a:solidFill>
                  <a:srgbClr val="3333CC"/>
                </a:solidFill>
              </a:rPr>
              <a:t>条件变量</a:t>
            </a:r>
            <a:r>
              <a:rPr lang="en-US" altLang="zh-CN" sz="2400" smtClean="0">
                <a:solidFill>
                  <a:srgbClr val="3333CC"/>
                </a:solidFill>
              </a:rPr>
              <a:t>condition</a:t>
            </a:r>
            <a:r>
              <a:rPr lang="zh-CN" altLang="en-US" sz="2400" smtClean="0"/>
              <a:t>。通常，一个进程被阻塞或挂起的条件</a:t>
            </a:r>
            <a:r>
              <a:rPr lang="en-US" altLang="zh-CN" sz="2400" smtClean="0"/>
              <a:t>(</a:t>
            </a:r>
            <a:r>
              <a:rPr lang="zh-CN" altLang="en-US" sz="2400" smtClean="0"/>
              <a:t>原因</a:t>
            </a:r>
            <a:r>
              <a:rPr lang="en-US" altLang="zh-CN" sz="2400" smtClean="0"/>
              <a:t>)</a:t>
            </a:r>
            <a:r>
              <a:rPr lang="zh-CN" altLang="en-US" sz="2400" smtClean="0"/>
              <a:t>可有多个，因此在管程中设置了多个条件变量，</a:t>
            </a:r>
            <a:r>
              <a:rPr lang="zh-CN" altLang="en-US" sz="2400" smtClean="0">
                <a:solidFill>
                  <a:srgbClr val="3333CC"/>
                </a:solidFill>
              </a:rPr>
              <a:t>对这些条件变量的访问，只能在管程中进行</a:t>
            </a:r>
            <a:r>
              <a:rPr lang="zh-CN" altLang="en-US" sz="2400" smtClean="0"/>
              <a:t>。 </a:t>
            </a:r>
          </a:p>
          <a:p>
            <a:pPr indent="14288" eaLnBrk="1" hangingPunct="1">
              <a:lnSpc>
                <a:spcPct val="80000"/>
              </a:lnSpc>
            </a:pPr>
            <a:endParaRPr kumimoji="1" lang="en-US" altLang="zh-CN" sz="2400" smtClean="0">
              <a:latin typeface="楷体_GB2312" pitchFamily="49" charset="-122"/>
            </a:endParaRPr>
          </a:p>
        </p:txBody>
      </p:sp>
    </p:spTree>
    <p:extLst>
      <p:ext uri="{BB962C8B-B14F-4D97-AF65-F5344CB8AC3E}">
        <p14:creationId xmlns:p14="http://schemas.microsoft.com/office/powerpoint/2010/main" val="15874018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6259" name="Text Box 3"/>
          <p:cNvSpPr txBox="1">
            <a:spLocks noChangeArrowheads="1"/>
          </p:cNvSpPr>
          <p:nvPr/>
        </p:nvSpPr>
        <p:spPr bwMode="auto">
          <a:xfrm>
            <a:off x="762000" y="762000"/>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6260" name="Rectangle 4"/>
          <p:cNvSpPr>
            <a:spLocks noChangeArrowheads="1"/>
          </p:cNvSpPr>
          <p:nvPr/>
        </p:nvSpPr>
        <p:spPr bwMode="auto">
          <a:xfrm>
            <a:off x="762000" y="1239838"/>
            <a:ext cx="57912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0"/>
              </a:spcBef>
              <a:buFontTx/>
              <a:buNone/>
            </a:pPr>
            <a:r>
              <a:rPr kumimoji="0" lang="en-US" altLang="zh-CN" sz="2400">
                <a:solidFill>
                  <a:srgbClr val="000000"/>
                </a:solidFill>
                <a:latin typeface="楷体_GB2312" pitchFamily="49" charset="-122"/>
              </a:rPr>
              <a:t>2 . </a:t>
            </a:r>
            <a:r>
              <a:rPr kumimoji="0" lang="zh-CN" altLang="en-US" sz="2400">
                <a:solidFill>
                  <a:srgbClr val="000000"/>
                </a:solidFill>
                <a:latin typeface="楷体_GB2312" pitchFamily="49" charset="-122"/>
              </a:rPr>
              <a:t>条件变量</a:t>
            </a:r>
          </a:p>
        </p:txBody>
      </p:sp>
      <p:sp>
        <p:nvSpPr>
          <p:cNvPr id="96261" name="Rectangle 5"/>
          <p:cNvSpPr>
            <a:spLocks noGrp="1" noChangeArrowheads="1"/>
          </p:cNvSpPr>
          <p:nvPr>
            <p:ph type="body" idx="1"/>
          </p:nvPr>
        </p:nvSpPr>
        <p:spPr>
          <a:xfrm>
            <a:off x="228600" y="1773238"/>
            <a:ext cx="8534400" cy="2895600"/>
          </a:xfrm>
        </p:spPr>
        <p:txBody>
          <a:bodyPr/>
          <a:lstStyle/>
          <a:p>
            <a:pPr indent="14288" eaLnBrk="1" hangingPunct="1">
              <a:lnSpc>
                <a:spcPct val="80000"/>
              </a:lnSpc>
            </a:pPr>
            <a:r>
              <a:rPr lang="zh-CN" altLang="en-US" sz="2400" smtClean="0"/>
              <a:t>管程中对每个条件变量都须予以说明，其形式为：</a:t>
            </a:r>
            <a:r>
              <a:rPr lang="en-US" altLang="zh-CN" sz="2400" smtClean="0">
                <a:solidFill>
                  <a:srgbClr val="3333CC"/>
                </a:solidFill>
              </a:rPr>
              <a:t>var x</a:t>
            </a:r>
            <a:r>
              <a:rPr lang="zh-CN" altLang="en-US" sz="2400" smtClean="0">
                <a:solidFill>
                  <a:srgbClr val="3333CC"/>
                </a:solidFill>
              </a:rPr>
              <a:t>，</a:t>
            </a:r>
            <a:r>
              <a:rPr lang="en-US" altLang="zh-CN" sz="2400" smtClean="0">
                <a:solidFill>
                  <a:srgbClr val="3333CC"/>
                </a:solidFill>
              </a:rPr>
              <a:t>y</a:t>
            </a:r>
            <a:r>
              <a:rPr lang="zh-CN" altLang="en-US" sz="2400" smtClean="0">
                <a:solidFill>
                  <a:srgbClr val="3333CC"/>
                </a:solidFill>
              </a:rPr>
              <a:t>：</a:t>
            </a:r>
            <a:r>
              <a:rPr lang="en-US" altLang="zh-CN" sz="2400" smtClean="0">
                <a:solidFill>
                  <a:srgbClr val="3333CC"/>
                </a:solidFill>
              </a:rPr>
              <a:t>condition</a:t>
            </a:r>
            <a:r>
              <a:rPr lang="zh-CN" altLang="en-US" sz="2400" smtClean="0"/>
              <a:t>。每个</a:t>
            </a:r>
            <a:r>
              <a:rPr lang="zh-CN" altLang="en-US" sz="2400" smtClean="0">
                <a:solidFill>
                  <a:srgbClr val="3333CC"/>
                </a:solidFill>
              </a:rPr>
              <a:t>条件变量</a:t>
            </a:r>
            <a:r>
              <a:rPr lang="zh-CN" altLang="en-US" sz="2400" smtClean="0"/>
              <a:t>保存了一个</a:t>
            </a:r>
            <a:r>
              <a:rPr lang="zh-CN" altLang="en-US" sz="2400" smtClean="0">
                <a:solidFill>
                  <a:srgbClr val="3333CC"/>
                </a:solidFill>
              </a:rPr>
              <a:t>链表</a:t>
            </a:r>
            <a:r>
              <a:rPr lang="zh-CN" altLang="en-US" sz="2400" smtClean="0"/>
              <a:t>，用于记录因该条件变量而阻塞的所有进程，同时提供两个操作表示为</a:t>
            </a:r>
            <a:r>
              <a:rPr lang="en-US" altLang="zh-CN" sz="2400" smtClean="0">
                <a:solidFill>
                  <a:srgbClr val="3333CC"/>
                </a:solidFill>
              </a:rPr>
              <a:t>x.wait</a:t>
            </a:r>
            <a:r>
              <a:rPr lang="zh-CN" altLang="en-US" sz="2400" smtClean="0"/>
              <a:t>和</a:t>
            </a:r>
            <a:r>
              <a:rPr lang="en-US" altLang="zh-CN" sz="2400" smtClean="0">
                <a:solidFill>
                  <a:srgbClr val="3333CC"/>
                </a:solidFill>
              </a:rPr>
              <a:t>x.signal</a:t>
            </a:r>
            <a:r>
              <a:rPr lang="zh-CN" altLang="en-US" sz="2400" smtClean="0"/>
              <a:t>：</a:t>
            </a:r>
          </a:p>
          <a:p>
            <a:pPr indent="14288" eaLnBrk="1" hangingPunct="1">
              <a:lnSpc>
                <a:spcPct val="80000"/>
              </a:lnSpc>
              <a:buFontTx/>
              <a:buNone/>
            </a:pPr>
            <a:r>
              <a:rPr lang="zh-CN" altLang="en-US" sz="2400" smtClean="0"/>
              <a:t>①  </a:t>
            </a:r>
            <a:r>
              <a:rPr lang="en-US" altLang="zh-CN" sz="2400" smtClean="0">
                <a:solidFill>
                  <a:srgbClr val="3333CC"/>
                </a:solidFill>
              </a:rPr>
              <a:t>x.wait</a:t>
            </a:r>
            <a:r>
              <a:rPr lang="zh-CN" altLang="en-US" sz="2400" smtClean="0"/>
              <a:t>：</a:t>
            </a:r>
            <a:r>
              <a:rPr lang="en-US" altLang="zh-CN" sz="2400" smtClean="0"/>
              <a:t>x.wait</a:t>
            </a:r>
            <a:r>
              <a:rPr lang="zh-CN" altLang="en-US" sz="2400" smtClean="0"/>
              <a:t>用来将执行进程挂到与条件变量</a:t>
            </a:r>
            <a:r>
              <a:rPr lang="en-US" altLang="zh-CN" sz="2400" smtClean="0"/>
              <a:t>x</a:t>
            </a:r>
            <a:r>
              <a:rPr lang="zh-CN" altLang="en-US" sz="2400" smtClean="0"/>
              <a:t>相应的等待队列上，并释放管程，此时其它进程可以使用该管程。</a:t>
            </a:r>
          </a:p>
          <a:p>
            <a:pPr indent="14288" eaLnBrk="1" hangingPunct="1">
              <a:lnSpc>
                <a:spcPct val="80000"/>
              </a:lnSpc>
              <a:buFontTx/>
              <a:buNone/>
            </a:pPr>
            <a:r>
              <a:rPr lang="zh-CN" altLang="en-US" sz="2400" smtClean="0"/>
              <a:t>②  </a:t>
            </a:r>
            <a:r>
              <a:rPr lang="en-US" altLang="zh-CN" sz="2400" smtClean="0">
                <a:solidFill>
                  <a:srgbClr val="3333CC"/>
                </a:solidFill>
              </a:rPr>
              <a:t>x.signal</a:t>
            </a:r>
            <a:r>
              <a:rPr lang="zh-CN" altLang="en-US" sz="2400" smtClean="0"/>
              <a:t>：正在调用管程的进程调用</a:t>
            </a:r>
            <a:r>
              <a:rPr lang="en-US" altLang="zh-CN" sz="2400" smtClean="0"/>
              <a:t>x.signal</a:t>
            </a:r>
            <a:r>
              <a:rPr lang="zh-CN" altLang="en-US" sz="2400" smtClean="0"/>
              <a:t>来唤醒一个因</a:t>
            </a:r>
            <a:r>
              <a:rPr lang="en-US" altLang="zh-CN" sz="2400" smtClean="0"/>
              <a:t>x</a:t>
            </a:r>
            <a:r>
              <a:rPr lang="zh-CN" altLang="en-US" sz="2400" smtClean="0"/>
              <a:t>条件而阻塞或挂起的进程。值得注意的是，若没有等待进程，则</a:t>
            </a:r>
            <a:r>
              <a:rPr lang="en-US" altLang="zh-CN" sz="2400" smtClean="0"/>
              <a:t>x.signal</a:t>
            </a:r>
            <a:r>
              <a:rPr lang="zh-CN" altLang="en-US" sz="2400" smtClean="0"/>
              <a:t>不起任何作用。</a:t>
            </a:r>
          </a:p>
        </p:txBody>
      </p:sp>
      <p:sp>
        <p:nvSpPr>
          <p:cNvPr id="96262" name="Rectangle 6"/>
          <p:cNvSpPr>
            <a:spLocks noChangeArrowheads="1"/>
          </p:cNvSpPr>
          <p:nvPr/>
        </p:nvSpPr>
        <p:spPr bwMode="auto">
          <a:xfrm>
            <a:off x="685800" y="4800600"/>
            <a:ext cx="8001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14288">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rPr>
              <a:t>如果有进程</a:t>
            </a:r>
            <a:r>
              <a:rPr kumimoji="0" lang="en-US" altLang="zh-CN" sz="2400">
                <a:solidFill>
                  <a:srgbClr val="000000"/>
                </a:solidFill>
              </a:rPr>
              <a:t>Q</a:t>
            </a:r>
            <a:r>
              <a:rPr kumimoji="0" lang="zh-CN" altLang="en-US" sz="2400">
                <a:solidFill>
                  <a:srgbClr val="000000"/>
                </a:solidFill>
              </a:rPr>
              <a:t>处于阻塞状态， 当进程</a:t>
            </a:r>
            <a:r>
              <a:rPr kumimoji="0" lang="en-US" altLang="zh-CN" sz="2400">
                <a:solidFill>
                  <a:srgbClr val="000000"/>
                </a:solidFill>
              </a:rPr>
              <a:t>P</a:t>
            </a:r>
            <a:r>
              <a:rPr kumimoji="0" lang="zh-CN" altLang="en-US" sz="2400">
                <a:solidFill>
                  <a:srgbClr val="000000"/>
                </a:solidFill>
              </a:rPr>
              <a:t>执行了</a:t>
            </a:r>
            <a:r>
              <a:rPr kumimoji="0" lang="en-US" altLang="zh-CN" sz="2400">
                <a:solidFill>
                  <a:srgbClr val="000000"/>
                </a:solidFill>
              </a:rPr>
              <a:t>x.signal</a:t>
            </a:r>
            <a:r>
              <a:rPr kumimoji="0" lang="zh-CN" altLang="en-US" sz="2400">
                <a:solidFill>
                  <a:srgbClr val="000000"/>
                </a:solidFill>
              </a:rPr>
              <a:t>操作后，怎样决定由哪个进行执行，哪个等待，可采用下述两种方式之一进行处理：</a:t>
            </a:r>
          </a:p>
          <a:p>
            <a:pPr eaLnBrk="1" hangingPunct="1">
              <a:spcBef>
                <a:spcPct val="0"/>
              </a:spcBef>
              <a:buFontTx/>
              <a:buNone/>
            </a:pPr>
            <a:r>
              <a:rPr kumimoji="0" lang="zh-CN" altLang="en-US" sz="2400">
                <a:solidFill>
                  <a:srgbClr val="000000"/>
                </a:solidFill>
              </a:rPr>
              <a:t>   </a:t>
            </a:r>
            <a:r>
              <a:rPr kumimoji="0" lang="en-US" altLang="zh-CN" sz="2400">
                <a:solidFill>
                  <a:srgbClr val="000000"/>
                </a:solidFill>
              </a:rPr>
              <a:t>(1) P</a:t>
            </a:r>
            <a:r>
              <a:rPr kumimoji="0" lang="zh-CN" altLang="en-US" sz="2400">
                <a:solidFill>
                  <a:srgbClr val="000000"/>
                </a:solidFill>
              </a:rPr>
              <a:t>等待，直至</a:t>
            </a:r>
            <a:r>
              <a:rPr kumimoji="0" lang="en-US" altLang="zh-CN" sz="2400">
                <a:solidFill>
                  <a:srgbClr val="000000"/>
                </a:solidFill>
              </a:rPr>
              <a:t>Q</a:t>
            </a:r>
            <a:r>
              <a:rPr kumimoji="0" lang="zh-CN" altLang="en-US" sz="2400">
                <a:solidFill>
                  <a:srgbClr val="000000"/>
                </a:solidFill>
              </a:rPr>
              <a:t>离开管程或等待另一条件。</a:t>
            </a:r>
          </a:p>
          <a:p>
            <a:pPr eaLnBrk="1" hangingPunct="1">
              <a:spcBef>
                <a:spcPct val="0"/>
              </a:spcBef>
              <a:buFontTx/>
              <a:buNone/>
            </a:pPr>
            <a:r>
              <a:rPr kumimoji="0" lang="zh-CN" altLang="en-US" sz="2400">
                <a:solidFill>
                  <a:srgbClr val="000000"/>
                </a:solidFill>
              </a:rPr>
              <a:t>   </a:t>
            </a:r>
            <a:r>
              <a:rPr kumimoji="0" lang="en-US" altLang="zh-CN" sz="2400">
                <a:solidFill>
                  <a:srgbClr val="000000"/>
                </a:solidFill>
              </a:rPr>
              <a:t>(2) Q</a:t>
            </a:r>
            <a:r>
              <a:rPr kumimoji="0" lang="zh-CN" altLang="en-US" sz="2400">
                <a:solidFill>
                  <a:srgbClr val="000000"/>
                </a:solidFill>
              </a:rPr>
              <a:t>等待，直至</a:t>
            </a:r>
            <a:r>
              <a:rPr kumimoji="0" lang="en-US" altLang="zh-CN" sz="2400">
                <a:solidFill>
                  <a:srgbClr val="000000"/>
                </a:solidFill>
              </a:rPr>
              <a:t>P</a:t>
            </a:r>
            <a:r>
              <a:rPr kumimoji="0" lang="zh-CN" altLang="en-US" sz="2400">
                <a:solidFill>
                  <a:srgbClr val="000000"/>
                </a:solidFill>
              </a:rPr>
              <a:t>离开管程或等待另一条件。</a:t>
            </a:r>
          </a:p>
        </p:txBody>
      </p:sp>
    </p:spTree>
    <p:extLst>
      <p:ext uri="{BB962C8B-B14F-4D97-AF65-F5344CB8AC3E}">
        <p14:creationId xmlns:p14="http://schemas.microsoft.com/office/powerpoint/2010/main" val="40909065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7283" name="Text Box 3"/>
          <p:cNvSpPr txBox="1">
            <a:spLocks noChangeArrowheads="1"/>
          </p:cNvSpPr>
          <p:nvPr/>
        </p:nvSpPr>
        <p:spPr bwMode="auto">
          <a:xfrm>
            <a:off x="762000" y="762000"/>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7284" name="Rectangle 4"/>
          <p:cNvSpPr>
            <a:spLocks noChangeArrowheads="1"/>
          </p:cNvSpPr>
          <p:nvPr/>
        </p:nvSpPr>
        <p:spPr bwMode="auto">
          <a:xfrm>
            <a:off x="762000" y="1239838"/>
            <a:ext cx="78486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3 </a:t>
            </a:r>
            <a:r>
              <a:rPr lang="zh-CN" altLang="en-US" sz="2400">
                <a:solidFill>
                  <a:srgbClr val="000000"/>
                </a:solidFill>
              </a:rPr>
              <a:t>．利用</a:t>
            </a:r>
            <a:r>
              <a:rPr lang="zh-CN" altLang="en-US" sz="2400">
                <a:solidFill>
                  <a:srgbClr val="FF0000"/>
                </a:solidFill>
              </a:rPr>
              <a:t>管程</a:t>
            </a:r>
            <a:r>
              <a:rPr lang="zh-CN" altLang="en-US" sz="2400">
                <a:solidFill>
                  <a:srgbClr val="000000"/>
                </a:solidFill>
              </a:rPr>
              <a:t>解决生产者</a:t>
            </a:r>
            <a:r>
              <a:rPr lang="en-US" altLang="zh-CN" sz="2400">
                <a:solidFill>
                  <a:srgbClr val="000000"/>
                </a:solidFill>
              </a:rPr>
              <a:t>—</a:t>
            </a:r>
            <a:r>
              <a:rPr lang="zh-CN" altLang="en-US" sz="2400">
                <a:solidFill>
                  <a:srgbClr val="000000"/>
                </a:solidFill>
              </a:rPr>
              <a:t>消费者问题</a:t>
            </a:r>
          </a:p>
          <a:p>
            <a:pPr eaLnBrk="1" hangingPunct="1">
              <a:spcBef>
                <a:spcPct val="0"/>
              </a:spcBef>
              <a:buFontTx/>
              <a:buNone/>
            </a:pPr>
            <a:r>
              <a:rPr lang="zh-CN" altLang="en-US" sz="2400">
                <a:solidFill>
                  <a:srgbClr val="000000"/>
                </a:solidFill>
              </a:rPr>
              <a:t>	在利用管程方法来解决生产者</a:t>
            </a:r>
            <a:r>
              <a:rPr lang="en-US" altLang="zh-CN" sz="2400">
                <a:solidFill>
                  <a:srgbClr val="000000"/>
                </a:solidFill>
              </a:rPr>
              <a:t>—</a:t>
            </a:r>
            <a:r>
              <a:rPr lang="zh-CN" altLang="en-US" sz="2400">
                <a:solidFill>
                  <a:srgbClr val="000000"/>
                </a:solidFill>
              </a:rPr>
              <a:t>消费者问题时，首先便是为它们</a:t>
            </a:r>
            <a:r>
              <a:rPr lang="zh-CN" altLang="en-US" sz="2400">
                <a:solidFill>
                  <a:srgbClr val="0000FF"/>
                </a:solidFill>
              </a:rPr>
              <a:t>建立一个管程</a:t>
            </a:r>
            <a:r>
              <a:rPr lang="zh-CN" altLang="en-US" sz="2400">
                <a:solidFill>
                  <a:srgbClr val="000000"/>
                </a:solidFill>
              </a:rPr>
              <a:t>，并命名为</a:t>
            </a:r>
            <a:r>
              <a:rPr lang="en-US" altLang="zh-CN" sz="2400">
                <a:solidFill>
                  <a:srgbClr val="0000FF"/>
                </a:solidFill>
              </a:rPr>
              <a:t>ProducerConsumer</a:t>
            </a:r>
            <a:r>
              <a:rPr lang="zh-CN" altLang="en-US" sz="2400">
                <a:solidFill>
                  <a:srgbClr val="000000"/>
                </a:solidFill>
              </a:rPr>
              <a:t>，或简称为</a:t>
            </a:r>
            <a:r>
              <a:rPr lang="en-US" altLang="zh-CN" sz="2400">
                <a:solidFill>
                  <a:srgbClr val="0000FF"/>
                </a:solidFill>
              </a:rPr>
              <a:t>PC</a:t>
            </a:r>
            <a:r>
              <a:rPr lang="zh-CN" altLang="en-US" sz="2400">
                <a:solidFill>
                  <a:srgbClr val="000000"/>
                </a:solidFill>
              </a:rPr>
              <a:t>。其中包括两个过程：</a:t>
            </a:r>
          </a:p>
          <a:p>
            <a:pPr eaLnBrk="1" hangingPunct="1">
              <a:spcBef>
                <a:spcPct val="0"/>
              </a:spcBef>
              <a:buFontTx/>
              <a:buNone/>
            </a:pPr>
            <a:r>
              <a:rPr lang="zh-CN" altLang="en-US" sz="2400">
                <a:solidFill>
                  <a:srgbClr val="000000"/>
                </a:solidFill>
              </a:rPr>
              <a:t>　</a:t>
            </a:r>
            <a:r>
              <a:rPr lang="en-US" altLang="zh-CN" sz="2400">
                <a:solidFill>
                  <a:srgbClr val="000000"/>
                </a:solidFill>
              </a:rPr>
              <a:t>(1) </a:t>
            </a:r>
            <a:r>
              <a:rPr lang="en-US" altLang="zh-CN" sz="2400">
                <a:solidFill>
                  <a:srgbClr val="0000FF"/>
                </a:solidFill>
              </a:rPr>
              <a:t>put(item)</a:t>
            </a:r>
            <a:r>
              <a:rPr lang="zh-CN" altLang="en-US" sz="2400">
                <a:solidFill>
                  <a:srgbClr val="000000"/>
                </a:solidFill>
              </a:rPr>
              <a:t>过程。生产者利用该过程将自己生产的产品投放到缓冲池中，并用整型变量</a:t>
            </a:r>
            <a:r>
              <a:rPr lang="en-US" altLang="zh-CN" sz="2400">
                <a:solidFill>
                  <a:srgbClr val="000000"/>
                </a:solidFill>
              </a:rPr>
              <a:t>count</a:t>
            </a:r>
            <a:r>
              <a:rPr lang="zh-CN" altLang="en-US" sz="2400">
                <a:solidFill>
                  <a:srgbClr val="000000"/>
                </a:solidFill>
              </a:rPr>
              <a:t>来表示在缓冲池中已有的产品数目，当</a:t>
            </a:r>
            <a:r>
              <a:rPr lang="en-US" altLang="zh-CN" sz="2400">
                <a:solidFill>
                  <a:srgbClr val="000000"/>
                </a:solidFill>
              </a:rPr>
              <a:t>count&gt;=n</a:t>
            </a:r>
            <a:r>
              <a:rPr lang="zh-CN" altLang="en-US" sz="2400">
                <a:solidFill>
                  <a:srgbClr val="000000"/>
                </a:solidFill>
              </a:rPr>
              <a:t>时，表示缓冲池已满，生产者须等待。</a:t>
            </a:r>
          </a:p>
          <a:p>
            <a:pPr eaLnBrk="1" hangingPunct="1">
              <a:spcBef>
                <a:spcPct val="0"/>
              </a:spcBef>
              <a:buFontTx/>
              <a:buNone/>
            </a:pPr>
            <a:r>
              <a:rPr lang="zh-CN" altLang="en-US" sz="2400">
                <a:solidFill>
                  <a:srgbClr val="000000"/>
                </a:solidFill>
              </a:rPr>
              <a:t>　</a:t>
            </a:r>
            <a:r>
              <a:rPr lang="en-US" altLang="zh-CN" sz="2400">
                <a:solidFill>
                  <a:srgbClr val="000000"/>
                </a:solidFill>
              </a:rPr>
              <a:t>(2) </a:t>
            </a:r>
            <a:r>
              <a:rPr lang="en-US" altLang="zh-CN" sz="2400">
                <a:solidFill>
                  <a:srgbClr val="0000FF"/>
                </a:solidFill>
              </a:rPr>
              <a:t>get(item)</a:t>
            </a:r>
            <a:r>
              <a:rPr lang="zh-CN" altLang="en-US" sz="2400">
                <a:solidFill>
                  <a:srgbClr val="000000"/>
                </a:solidFill>
              </a:rPr>
              <a:t>过程。消费者利用该过程从缓冲池中取出一个产品，当</a:t>
            </a:r>
            <a:r>
              <a:rPr lang="en-US" altLang="zh-CN" sz="2400">
                <a:solidFill>
                  <a:srgbClr val="000000"/>
                </a:solidFill>
              </a:rPr>
              <a:t>count&lt;=0</a:t>
            </a:r>
            <a:r>
              <a:rPr lang="zh-CN" altLang="en-US" sz="2400">
                <a:solidFill>
                  <a:srgbClr val="000000"/>
                </a:solidFill>
              </a:rPr>
              <a:t>时，表示缓冲池中已无可取用的产品，消费者应等待。 </a:t>
            </a:r>
          </a:p>
          <a:p>
            <a:pPr algn="just" eaLnBrk="1" hangingPunct="1">
              <a:lnSpc>
                <a:spcPct val="80000"/>
              </a:lnSpc>
              <a:buClr>
                <a:srgbClr val="808080"/>
              </a:buClr>
              <a:buSzPct val="75000"/>
              <a:buFont typeface="Wingdings" panose="05000000000000000000" pitchFamily="2" charset="2"/>
              <a:buNone/>
            </a:pPr>
            <a:endParaRPr kumimoji="0" lang="en-US" altLang="zh-CN" sz="2400">
              <a:solidFill>
                <a:srgbClr val="000000"/>
              </a:solidFill>
              <a:latin typeface="楷体_GB2312" pitchFamily="49" charset="-122"/>
            </a:endParaRPr>
          </a:p>
        </p:txBody>
      </p:sp>
    </p:spTree>
    <p:extLst>
      <p:ext uri="{BB962C8B-B14F-4D97-AF65-F5344CB8AC3E}">
        <p14:creationId xmlns:p14="http://schemas.microsoft.com/office/powerpoint/2010/main" val="29218421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latin typeface="楷体_GB2312" pitchFamily="49" charset="-122"/>
              </a:rPr>
              <a:t>2.4 </a:t>
            </a:r>
            <a:r>
              <a:rPr lang="zh-CN" altLang="en-US" sz="3200" smtClean="0">
                <a:latin typeface="楷体_GB2312" pitchFamily="49" charset="-122"/>
              </a:rPr>
              <a:t>经典进程的同步问题</a:t>
            </a:r>
          </a:p>
        </p:txBody>
      </p:sp>
      <p:sp>
        <p:nvSpPr>
          <p:cNvPr id="98307" name="Text Box 3"/>
          <p:cNvSpPr txBox="1">
            <a:spLocks noChangeArrowheads="1"/>
          </p:cNvSpPr>
          <p:nvPr/>
        </p:nvSpPr>
        <p:spPr bwMode="auto">
          <a:xfrm>
            <a:off x="250825" y="620713"/>
            <a:ext cx="8640763"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Blip>
                <a:blip r:embed="rId2"/>
              </a:buBlip>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Blip>
                <a:blip r:embed="rId2"/>
              </a:buBlip>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Blip>
                <a:blip r:embed="rId2"/>
              </a:buBlip>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Blip>
                <a:blip r:embed="rId2"/>
              </a:buBlip>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a:solidFill>
                  <a:srgbClr val="000000"/>
                </a:solidFill>
                <a:latin typeface="楷体_GB2312" pitchFamily="49" charset="-122"/>
                <a:ea typeface="楷体_GB2312" pitchFamily="49" charset="-122"/>
              </a:rPr>
              <a:t>生产者</a:t>
            </a:r>
            <a:r>
              <a:rPr lang="en-US" altLang="zh-CN" sz="2400">
                <a:solidFill>
                  <a:srgbClr val="000000"/>
                </a:solidFill>
                <a:latin typeface="楷体_GB2312" pitchFamily="49" charset="-122"/>
                <a:ea typeface="楷体_GB2312" pitchFamily="49" charset="-122"/>
              </a:rPr>
              <a:t>-</a:t>
            </a:r>
            <a:r>
              <a:rPr lang="zh-CN" altLang="en-US" sz="2400">
                <a:solidFill>
                  <a:srgbClr val="000000"/>
                </a:solidFill>
                <a:latin typeface="楷体_GB2312" pitchFamily="49" charset="-122"/>
                <a:ea typeface="楷体_GB2312" pitchFamily="49" charset="-122"/>
              </a:rPr>
              <a:t>消费者管程可描述如下</a:t>
            </a:r>
            <a:r>
              <a:rPr lang="zh-CN" altLang="en-US" sz="2400">
                <a:solidFill>
                  <a:srgbClr val="000000"/>
                </a:solidFill>
                <a:latin typeface="Times New Roman" panose="02020603050405020304" pitchFamily="18" charset="0"/>
              </a:rPr>
              <a:t>：</a:t>
            </a:r>
          </a:p>
          <a:p>
            <a:pPr eaLnBrk="1" hangingPunct="1">
              <a:lnSpc>
                <a:spcPct val="120000"/>
              </a:lnSpc>
              <a:spcBef>
                <a:spcPct val="0"/>
              </a:spcBef>
              <a:buFontTx/>
              <a:buNone/>
            </a:pPr>
            <a:r>
              <a:rPr lang="en-US" altLang="zh-CN" sz="2400">
                <a:solidFill>
                  <a:srgbClr val="000000"/>
                </a:solidFill>
                <a:latin typeface="Times New Roman" panose="02020603050405020304" pitchFamily="18" charset="0"/>
              </a:rPr>
              <a:t>type producer-consumer = monitor</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int in = 0, out = 0, count = 0</a:t>
            </a:r>
            <a:r>
              <a:rPr lang="zh-CN" altLang="en-US" sz="2400">
                <a:solidFill>
                  <a:srgbClr val="000000"/>
                </a:solidFill>
                <a:latin typeface="Times New Roman" panose="02020603050405020304" pitchFamily="18" charset="0"/>
              </a:rPr>
              <a:t>；</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item buffer[n]</a:t>
            </a:r>
            <a:r>
              <a:rPr lang="zh-CN" altLang="en-US" sz="2400">
                <a:solidFill>
                  <a:srgbClr val="000000"/>
                </a:solidFill>
                <a:latin typeface="Times New Roman" panose="02020603050405020304" pitchFamily="18" charset="0"/>
              </a:rPr>
              <a:t>；</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condition notfull</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notempty</a:t>
            </a:r>
            <a:r>
              <a:rPr lang="zh-CN" altLang="en-US" sz="2400">
                <a:solidFill>
                  <a:srgbClr val="000000"/>
                </a:solidFill>
                <a:latin typeface="Times New Roman" panose="02020603050405020304" pitchFamily="18" charset="0"/>
              </a:rPr>
              <a:t>；</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ea typeface="楷体_GB2312" pitchFamily="49" charset="-122"/>
              </a:rPr>
              <a:t>生产者的活动描述 </a:t>
            </a:r>
            <a:r>
              <a:rPr lang="en-US" altLang="zh-CN" sz="2400">
                <a:solidFill>
                  <a:srgbClr val="000000"/>
                </a:solidFill>
                <a:latin typeface="Times New Roman" panose="02020603050405020304" pitchFamily="18" charset="0"/>
                <a:ea typeface="楷体_GB2312" pitchFamily="49" charset="-122"/>
              </a:rPr>
              <a:t>put(item)</a:t>
            </a:r>
          </a:p>
          <a:p>
            <a:pPr eaLnBrk="1" hangingPunct="1">
              <a:lnSpc>
                <a:spcPct val="120000"/>
              </a:lnSpc>
              <a:spcBef>
                <a:spcPct val="0"/>
              </a:spcBef>
              <a:buFontTx/>
              <a:buNone/>
            </a:pPr>
            <a:r>
              <a:rPr lang="en-US" altLang="zh-CN" sz="2400">
                <a:solidFill>
                  <a:srgbClr val="000000"/>
                </a:solidFill>
                <a:latin typeface="Times New Roman" panose="02020603050405020304" pitchFamily="18" charset="0"/>
              </a:rPr>
              <a:t>    {</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if (count &gt;= n) </a:t>
            </a:r>
            <a:r>
              <a:rPr lang="en-US" altLang="zh-CN" sz="2400">
                <a:solidFill>
                  <a:srgbClr val="0000FF"/>
                </a:solidFill>
                <a:latin typeface="Times New Roman" panose="02020603050405020304" pitchFamily="18" charset="0"/>
              </a:rPr>
              <a:t>notfull.wait</a:t>
            </a:r>
            <a:r>
              <a:rPr lang="zh-CN" altLang="en-US" sz="2400">
                <a:solidFill>
                  <a:srgbClr val="000000"/>
                </a:solidFill>
                <a:latin typeface="Times New Roman" panose="02020603050405020304" pitchFamily="18" charset="0"/>
              </a:rPr>
              <a:t>；</a:t>
            </a:r>
            <a:r>
              <a:rPr lang="en-US" altLang="zh-CN" sz="2400">
                <a:solidFill>
                  <a:srgbClr val="007800"/>
                </a:solidFill>
                <a:latin typeface="楷体_GB2312" pitchFamily="49" charset="-122"/>
                <a:ea typeface="楷体_GB2312" pitchFamily="49" charset="-122"/>
              </a:rPr>
              <a:t>//</a:t>
            </a:r>
            <a:r>
              <a:rPr lang="zh-CN" altLang="en-US" sz="2400">
                <a:solidFill>
                  <a:srgbClr val="007800"/>
                </a:solidFill>
                <a:latin typeface="楷体_GB2312" pitchFamily="49" charset="-122"/>
                <a:ea typeface="楷体_GB2312" pitchFamily="49" charset="-122"/>
              </a:rPr>
              <a:t>已经满了</a:t>
            </a:r>
          </a:p>
          <a:p>
            <a:pPr eaLnBrk="1" hangingPunct="1">
              <a:lnSpc>
                <a:spcPct val="120000"/>
              </a:lnSpc>
              <a:spcBef>
                <a:spcPct val="0"/>
              </a:spcBef>
              <a:buFontTx/>
              <a:buNone/>
            </a:pPr>
            <a:r>
              <a:rPr lang="zh-CN" altLang="en-US" sz="2400">
                <a:solidFill>
                  <a:srgbClr val="007800"/>
                </a:solidFill>
                <a:latin typeface="楷体_GB2312" pitchFamily="49" charset="-122"/>
                <a:ea typeface="楷体_GB2312" pitchFamily="49" charset="-122"/>
              </a:rPr>
              <a:t>      </a:t>
            </a:r>
            <a:r>
              <a:rPr lang="en-US" altLang="zh-CN" sz="2400">
                <a:solidFill>
                  <a:srgbClr val="007800"/>
                </a:solidFill>
                <a:ea typeface="楷体_GB2312" pitchFamily="49" charset="-122"/>
              </a:rPr>
              <a:t>// </a:t>
            </a:r>
            <a:r>
              <a:rPr lang="zh-CN" altLang="en-US" sz="2400">
                <a:solidFill>
                  <a:srgbClr val="007800"/>
                </a:solidFill>
                <a:ea typeface="楷体_GB2312" pitchFamily="49" charset="-122"/>
              </a:rPr>
              <a:t>放产品</a:t>
            </a:r>
            <a:endParaRPr lang="zh-CN" altLang="en-US" sz="2400">
              <a:solidFill>
                <a:srgbClr val="007800"/>
              </a:solidFill>
              <a:latin typeface="楷体_GB2312" pitchFamily="49" charset="-122"/>
              <a:ea typeface="楷体_GB2312" pitchFamily="49" charset="-122"/>
            </a:endParaRP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buffer[in] = nextp;  in= (in + 1) % n;</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count = count + 1;</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if (</a:t>
            </a:r>
            <a:r>
              <a:rPr lang="en-US" altLang="zh-CN" sz="2400">
                <a:solidFill>
                  <a:srgbClr val="0000FF"/>
                </a:solidFill>
                <a:latin typeface="Times New Roman" panose="02020603050405020304" pitchFamily="18" charset="0"/>
              </a:rPr>
              <a:t>notempty.queue</a:t>
            </a:r>
            <a:r>
              <a:rPr lang="en-US" altLang="zh-CN" sz="2400">
                <a:solidFill>
                  <a:srgbClr val="000000"/>
                </a:solidFill>
                <a:latin typeface="Times New Roman" panose="02020603050405020304" pitchFamily="18" charset="0"/>
              </a:rPr>
              <a:t>)</a:t>
            </a:r>
            <a:r>
              <a:rPr lang="en-US" altLang="zh-CN" sz="2400">
                <a:solidFill>
                  <a:srgbClr val="0000FF"/>
                </a:solidFill>
                <a:latin typeface="Times New Roman" panose="02020603050405020304" pitchFamily="18" charset="0"/>
              </a:rPr>
              <a:t> notempty.signal</a:t>
            </a:r>
            <a:r>
              <a:rPr lang="zh-CN" altLang="en-US" sz="2400">
                <a:solidFill>
                  <a:srgbClr val="000000"/>
                </a:solidFill>
                <a:latin typeface="Times New Roman" panose="02020603050405020304" pitchFamily="18" charset="0"/>
              </a:rPr>
              <a:t>；</a:t>
            </a:r>
            <a:r>
              <a:rPr lang="en-US" altLang="zh-CN" sz="2400">
                <a:solidFill>
                  <a:srgbClr val="007800"/>
                </a:solidFill>
                <a:latin typeface="楷体_GB2312" pitchFamily="49" charset="-122"/>
                <a:ea typeface="楷体_GB2312" pitchFamily="49" charset="-122"/>
              </a:rPr>
              <a:t>//</a:t>
            </a:r>
            <a:r>
              <a:rPr lang="zh-CN" altLang="en-US" sz="2400">
                <a:solidFill>
                  <a:srgbClr val="007800"/>
                </a:solidFill>
                <a:latin typeface="楷体_GB2312" pitchFamily="49" charset="-122"/>
                <a:ea typeface="楷体_GB2312" pitchFamily="49" charset="-122"/>
              </a:rPr>
              <a:t>有物品可拿了</a:t>
            </a:r>
          </a:p>
          <a:p>
            <a:pPr eaLnBrk="1" hangingPunct="1">
              <a:lnSpc>
                <a:spcPct val="120000"/>
              </a:lnSpc>
              <a:spcBef>
                <a:spcPct val="0"/>
              </a:spcBef>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6393368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9331" name="Text Box 4"/>
          <p:cNvSpPr txBox="1">
            <a:spLocks noChangeArrowheads="1"/>
          </p:cNvSpPr>
          <p:nvPr/>
        </p:nvSpPr>
        <p:spPr bwMode="auto">
          <a:xfrm>
            <a:off x="990600" y="1066800"/>
            <a:ext cx="7624763"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30000"/>
              </a:lnSpc>
              <a:spcBef>
                <a:spcPct val="0"/>
              </a:spcBef>
              <a:buFontTx/>
              <a:buNone/>
            </a:pPr>
            <a:r>
              <a:rPr lang="zh-CN" altLang="en-US" sz="2400">
                <a:solidFill>
                  <a:srgbClr val="000000"/>
                </a:solidFill>
                <a:latin typeface="楷体_GB2312" pitchFamily="49" charset="-122"/>
              </a:rPr>
              <a:t>消费者的活动描述 </a:t>
            </a:r>
            <a:r>
              <a:rPr lang="en-US" altLang="zh-CN" sz="2400">
                <a:solidFill>
                  <a:srgbClr val="000000"/>
                </a:solidFill>
                <a:latin typeface="Times New Roman" panose="02020603050405020304" pitchFamily="18" charset="0"/>
                <a:ea typeface="宋体" panose="02010600030101010101" pitchFamily="2" charset="-122"/>
              </a:rPr>
              <a:t>get(item &amp;nextc)</a:t>
            </a:r>
          </a:p>
          <a:p>
            <a:pPr eaLnBrk="1" hangingPunct="1">
              <a:lnSpc>
                <a:spcPct val="130000"/>
              </a:lnSpc>
              <a:spcBef>
                <a:spcPct val="0"/>
              </a:spcBef>
              <a:buFontTx/>
              <a:buNone/>
            </a:pPr>
            <a:r>
              <a:rPr lang="en-US" altLang="zh-CN" sz="2400">
                <a:solidFill>
                  <a:srgbClr val="000000"/>
                </a:solidFill>
                <a:latin typeface="Times New Roman" panose="02020603050405020304" pitchFamily="18" charset="0"/>
                <a:ea typeface="宋体" panose="02010600030101010101" pitchFamily="2" charset="-122"/>
              </a:rPr>
              <a:t>{</a:t>
            </a:r>
          </a:p>
          <a:p>
            <a:pPr eaLnBrk="1" hangingPunct="1">
              <a:lnSpc>
                <a:spcPct val="130000"/>
              </a:lnSpc>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if (count &lt;= 0) </a:t>
            </a:r>
            <a:r>
              <a:rPr lang="en-US" altLang="zh-CN" sz="2400">
                <a:solidFill>
                  <a:srgbClr val="0000FF"/>
                </a:solidFill>
                <a:latin typeface="Times New Roman" panose="02020603050405020304" pitchFamily="18" charset="0"/>
                <a:ea typeface="宋体" panose="02010600030101010101" pitchFamily="2" charset="-122"/>
              </a:rPr>
              <a:t>notempty.wait</a:t>
            </a:r>
            <a:r>
              <a:rPr lang="zh-CN" altLang="en-US" sz="2400">
                <a:solidFill>
                  <a:srgbClr val="000000"/>
                </a:solidFill>
                <a:latin typeface="Times New Roman" panose="02020603050405020304" pitchFamily="18" charset="0"/>
                <a:ea typeface="宋体" panose="02010600030101010101" pitchFamily="2" charset="-122"/>
              </a:rPr>
              <a:t>；</a:t>
            </a:r>
            <a:r>
              <a:rPr lang="en-US" altLang="zh-CN" sz="2400">
                <a:solidFill>
                  <a:srgbClr val="007800"/>
                </a:solidFill>
                <a:latin typeface="楷体_GB2312" pitchFamily="49" charset="-122"/>
              </a:rPr>
              <a:t>// </a:t>
            </a:r>
            <a:r>
              <a:rPr lang="zh-CN" altLang="en-US" sz="2400">
                <a:solidFill>
                  <a:srgbClr val="007800"/>
                </a:solidFill>
                <a:latin typeface="楷体_GB2312" pitchFamily="49" charset="-122"/>
              </a:rPr>
              <a:t>没产品可取</a:t>
            </a:r>
          </a:p>
          <a:p>
            <a:pPr eaLnBrk="1" hangingPunct="1">
              <a:lnSpc>
                <a:spcPct val="130000"/>
              </a:lnSpc>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nextc = buffer[out];</a:t>
            </a:r>
          </a:p>
          <a:p>
            <a:pPr eaLnBrk="1" hangingPunct="1">
              <a:lnSpc>
                <a:spcPct val="130000"/>
              </a:lnSpc>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out = (out + 1) % n;</a:t>
            </a:r>
          </a:p>
          <a:p>
            <a:pPr eaLnBrk="1" hangingPunct="1">
              <a:lnSpc>
                <a:spcPct val="130000"/>
              </a:lnSpc>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count = count - 1;</a:t>
            </a:r>
          </a:p>
          <a:p>
            <a:pPr eaLnBrk="1" hangingPunct="1">
              <a:lnSpc>
                <a:spcPct val="130000"/>
              </a:lnSpc>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if (</a:t>
            </a:r>
            <a:r>
              <a:rPr lang="en-US" altLang="zh-CN" sz="2400">
                <a:solidFill>
                  <a:srgbClr val="0000FF"/>
                </a:solidFill>
                <a:latin typeface="Times New Roman" panose="02020603050405020304" pitchFamily="18" charset="0"/>
                <a:ea typeface="宋体" panose="02010600030101010101" pitchFamily="2" charset="-122"/>
              </a:rPr>
              <a:t>notfull.queue</a:t>
            </a:r>
            <a:r>
              <a:rPr lang="en-US" altLang="zh-CN" sz="2400">
                <a:solidFill>
                  <a:srgbClr val="000000"/>
                </a:solidFill>
                <a:latin typeface="Times New Roman" panose="02020603050405020304" pitchFamily="18" charset="0"/>
                <a:ea typeface="宋体" panose="02010600030101010101" pitchFamily="2" charset="-122"/>
              </a:rPr>
              <a:t>) </a:t>
            </a:r>
            <a:r>
              <a:rPr lang="en-US" altLang="zh-CN" sz="2400">
                <a:solidFill>
                  <a:srgbClr val="0000FF"/>
                </a:solidFill>
                <a:latin typeface="Times New Roman" panose="02020603050405020304" pitchFamily="18" charset="0"/>
                <a:ea typeface="宋体" panose="02010600030101010101" pitchFamily="2" charset="-122"/>
              </a:rPr>
              <a:t>notfull.signal</a:t>
            </a:r>
            <a:r>
              <a:rPr lang="en-US" altLang="zh-CN" sz="2400">
                <a:solidFill>
                  <a:srgbClr val="000000"/>
                </a:solidFill>
                <a:latin typeface="Times New Roman" panose="02020603050405020304" pitchFamily="18" charset="0"/>
                <a:ea typeface="宋体" panose="02010600030101010101" pitchFamily="2" charset="-122"/>
              </a:rPr>
              <a:t>; </a:t>
            </a:r>
            <a:r>
              <a:rPr lang="en-US" altLang="zh-CN" sz="2400">
                <a:solidFill>
                  <a:srgbClr val="007800"/>
                </a:solidFill>
                <a:latin typeface="楷体_GB2312" pitchFamily="49" charset="-122"/>
              </a:rPr>
              <a:t>//</a:t>
            </a:r>
            <a:r>
              <a:rPr lang="zh-CN" altLang="en-US" sz="2400">
                <a:solidFill>
                  <a:srgbClr val="007800"/>
                </a:solidFill>
                <a:latin typeface="楷体_GB2312" pitchFamily="49" charset="-122"/>
              </a:rPr>
              <a:t>可以放物品了</a:t>
            </a:r>
          </a:p>
          <a:p>
            <a:pPr eaLnBrk="1" hangingPunct="1">
              <a:lnSpc>
                <a:spcPct val="130000"/>
              </a:lnSpc>
              <a:spcBef>
                <a:spcPct val="0"/>
              </a:spcBef>
              <a:buFontTx/>
              <a:buNone/>
            </a:pPr>
            <a:r>
              <a:rPr lang="en-US" altLang="zh-CN" sz="2400">
                <a:solidFill>
                  <a:srgbClr val="000000"/>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1339314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100355" name="Text Box 4"/>
          <p:cNvSpPr txBox="1">
            <a:spLocks noChangeArrowheads="1"/>
          </p:cNvSpPr>
          <p:nvPr/>
        </p:nvSpPr>
        <p:spPr bwMode="auto">
          <a:xfrm>
            <a:off x="533400" y="9144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just" eaLnBrk="1" hangingPunct="1">
              <a:spcBef>
                <a:spcPct val="50000"/>
              </a:spcBef>
              <a:buFontTx/>
              <a:buNone/>
            </a:pPr>
            <a:r>
              <a:rPr lang="zh-CN" altLang="en-US" sz="2400" b="0">
                <a:solidFill>
                  <a:srgbClr val="000000"/>
                </a:solidFill>
                <a:latin typeface="Times New Roman" panose="02020603050405020304" pitchFamily="18" charset="0"/>
                <a:ea typeface="宋体" panose="02010600030101010101" pitchFamily="2" charset="-122"/>
              </a:rPr>
              <a:t>　</a:t>
            </a:r>
            <a:r>
              <a:rPr lang="zh-CN" altLang="en-US" sz="2400" b="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在利用管程解决生产者</a:t>
            </a:r>
            <a:r>
              <a:rPr lang="en-US" altLang="zh-CN" sz="2400">
                <a:solidFill>
                  <a:srgbClr val="000000"/>
                </a:solidFill>
                <a:latin typeface="Courier New" panose="02070309020205020404" pitchFamily="49" charset="0"/>
              </a:rPr>
              <a:t>—</a:t>
            </a:r>
            <a:r>
              <a:rPr lang="zh-CN" altLang="en-US" sz="2400">
                <a:solidFill>
                  <a:srgbClr val="000000"/>
                </a:solidFill>
                <a:latin typeface="Times New Roman" panose="02020603050405020304" pitchFamily="18" charset="0"/>
              </a:rPr>
              <a:t>消费者问题时，其中的生产者和消费者可描述为：</a:t>
            </a:r>
            <a:endParaRPr lang="zh-CN" altLang="en-US" sz="2400" b="0">
              <a:solidFill>
                <a:srgbClr val="007800"/>
              </a:solidFill>
              <a:latin typeface="Times New Roman" panose="02020603050405020304" pitchFamily="18" charset="0"/>
              <a:ea typeface="宋体" panose="02010600030101010101" pitchFamily="2" charset="-122"/>
            </a:endParaRPr>
          </a:p>
        </p:txBody>
      </p:sp>
      <p:sp>
        <p:nvSpPr>
          <p:cNvPr id="100356" name="Text Box 5"/>
          <p:cNvSpPr txBox="1">
            <a:spLocks noChangeArrowheads="1"/>
          </p:cNvSpPr>
          <p:nvPr/>
        </p:nvSpPr>
        <p:spPr bwMode="auto">
          <a:xfrm>
            <a:off x="533400" y="1981200"/>
            <a:ext cx="220345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生产者：</a:t>
            </a:r>
          </a:p>
          <a:p>
            <a:pPr eaLnBrk="1" hangingPunct="1">
              <a:lnSpc>
                <a:spcPct val="80000"/>
              </a:lnSpc>
              <a:buFontTx/>
              <a:buNone/>
            </a:pPr>
            <a:r>
              <a:rPr lang="en-US" altLang="zh-CN" sz="2400">
                <a:solidFill>
                  <a:srgbClr val="000000"/>
                </a:solidFill>
              </a:rPr>
              <a:t>while (true)</a:t>
            </a:r>
          </a:p>
          <a:p>
            <a:pPr eaLnBrk="1" hangingPunct="1">
              <a:lnSpc>
                <a:spcPct val="80000"/>
              </a:lnSpc>
              <a:buFontTx/>
              <a:buNone/>
            </a:pPr>
            <a:r>
              <a:rPr lang="en-US" altLang="zh-CN" sz="2400">
                <a:solidFill>
                  <a:srgbClr val="000000"/>
                </a:solidFill>
              </a:rPr>
              <a:t>{</a:t>
            </a:r>
          </a:p>
          <a:p>
            <a:pPr eaLnBrk="1" hangingPunct="1">
              <a:lnSpc>
                <a:spcPct val="80000"/>
              </a:lnSpc>
              <a:buFontTx/>
              <a:buNone/>
            </a:pPr>
            <a:r>
              <a:rPr lang="en-US" altLang="zh-CN" sz="2400">
                <a:solidFill>
                  <a:srgbClr val="000000"/>
                </a:solidFill>
              </a:rPr>
              <a:t>    </a:t>
            </a:r>
            <a:r>
              <a:rPr lang="zh-CN" altLang="en-US" sz="2400">
                <a:solidFill>
                  <a:srgbClr val="000000"/>
                </a:solidFill>
              </a:rPr>
              <a:t>生产产品</a:t>
            </a:r>
            <a:r>
              <a:rPr lang="en-US" altLang="zh-CN" sz="2400">
                <a:solidFill>
                  <a:srgbClr val="000000"/>
                </a:solidFill>
              </a:rPr>
              <a:t>p1;</a:t>
            </a:r>
          </a:p>
          <a:p>
            <a:pPr eaLnBrk="1" hangingPunct="1">
              <a:lnSpc>
                <a:spcPct val="80000"/>
              </a:lnSpc>
              <a:buFontTx/>
              <a:buNone/>
            </a:pPr>
            <a:r>
              <a:rPr lang="en-US" altLang="zh-CN" sz="2400">
                <a:solidFill>
                  <a:srgbClr val="000000"/>
                </a:solidFill>
              </a:rPr>
              <a:t>    PC.put(p1);</a:t>
            </a:r>
          </a:p>
          <a:p>
            <a:pPr eaLnBrk="1" hangingPunct="1">
              <a:lnSpc>
                <a:spcPct val="80000"/>
              </a:lnSpc>
              <a:buFontTx/>
              <a:buNone/>
            </a:pPr>
            <a:r>
              <a:rPr lang="en-US" altLang="zh-CN" sz="2400">
                <a:solidFill>
                  <a:srgbClr val="000000"/>
                </a:solidFill>
              </a:rPr>
              <a:t>}</a:t>
            </a:r>
          </a:p>
          <a:p>
            <a:pPr eaLnBrk="1" hangingPunct="1">
              <a:lnSpc>
                <a:spcPct val="80000"/>
              </a:lnSpc>
              <a:buFontTx/>
              <a:buNone/>
            </a:pPr>
            <a:r>
              <a:rPr lang="zh-CN" altLang="en-US" sz="2400">
                <a:solidFill>
                  <a:srgbClr val="000000"/>
                </a:solidFill>
              </a:rPr>
              <a:t>消费者：</a:t>
            </a:r>
          </a:p>
          <a:p>
            <a:pPr eaLnBrk="1" hangingPunct="1">
              <a:lnSpc>
                <a:spcPct val="80000"/>
              </a:lnSpc>
              <a:buFontTx/>
              <a:buNone/>
            </a:pPr>
            <a:r>
              <a:rPr lang="en-US" altLang="zh-CN" sz="2400">
                <a:solidFill>
                  <a:srgbClr val="000000"/>
                </a:solidFill>
              </a:rPr>
              <a:t>{</a:t>
            </a:r>
          </a:p>
          <a:p>
            <a:pPr eaLnBrk="1" hangingPunct="1">
              <a:lnSpc>
                <a:spcPct val="80000"/>
              </a:lnSpc>
              <a:buFontTx/>
              <a:buNone/>
            </a:pPr>
            <a:r>
              <a:rPr lang="en-US" altLang="zh-CN" sz="2400">
                <a:solidFill>
                  <a:srgbClr val="000000"/>
                </a:solidFill>
              </a:rPr>
              <a:t>    PC.get(p2);</a:t>
            </a:r>
          </a:p>
          <a:p>
            <a:pPr eaLnBrk="1" hangingPunct="1">
              <a:lnSpc>
                <a:spcPct val="80000"/>
              </a:lnSpc>
              <a:buFontTx/>
              <a:buNone/>
            </a:pPr>
            <a:r>
              <a:rPr lang="en-US" altLang="zh-CN" sz="2400">
                <a:solidFill>
                  <a:srgbClr val="000000"/>
                </a:solidFill>
              </a:rPr>
              <a:t>    </a:t>
            </a:r>
            <a:r>
              <a:rPr lang="zh-CN" altLang="en-US" sz="2400">
                <a:solidFill>
                  <a:srgbClr val="000000"/>
                </a:solidFill>
              </a:rPr>
              <a:t>消费产品</a:t>
            </a:r>
            <a:r>
              <a:rPr lang="en-US" altLang="zh-CN" sz="2400">
                <a:solidFill>
                  <a:srgbClr val="000000"/>
                </a:solidFill>
              </a:rPr>
              <a:t>p2;</a:t>
            </a:r>
          </a:p>
          <a:p>
            <a:pPr eaLnBrk="1" hangingPunct="1">
              <a:lnSpc>
                <a:spcPct val="80000"/>
              </a:lnSpc>
              <a:buFontTx/>
              <a:buNone/>
            </a:pPr>
            <a:r>
              <a:rPr lang="en-US" altLang="zh-CN" sz="2400">
                <a:solidFill>
                  <a:srgbClr val="000000"/>
                </a:solidFill>
              </a:rPr>
              <a:t>}</a:t>
            </a:r>
          </a:p>
        </p:txBody>
      </p:sp>
      <p:grpSp>
        <p:nvGrpSpPr>
          <p:cNvPr id="100357" name="Group 41"/>
          <p:cNvGrpSpPr>
            <a:grpSpLocks/>
          </p:cNvGrpSpPr>
          <p:nvPr/>
        </p:nvGrpSpPr>
        <p:grpSpPr bwMode="auto">
          <a:xfrm>
            <a:off x="3276600" y="1676400"/>
            <a:ext cx="5364163" cy="4770438"/>
            <a:chOff x="2064" y="1056"/>
            <a:chExt cx="3379" cy="3005"/>
          </a:xfrm>
        </p:grpSpPr>
        <p:sp>
          <p:nvSpPr>
            <p:cNvPr id="100359" name="AutoShape 7"/>
            <p:cNvSpPr>
              <a:spLocks noChangeAspect="1" noChangeArrowheads="1" noTextEdit="1"/>
            </p:cNvSpPr>
            <p:nvPr/>
          </p:nvSpPr>
          <p:spPr bwMode="auto">
            <a:xfrm>
              <a:off x="2064" y="1056"/>
              <a:ext cx="3379" cy="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sp>
          <p:nvSpPr>
            <p:cNvPr id="100360" name="Freeform 9"/>
            <p:cNvSpPr>
              <a:spLocks/>
            </p:cNvSpPr>
            <p:nvPr/>
          </p:nvSpPr>
          <p:spPr bwMode="auto">
            <a:xfrm>
              <a:off x="2955" y="1634"/>
              <a:ext cx="1650" cy="2165"/>
            </a:xfrm>
            <a:custGeom>
              <a:avLst/>
              <a:gdLst>
                <a:gd name="T0" fmla="*/ 0 w 4948"/>
                <a:gd name="T1" fmla="*/ 0 h 6496"/>
                <a:gd name="T2" fmla="*/ 0 w 4948"/>
                <a:gd name="T3" fmla="*/ 0 h 6496"/>
                <a:gd name="T4" fmla="*/ 0 w 4948"/>
                <a:gd name="T5" fmla="*/ 0 h 6496"/>
                <a:gd name="T6" fmla="*/ 0 w 4948"/>
                <a:gd name="T7" fmla="*/ 0 h 6496"/>
                <a:gd name="T8" fmla="*/ 0 w 4948"/>
                <a:gd name="T9" fmla="*/ 0 h 6496"/>
                <a:gd name="T10" fmla="*/ 0 w 4948"/>
                <a:gd name="T11" fmla="*/ 0 h 6496"/>
                <a:gd name="T12" fmla="*/ 0 w 4948"/>
                <a:gd name="T13" fmla="*/ 0 h 6496"/>
                <a:gd name="T14" fmla="*/ 0 w 4948"/>
                <a:gd name="T15" fmla="*/ 0 h 6496"/>
                <a:gd name="T16" fmla="*/ 0 w 4948"/>
                <a:gd name="T17" fmla="*/ 0 h 6496"/>
                <a:gd name="T18" fmla="*/ 0 w 4948"/>
                <a:gd name="T19" fmla="*/ 0 h 6496"/>
                <a:gd name="T20" fmla="*/ 0 w 4948"/>
                <a:gd name="T21" fmla="*/ 0 h 6496"/>
                <a:gd name="T22" fmla="*/ 0 w 4948"/>
                <a:gd name="T23" fmla="*/ 0 h 6496"/>
                <a:gd name="T24" fmla="*/ 0 w 4948"/>
                <a:gd name="T25" fmla="*/ 0 h 6496"/>
                <a:gd name="T26" fmla="*/ 0 w 4948"/>
                <a:gd name="T27" fmla="*/ 0 h 6496"/>
                <a:gd name="T28" fmla="*/ 0 w 4948"/>
                <a:gd name="T29" fmla="*/ 0 h 6496"/>
                <a:gd name="T30" fmla="*/ 0 w 4948"/>
                <a:gd name="T31" fmla="*/ 0 h 6496"/>
                <a:gd name="T32" fmla="*/ 0 w 4948"/>
                <a:gd name="T33" fmla="*/ 0 h 6496"/>
                <a:gd name="T34" fmla="*/ 0 w 4948"/>
                <a:gd name="T35" fmla="*/ 0 h 6496"/>
                <a:gd name="T36" fmla="*/ 0 w 4948"/>
                <a:gd name="T37" fmla="*/ 0 h 6496"/>
                <a:gd name="T38" fmla="*/ 0 w 4948"/>
                <a:gd name="T39" fmla="*/ 0 h 6496"/>
                <a:gd name="T40" fmla="*/ 0 w 4948"/>
                <a:gd name="T41" fmla="*/ 0 h 6496"/>
                <a:gd name="T42" fmla="*/ 0 w 4948"/>
                <a:gd name="T43" fmla="*/ 0 h 6496"/>
                <a:gd name="T44" fmla="*/ 0 w 4948"/>
                <a:gd name="T45" fmla="*/ 0 h 6496"/>
                <a:gd name="T46" fmla="*/ 0 w 4948"/>
                <a:gd name="T47" fmla="*/ 0 h 6496"/>
                <a:gd name="T48" fmla="*/ 0 w 4948"/>
                <a:gd name="T49" fmla="*/ 0 h 6496"/>
                <a:gd name="T50" fmla="*/ 0 w 4948"/>
                <a:gd name="T51" fmla="*/ 0 h 6496"/>
                <a:gd name="T52" fmla="*/ 0 w 4948"/>
                <a:gd name="T53" fmla="*/ 0 h 6496"/>
                <a:gd name="T54" fmla="*/ 0 w 4948"/>
                <a:gd name="T55" fmla="*/ 0 h 6496"/>
                <a:gd name="T56" fmla="*/ 0 w 4948"/>
                <a:gd name="T57" fmla="*/ 0 h 6496"/>
                <a:gd name="T58" fmla="*/ 0 w 4948"/>
                <a:gd name="T59" fmla="*/ 0 h 6496"/>
                <a:gd name="T60" fmla="*/ 0 w 4948"/>
                <a:gd name="T61" fmla="*/ 0 h 6496"/>
                <a:gd name="T62" fmla="*/ 0 w 4948"/>
                <a:gd name="T63" fmla="*/ 0 h 6496"/>
                <a:gd name="T64" fmla="*/ 0 w 4948"/>
                <a:gd name="T65" fmla="*/ 0 h 6496"/>
                <a:gd name="T66" fmla="*/ 0 w 4948"/>
                <a:gd name="T67" fmla="*/ 0 h 6496"/>
                <a:gd name="T68" fmla="*/ 0 w 4948"/>
                <a:gd name="T69" fmla="*/ 0 h 6496"/>
                <a:gd name="T70" fmla="*/ 0 w 4948"/>
                <a:gd name="T71" fmla="*/ 0 h 6496"/>
                <a:gd name="T72" fmla="*/ 0 w 4948"/>
                <a:gd name="T73" fmla="*/ 0 h 6496"/>
                <a:gd name="T74" fmla="*/ 0 w 4948"/>
                <a:gd name="T75" fmla="*/ 0 h 6496"/>
                <a:gd name="T76" fmla="*/ 0 w 4948"/>
                <a:gd name="T77" fmla="*/ 0 h 6496"/>
                <a:gd name="T78" fmla="*/ 0 w 4948"/>
                <a:gd name="T79" fmla="*/ 0 h 6496"/>
                <a:gd name="T80" fmla="*/ 0 w 4948"/>
                <a:gd name="T81" fmla="*/ 0 h 6496"/>
                <a:gd name="T82" fmla="*/ 0 w 4948"/>
                <a:gd name="T83" fmla="*/ 0 h 6496"/>
                <a:gd name="T84" fmla="*/ 0 w 4948"/>
                <a:gd name="T85" fmla="*/ 0 h 6496"/>
                <a:gd name="T86" fmla="*/ 0 w 4948"/>
                <a:gd name="T87" fmla="*/ 0 h 6496"/>
                <a:gd name="T88" fmla="*/ 0 w 4948"/>
                <a:gd name="T89" fmla="*/ 0 h 6496"/>
                <a:gd name="T90" fmla="*/ 0 w 4948"/>
                <a:gd name="T91" fmla="*/ 0 h 6496"/>
                <a:gd name="T92" fmla="*/ 0 w 4948"/>
                <a:gd name="T93" fmla="*/ 0 h 6496"/>
                <a:gd name="T94" fmla="*/ 0 w 4948"/>
                <a:gd name="T95" fmla="*/ 0 h 6496"/>
                <a:gd name="T96" fmla="*/ 0 w 4948"/>
                <a:gd name="T97" fmla="*/ 0 h 64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948" h="6496">
                  <a:moveTo>
                    <a:pt x="0" y="3248"/>
                  </a:moveTo>
                  <a:lnTo>
                    <a:pt x="1" y="3110"/>
                  </a:lnTo>
                  <a:lnTo>
                    <a:pt x="9" y="2973"/>
                  </a:lnTo>
                  <a:lnTo>
                    <a:pt x="19" y="2836"/>
                  </a:lnTo>
                  <a:lnTo>
                    <a:pt x="35" y="2699"/>
                  </a:lnTo>
                  <a:lnTo>
                    <a:pt x="54" y="2564"/>
                  </a:lnTo>
                  <a:lnTo>
                    <a:pt x="79" y="2430"/>
                  </a:lnTo>
                  <a:lnTo>
                    <a:pt x="107" y="2298"/>
                  </a:lnTo>
                  <a:lnTo>
                    <a:pt x="141" y="2167"/>
                  </a:lnTo>
                  <a:lnTo>
                    <a:pt x="178" y="2037"/>
                  </a:lnTo>
                  <a:lnTo>
                    <a:pt x="219" y="1911"/>
                  </a:lnTo>
                  <a:lnTo>
                    <a:pt x="264" y="1786"/>
                  </a:lnTo>
                  <a:lnTo>
                    <a:pt x="314" y="1664"/>
                  </a:lnTo>
                  <a:lnTo>
                    <a:pt x="367" y="1546"/>
                  </a:lnTo>
                  <a:lnTo>
                    <a:pt x="424" y="1430"/>
                  </a:lnTo>
                  <a:lnTo>
                    <a:pt x="485" y="1317"/>
                  </a:lnTo>
                  <a:lnTo>
                    <a:pt x="548" y="1208"/>
                  </a:lnTo>
                  <a:lnTo>
                    <a:pt x="616" y="1102"/>
                  </a:lnTo>
                  <a:lnTo>
                    <a:pt x="688" y="1000"/>
                  </a:lnTo>
                  <a:lnTo>
                    <a:pt x="761" y="903"/>
                  </a:lnTo>
                  <a:lnTo>
                    <a:pt x="840" y="811"/>
                  </a:lnTo>
                  <a:lnTo>
                    <a:pt x="919" y="721"/>
                  </a:lnTo>
                  <a:lnTo>
                    <a:pt x="1002" y="637"/>
                  </a:lnTo>
                  <a:lnTo>
                    <a:pt x="1089" y="558"/>
                  </a:lnTo>
                  <a:lnTo>
                    <a:pt x="1177" y="483"/>
                  </a:lnTo>
                  <a:lnTo>
                    <a:pt x="1267" y="413"/>
                  </a:lnTo>
                  <a:lnTo>
                    <a:pt x="1360" y="349"/>
                  </a:lnTo>
                  <a:lnTo>
                    <a:pt x="1454" y="288"/>
                  </a:lnTo>
                  <a:lnTo>
                    <a:pt x="1551" y="236"/>
                  </a:lnTo>
                  <a:lnTo>
                    <a:pt x="1650" y="185"/>
                  </a:lnTo>
                  <a:lnTo>
                    <a:pt x="1749" y="143"/>
                  </a:lnTo>
                  <a:lnTo>
                    <a:pt x="1850" y="106"/>
                  </a:lnTo>
                  <a:lnTo>
                    <a:pt x="1952" y="74"/>
                  </a:lnTo>
                  <a:lnTo>
                    <a:pt x="2055" y="47"/>
                  </a:lnTo>
                  <a:lnTo>
                    <a:pt x="2160" y="27"/>
                  </a:lnTo>
                  <a:lnTo>
                    <a:pt x="2264" y="12"/>
                  </a:lnTo>
                  <a:lnTo>
                    <a:pt x="2369" y="3"/>
                  </a:lnTo>
                  <a:lnTo>
                    <a:pt x="2473" y="0"/>
                  </a:lnTo>
                  <a:lnTo>
                    <a:pt x="2579" y="3"/>
                  </a:lnTo>
                  <a:lnTo>
                    <a:pt x="2684" y="12"/>
                  </a:lnTo>
                  <a:lnTo>
                    <a:pt x="2789" y="27"/>
                  </a:lnTo>
                  <a:lnTo>
                    <a:pt x="2892" y="47"/>
                  </a:lnTo>
                  <a:lnTo>
                    <a:pt x="2995" y="74"/>
                  </a:lnTo>
                  <a:lnTo>
                    <a:pt x="3098" y="106"/>
                  </a:lnTo>
                  <a:lnTo>
                    <a:pt x="3198" y="143"/>
                  </a:lnTo>
                  <a:lnTo>
                    <a:pt x="3298" y="185"/>
                  </a:lnTo>
                  <a:lnTo>
                    <a:pt x="3397" y="236"/>
                  </a:lnTo>
                  <a:lnTo>
                    <a:pt x="3493" y="288"/>
                  </a:lnTo>
                  <a:lnTo>
                    <a:pt x="3589" y="349"/>
                  </a:lnTo>
                  <a:lnTo>
                    <a:pt x="3680" y="413"/>
                  </a:lnTo>
                  <a:lnTo>
                    <a:pt x="3771" y="483"/>
                  </a:lnTo>
                  <a:lnTo>
                    <a:pt x="3860" y="558"/>
                  </a:lnTo>
                  <a:lnTo>
                    <a:pt x="3945" y="637"/>
                  </a:lnTo>
                  <a:lnTo>
                    <a:pt x="4029" y="721"/>
                  </a:lnTo>
                  <a:lnTo>
                    <a:pt x="4109" y="811"/>
                  </a:lnTo>
                  <a:lnTo>
                    <a:pt x="4187" y="903"/>
                  </a:lnTo>
                  <a:lnTo>
                    <a:pt x="4260" y="1000"/>
                  </a:lnTo>
                  <a:lnTo>
                    <a:pt x="4331" y="1102"/>
                  </a:lnTo>
                  <a:lnTo>
                    <a:pt x="4399" y="1208"/>
                  </a:lnTo>
                  <a:lnTo>
                    <a:pt x="4464" y="1317"/>
                  </a:lnTo>
                  <a:lnTo>
                    <a:pt x="4524" y="1430"/>
                  </a:lnTo>
                  <a:lnTo>
                    <a:pt x="4581" y="1546"/>
                  </a:lnTo>
                  <a:lnTo>
                    <a:pt x="4634" y="1664"/>
                  </a:lnTo>
                  <a:lnTo>
                    <a:pt x="4683" y="1786"/>
                  </a:lnTo>
                  <a:lnTo>
                    <a:pt x="4729" y="1911"/>
                  </a:lnTo>
                  <a:lnTo>
                    <a:pt x="4770" y="2037"/>
                  </a:lnTo>
                  <a:lnTo>
                    <a:pt x="4807" y="2167"/>
                  </a:lnTo>
                  <a:lnTo>
                    <a:pt x="4839" y="2298"/>
                  </a:lnTo>
                  <a:lnTo>
                    <a:pt x="4869" y="2430"/>
                  </a:lnTo>
                  <a:lnTo>
                    <a:pt x="4892" y="2564"/>
                  </a:lnTo>
                  <a:lnTo>
                    <a:pt x="4913" y="2699"/>
                  </a:lnTo>
                  <a:lnTo>
                    <a:pt x="4928" y="2836"/>
                  </a:lnTo>
                  <a:lnTo>
                    <a:pt x="4939" y="2973"/>
                  </a:lnTo>
                  <a:lnTo>
                    <a:pt x="4947" y="3110"/>
                  </a:lnTo>
                  <a:lnTo>
                    <a:pt x="4948" y="3248"/>
                  </a:lnTo>
                  <a:lnTo>
                    <a:pt x="4947" y="3386"/>
                  </a:lnTo>
                  <a:lnTo>
                    <a:pt x="4939" y="3523"/>
                  </a:lnTo>
                  <a:lnTo>
                    <a:pt x="4928" y="3660"/>
                  </a:lnTo>
                  <a:lnTo>
                    <a:pt x="4913" y="3796"/>
                  </a:lnTo>
                  <a:lnTo>
                    <a:pt x="4892" y="3932"/>
                  </a:lnTo>
                  <a:lnTo>
                    <a:pt x="4869" y="4066"/>
                  </a:lnTo>
                  <a:lnTo>
                    <a:pt x="4839" y="4198"/>
                  </a:lnTo>
                  <a:lnTo>
                    <a:pt x="4807" y="4329"/>
                  </a:lnTo>
                  <a:lnTo>
                    <a:pt x="4770" y="4458"/>
                  </a:lnTo>
                  <a:lnTo>
                    <a:pt x="4729" y="4585"/>
                  </a:lnTo>
                  <a:lnTo>
                    <a:pt x="4683" y="4710"/>
                  </a:lnTo>
                  <a:lnTo>
                    <a:pt x="4634" y="4832"/>
                  </a:lnTo>
                  <a:lnTo>
                    <a:pt x="4581" y="4950"/>
                  </a:lnTo>
                  <a:lnTo>
                    <a:pt x="4524" y="5066"/>
                  </a:lnTo>
                  <a:lnTo>
                    <a:pt x="4464" y="5179"/>
                  </a:lnTo>
                  <a:lnTo>
                    <a:pt x="4399" y="5288"/>
                  </a:lnTo>
                  <a:lnTo>
                    <a:pt x="4331" y="5394"/>
                  </a:lnTo>
                  <a:lnTo>
                    <a:pt x="4260" y="5495"/>
                  </a:lnTo>
                  <a:lnTo>
                    <a:pt x="4187" y="5592"/>
                  </a:lnTo>
                  <a:lnTo>
                    <a:pt x="4109" y="5685"/>
                  </a:lnTo>
                  <a:lnTo>
                    <a:pt x="4029" y="5775"/>
                  </a:lnTo>
                  <a:lnTo>
                    <a:pt x="3945" y="5859"/>
                  </a:lnTo>
                  <a:lnTo>
                    <a:pt x="3860" y="5938"/>
                  </a:lnTo>
                  <a:lnTo>
                    <a:pt x="3771" y="6013"/>
                  </a:lnTo>
                  <a:lnTo>
                    <a:pt x="3680" y="6082"/>
                  </a:lnTo>
                  <a:lnTo>
                    <a:pt x="3589" y="6147"/>
                  </a:lnTo>
                  <a:lnTo>
                    <a:pt x="3493" y="6207"/>
                  </a:lnTo>
                  <a:lnTo>
                    <a:pt x="3397" y="6260"/>
                  </a:lnTo>
                  <a:lnTo>
                    <a:pt x="3298" y="6310"/>
                  </a:lnTo>
                  <a:lnTo>
                    <a:pt x="3198" y="6353"/>
                  </a:lnTo>
                  <a:lnTo>
                    <a:pt x="3098" y="6390"/>
                  </a:lnTo>
                  <a:lnTo>
                    <a:pt x="2995" y="6422"/>
                  </a:lnTo>
                  <a:lnTo>
                    <a:pt x="2892" y="6448"/>
                  </a:lnTo>
                  <a:lnTo>
                    <a:pt x="2789" y="6469"/>
                  </a:lnTo>
                  <a:lnTo>
                    <a:pt x="2684" y="6484"/>
                  </a:lnTo>
                  <a:lnTo>
                    <a:pt x="2579" y="6493"/>
                  </a:lnTo>
                  <a:lnTo>
                    <a:pt x="2473" y="6496"/>
                  </a:lnTo>
                  <a:lnTo>
                    <a:pt x="2369" y="6493"/>
                  </a:lnTo>
                  <a:lnTo>
                    <a:pt x="2264" y="6484"/>
                  </a:lnTo>
                  <a:lnTo>
                    <a:pt x="2160" y="6469"/>
                  </a:lnTo>
                  <a:lnTo>
                    <a:pt x="2055" y="6448"/>
                  </a:lnTo>
                  <a:lnTo>
                    <a:pt x="1952" y="6422"/>
                  </a:lnTo>
                  <a:lnTo>
                    <a:pt x="1850" y="6390"/>
                  </a:lnTo>
                  <a:lnTo>
                    <a:pt x="1749" y="6353"/>
                  </a:lnTo>
                  <a:lnTo>
                    <a:pt x="1650" y="6310"/>
                  </a:lnTo>
                  <a:lnTo>
                    <a:pt x="1551" y="6260"/>
                  </a:lnTo>
                  <a:lnTo>
                    <a:pt x="1454" y="6207"/>
                  </a:lnTo>
                  <a:lnTo>
                    <a:pt x="1360" y="6147"/>
                  </a:lnTo>
                  <a:lnTo>
                    <a:pt x="1267" y="6082"/>
                  </a:lnTo>
                  <a:lnTo>
                    <a:pt x="1177" y="6013"/>
                  </a:lnTo>
                  <a:lnTo>
                    <a:pt x="1089" y="5938"/>
                  </a:lnTo>
                  <a:lnTo>
                    <a:pt x="1002" y="5859"/>
                  </a:lnTo>
                  <a:lnTo>
                    <a:pt x="919" y="5775"/>
                  </a:lnTo>
                  <a:lnTo>
                    <a:pt x="840" y="5685"/>
                  </a:lnTo>
                  <a:lnTo>
                    <a:pt x="761" y="5592"/>
                  </a:lnTo>
                  <a:lnTo>
                    <a:pt x="688" y="5495"/>
                  </a:lnTo>
                  <a:lnTo>
                    <a:pt x="616" y="5394"/>
                  </a:lnTo>
                  <a:lnTo>
                    <a:pt x="548" y="5288"/>
                  </a:lnTo>
                  <a:lnTo>
                    <a:pt x="485" y="5179"/>
                  </a:lnTo>
                  <a:lnTo>
                    <a:pt x="424" y="5066"/>
                  </a:lnTo>
                  <a:lnTo>
                    <a:pt x="367" y="4950"/>
                  </a:lnTo>
                  <a:lnTo>
                    <a:pt x="314" y="4832"/>
                  </a:lnTo>
                  <a:lnTo>
                    <a:pt x="264" y="4710"/>
                  </a:lnTo>
                  <a:lnTo>
                    <a:pt x="219" y="4585"/>
                  </a:lnTo>
                  <a:lnTo>
                    <a:pt x="178" y="4458"/>
                  </a:lnTo>
                  <a:lnTo>
                    <a:pt x="141" y="4329"/>
                  </a:lnTo>
                  <a:lnTo>
                    <a:pt x="107" y="4198"/>
                  </a:lnTo>
                  <a:lnTo>
                    <a:pt x="79" y="4066"/>
                  </a:lnTo>
                  <a:lnTo>
                    <a:pt x="54" y="3932"/>
                  </a:lnTo>
                  <a:lnTo>
                    <a:pt x="35" y="3796"/>
                  </a:lnTo>
                  <a:lnTo>
                    <a:pt x="19" y="3660"/>
                  </a:lnTo>
                  <a:lnTo>
                    <a:pt x="9" y="3523"/>
                  </a:lnTo>
                  <a:lnTo>
                    <a:pt x="1" y="3386"/>
                  </a:lnTo>
                  <a:lnTo>
                    <a:pt x="0" y="324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100361" name="Rectangle 10"/>
            <p:cNvSpPr>
              <a:spLocks noChangeArrowheads="1"/>
            </p:cNvSpPr>
            <p:nvPr/>
          </p:nvSpPr>
          <p:spPr bwMode="auto">
            <a:xfrm>
              <a:off x="3238" y="2105"/>
              <a:ext cx="141" cy="141"/>
            </a:xfrm>
            <a:prstGeom prst="rect">
              <a:avLst/>
            </a:prstGeom>
            <a:solidFill>
              <a:srgbClr val="FFFFFF"/>
            </a:solidFill>
            <a:ln w="19050">
              <a:solidFill>
                <a:srgbClr val="000000"/>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00362" name="Line 11"/>
            <p:cNvSpPr>
              <a:spLocks noChangeShapeType="1"/>
            </p:cNvSpPr>
            <p:nvPr/>
          </p:nvSpPr>
          <p:spPr bwMode="auto">
            <a:xfrm>
              <a:off x="3379" y="2175"/>
              <a:ext cx="18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63" name="Freeform 12"/>
            <p:cNvSpPr>
              <a:spLocks/>
            </p:cNvSpPr>
            <p:nvPr/>
          </p:nvSpPr>
          <p:spPr bwMode="auto">
            <a:xfrm>
              <a:off x="3445" y="2152"/>
              <a:ext cx="123" cy="47"/>
            </a:xfrm>
            <a:custGeom>
              <a:avLst/>
              <a:gdLst>
                <a:gd name="T0" fmla="*/ 0 w 367"/>
                <a:gd name="T1" fmla="*/ 0 h 142"/>
                <a:gd name="T2" fmla="*/ 0 w 367"/>
                <a:gd name="T3" fmla="*/ 0 h 142"/>
                <a:gd name="T4" fmla="*/ 0 w 367"/>
                <a:gd name="T5" fmla="*/ 0 h 142"/>
                <a:gd name="T6" fmla="*/ 0 w 367"/>
                <a:gd name="T7" fmla="*/ 0 h 142"/>
                <a:gd name="T8" fmla="*/ 0 w 367"/>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 h="142">
                  <a:moveTo>
                    <a:pt x="0" y="0"/>
                  </a:moveTo>
                  <a:lnTo>
                    <a:pt x="66" y="71"/>
                  </a:lnTo>
                  <a:lnTo>
                    <a:pt x="0" y="142"/>
                  </a:lnTo>
                  <a:lnTo>
                    <a:pt x="367" y="71"/>
                  </a:lnTo>
                  <a:lnTo>
                    <a:pt x="0" y="0"/>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sp>
          <p:nvSpPr>
            <p:cNvPr id="100364" name="Rectangle 13"/>
            <p:cNvSpPr>
              <a:spLocks noChangeArrowheads="1"/>
            </p:cNvSpPr>
            <p:nvPr/>
          </p:nvSpPr>
          <p:spPr bwMode="auto">
            <a:xfrm>
              <a:off x="3568" y="2105"/>
              <a:ext cx="141" cy="141"/>
            </a:xfrm>
            <a:prstGeom prst="rect">
              <a:avLst/>
            </a:prstGeom>
            <a:solidFill>
              <a:srgbClr val="FFFFFF"/>
            </a:solidFill>
            <a:ln w="19050">
              <a:solidFill>
                <a:srgbClr val="000000"/>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00365" name="Line 14"/>
            <p:cNvSpPr>
              <a:spLocks noChangeShapeType="1"/>
            </p:cNvSpPr>
            <p:nvPr/>
          </p:nvSpPr>
          <p:spPr bwMode="auto">
            <a:xfrm>
              <a:off x="3709" y="2175"/>
              <a:ext cx="18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66" name="Freeform 15"/>
            <p:cNvSpPr>
              <a:spLocks/>
            </p:cNvSpPr>
            <p:nvPr/>
          </p:nvSpPr>
          <p:spPr bwMode="auto">
            <a:xfrm>
              <a:off x="3775" y="2152"/>
              <a:ext cx="123" cy="47"/>
            </a:xfrm>
            <a:custGeom>
              <a:avLst/>
              <a:gdLst>
                <a:gd name="T0" fmla="*/ 0 w 367"/>
                <a:gd name="T1" fmla="*/ 0 h 142"/>
                <a:gd name="T2" fmla="*/ 0 w 367"/>
                <a:gd name="T3" fmla="*/ 0 h 142"/>
                <a:gd name="T4" fmla="*/ 0 w 367"/>
                <a:gd name="T5" fmla="*/ 0 h 142"/>
                <a:gd name="T6" fmla="*/ 0 w 367"/>
                <a:gd name="T7" fmla="*/ 0 h 142"/>
                <a:gd name="T8" fmla="*/ 0 w 367"/>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 h="142">
                  <a:moveTo>
                    <a:pt x="0" y="0"/>
                  </a:moveTo>
                  <a:lnTo>
                    <a:pt x="66" y="71"/>
                  </a:lnTo>
                  <a:lnTo>
                    <a:pt x="0" y="142"/>
                  </a:lnTo>
                  <a:lnTo>
                    <a:pt x="367" y="71"/>
                  </a:lnTo>
                  <a:lnTo>
                    <a:pt x="0" y="0"/>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sp>
          <p:nvSpPr>
            <p:cNvPr id="100367" name="Rectangle 16"/>
            <p:cNvSpPr>
              <a:spLocks noChangeArrowheads="1"/>
            </p:cNvSpPr>
            <p:nvPr/>
          </p:nvSpPr>
          <p:spPr bwMode="auto">
            <a:xfrm>
              <a:off x="3898" y="2105"/>
              <a:ext cx="141" cy="141"/>
            </a:xfrm>
            <a:prstGeom prst="rect">
              <a:avLst/>
            </a:prstGeom>
            <a:solidFill>
              <a:srgbClr val="FFFFFF"/>
            </a:solidFill>
            <a:ln w="19050">
              <a:solidFill>
                <a:srgbClr val="000000"/>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00368" name="Rectangle 17"/>
            <p:cNvSpPr>
              <a:spLocks noChangeArrowheads="1"/>
            </p:cNvSpPr>
            <p:nvPr/>
          </p:nvSpPr>
          <p:spPr bwMode="auto">
            <a:xfrm>
              <a:off x="3490" y="1796"/>
              <a:ext cx="54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700" b="0">
                  <a:solidFill>
                    <a:srgbClr val="000000"/>
                  </a:solidFill>
                  <a:latin typeface="宋体" panose="02010600030101010101" pitchFamily="2" charset="-122"/>
                  <a:ea typeface="宋体" panose="02010600030101010101" pitchFamily="2" charset="-122"/>
                </a:rPr>
                <a:t>共享数据</a:t>
              </a:r>
              <a:endParaRPr lang="zh-CN" altLang="en-US" sz="2400">
                <a:solidFill>
                  <a:srgbClr val="000000"/>
                </a:solidFill>
              </a:endParaRPr>
            </a:p>
          </p:txBody>
        </p:sp>
        <p:sp>
          <p:nvSpPr>
            <p:cNvPr id="100369" name="Line 18"/>
            <p:cNvSpPr>
              <a:spLocks noChangeShapeType="1"/>
            </p:cNvSpPr>
            <p:nvPr/>
          </p:nvSpPr>
          <p:spPr bwMode="auto">
            <a:xfrm>
              <a:off x="3002" y="2387"/>
              <a:ext cx="155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70" name="Rectangle 19"/>
            <p:cNvSpPr>
              <a:spLocks noChangeArrowheads="1"/>
            </p:cNvSpPr>
            <p:nvPr/>
          </p:nvSpPr>
          <p:spPr bwMode="auto">
            <a:xfrm>
              <a:off x="3024" y="2496"/>
              <a:ext cx="600" cy="399"/>
            </a:xfrm>
            <a:prstGeom prst="rect">
              <a:avLst/>
            </a:prstGeom>
            <a:solidFill>
              <a:srgbClr val="FFFFFF"/>
            </a:solidFill>
            <a:ln w="19050">
              <a:solidFill>
                <a:srgbClr val="000000"/>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800">
                  <a:solidFill>
                    <a:srgbClr val="000000"/>
                  </a:solidFill>
                </a:rPr>
                <a:t>生产者操作</a:t>
              </a:r>
            </a:p>
          </p:txBody>
        </p:sp>
        <p:sp>
          <p:nvSpPr>
            <p:cNvPr id="100371" name="Rectangle 21"/>
            <p:cNvSpPr>
              <a:spLocks noChangeArrowheads="1"/>
            </p:cNvSpPr>
            <p:nvPr/>
          </p:nvSpPr>
          <p:spPr bwMode="auto">
            <a:xfrm>
              <a:off x="3888" y="2481"/>
              <a:ext cx="576" cy="399"/>
            </a:xfrm>
            <a:prstGeom prst="rect">
              <a:avLst/>
            </a:prstGeom>
            <a:solidFill>
              <a:srgbClr val="FFFFFF"/>
            </a:solidFill>
            <a:ln w="19050">
              <a:solidFill>
                <a:srgbClr val="000000"/>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800">
                  <a:solidFill>
                    <a:srgbClr val="000000"/>
                  </a:solidFill>
                </a:rPr>
                <a:t>消费者操作</a:t>
              </a:r>
            </a:p>
          </p:txBody>
        </p:sp>
        <p:sp>
          <p:nvSpPr>
            <p:cNvPr id="100372" name="Rectangle 22"/>
            <p:cNvSpPr>
              <a:spLocks noChangeArrowheads="1"/>
            </p:cNvSpPr>
            <p:nvPr/>
          </p:nvSpPr>
          <p:spPr bwMode="auto">
            <a:xfrm>
              <a:off x="3648" y="2640"/>
              <a:ext cx="13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1700" b="0">
                  <a:solidFill>
                    <a:srgbClr val="000000"/>
                  </a:solidFill>
                  <a:ea typeface="宋体" panose="02010600030101010101" pitchFamily="2" charset="-122"/>
                </a:rPr>
                <a:t>…</a:t>
              </a:r>
              <a:endParaRPr lang="en-US" altLang="zh-CN" sz="2400">
                <a:solidFill>
                  <a:srgbClr val="000000"/>
                </a:solidFill>
              </a:endParaRPr>
            </a:p>
          </p:txBody>
        </p:sp>
        <p:sp>
          <p:nvSpPr>
            <p:cNvPr id="100373" name="Freeform 23"/>
            <p:cNvSpPr>
              <a:spLocks/>
            </p:cNvSpPr>
            <p:nvPr/>
          </p:nvSpPr>
          <p:spPr bwMode="auto">
            <a:xfrm>
              <a:off x="3097" y="2952"/>
              <a:ext cx="1366" cy="94"/>
            </a:xfrm>
            <a:custGeom>
              <a:avLst/>
              <a:gdLst>
                <a:gd name="T0" fmla="*/ 0 w 4100"/>
                <a:gd name="T1" fmla="*/ 0 h 282"/>
                <a:gd name="T2" fmla="*/ 0 w 4100"/>
                <a:gd name="T3" fmla="*/ 0 h 282"/>
                <a:gd name="T4" fmla="*/ 0 w 4100"/>
                <a:gd name="T5" fmla="*/ 0 h 282"/>
                <a:gd name="T6" fmla="*/ 0 w 4100"/>
                <a:gd name="T7" fmla="*/ 0 h 282"/>
                <a:gd name="T8" fmla="*/ 0 w 4100"/>
                <a:gd name="T9" fmla="*/ 0 h 282"/>
                <a:gd name="T10" fmla="*/ 0 w 4100"/>
                <a:gd name="T11" fmla="*/ 0 h 282"/>
                <a:gd name="T12" fmla="*/ 0 w 4100"/>
                <a:gd name="T13" fmla="*/ 0 h 282"/>
                <a:gd name="T14" fmla="*/ 0 w 4100"/>
                <a:gd name="T15" fmla="*/ 0 h 282"/>
                <a:gd name="T16" fmla="*/ 0 w 4100"/>
                <a:gd name="T17" fmla="*/ 0 h 282"/>
                <a:gd name="T18" fmla="*/ 0 w 4100"/>
                <a:gd name="T19" fmla="*/ 0 h 282"/>
                <a:gd name="T20" fmla="*/ 0 w 4100"/>
                <a:gd name="T21" fmla="*/ 0 h 282"/>
                <a:gd name="T22" fmla="*/ 0 w 4100"/>
                <a:gd name="T23" fmla="*/ 0 h 282"/>
                <a:gd name="T24" fmla="*/ 0 w 4100"/>
                <a:gd name="T25" fmla="*/ 0 h 282"/>
                <a:gd name="T26" fmla="*/ 0 w 4100"/>
                <a:gd name="T27" fmla="*/ 0 h 282"/>
                <a:gd name="T28" fmla="*/ 0 w 4100"/>
                <a:gd name="T29" fmla="*/ 0 h 282"/>
                <a:gd name="T30" fmla="*/ 0 w 4100"/>
                <a:gd name="T31" fmla="*/ 0 h 282"/>
                <a:gd name="T32" fmla="*/ 0 w 4100"/>
                <a:gd name="T33" fmla="*/ 0 h 282"/>
                <a:gd name="T34" fmla="*/ 0 w 4100"/>
                <a:gd name="T35" fmla="*/ 0 h 282"/>
                <a:gd name="T36" fmla="*/ 0 w 4100"/>
                <a:gd name="T37" fmla="*/ 0 h 282"/>
                <a:gd name="T38" fmla="*/ 0 w 4100"/>
                <a:gd name="T39" fmla="*/ 0 h 282"/>
                <a:gd name="T40" fmla="*/ 0 w 4100"/>
                <a:gd name="T41" fmla="*/ 0 h 282"/>
                <a:gd name="T42" fmla="*/ 0 w 4100"/>
                <a:gd name="T43" fmla="*/ 0 h 282"/>
                <a:gd name="T44" fmla="*/ 0 w 4100"/>
                <a:gd name="T45" fmla="*/ 0 h 282"/>
                <a:gd name="T46" fmla="*/ 0 w 4100"/>
                <a:gd name="T47" fmla="*/ 0 h 282"/>
                <a:gd name="T48" fmla="*/ 0 w 4100"/>
                <a:gd name="T49" fmla="*/ 0 h 282"/>
                <a:gd name="T50" fmla="*/ 0 w 4100"/>
                <a:gd name="T51" fmla="*/ 0 h 282"/>
                <a:gd name="T52" fmla="*/ 0 w 4100"/>
                <a:gd name="T53" fmla="*/ 0 h 282"/>
                <a:gd name="T54" fmla="*/ 0 w 4100"/>
                <a:gd name="T55" fmla="*/ 0 h 282"/>
                <a:gd name="T56" fmla="*/ 0 w 4100"/>
                <a:gd name="T57" fmla="*/ 0 h 282"/>
                <a:gd name="T58" fmla="*/ 0 w 4100"/>
                <a:gd name="T59" fmla="*/ 0 h 282"/>
                <a:gd name="T60" fmla="*/ 0 w 4100"/>
                <a:gd name="T61" fmla="*/ 0 h 282"/>
                <a:gd name="T62" fmla="*/ 0 w 4100"/>
                <a:gd name="T63" fmla="*/ 0 h 282"/>
                <a:gd name="T64" fmla="*/ 0 w 4100"/>
                <a:gd name="T65" fmla="*/ 0 h 282"/>
                <a:gd name="T66" fmla="*/ 0 w 4100"/>
                <a:gd name="T67" fmla="*/ 0 h 282"/>
                <a:gd name="T68" fmla="*/ 0 w 4100"/>
                <a:gd name="T69" fmla="*/ 0 h 2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00" h="282">
                  <a:moveTo>
                    <a:pt x="4100" y="0"/>
                  </a:moveTo>
                  <a:lnTo>
                    <a:pt x="4097" y="28"/>
                  </a:lnTo>
                  <a:lnTo>
                    <a:pt x="4090" y="54"/>
                  </a:lnTo>
                  <a:lnTo>
                    <a:pt x="4076" y="78"/>
                  </a:lnTo>
                  <a:lnTo>
                    <a:pt x="4059" y="100"/>
                  </a:lnTo>
                  <a:lnTo>
                    <a:pt x="4037" y="118"/>
                  </a:lnTo>
                  <a:lnTo>
                    <a:pt x="4013" y="131"/>
                  </a:lnTo>
                  <a:lnTo>
                    <a:pt x="3987" y="138"/>
                  </a:lnTo>
                  <a:lnTo>
                    <a:pt x="3959" y="141"/>
                  </a:lnTo>
                  <a:lnTo>
                    <a:pt x="2191" y="141"/>
                  </a:lnTo>
                  <a:lnTo>
                    <a:pt x="2164" y="144"/>
                  </a:lnTo>
                  <a:lnTo>
                    <a:pt x="2138" y="151"/>
                  </a:lnTo>
                  <a:lnTo>
                    <a:pt x="2113" y="165"/>
                  </a:lnTo>
                  <a:lnTo>
                    <a:pt x="2091" y="182"/>
                  </a:lnTo>
                  <a:lnTo>
                    <a:pt x="2073" y="204"/>
                  </a:lnTo>
                  <a:lnTo>
                    <a:pt x="2061" y="228"/>
                  </a:lnTo>
                  <a:lnTo>
                    <a:pt x="2052" y="254"/>
                  </a:lnTo>
                  <a:lnTo>
                    <a:pt x="2049" y="282"/>
                  </a:lnTo>
                  <a:lnTo>
                    <a:pt x="2046" y="254"/>
                  </a:lnTo>
                  <a:lnTo>
                    <a:pt x="2039" y="228"/>
                  </a:lnTo>
                  <a:lnTo>
                    <a:pt x="2026" y="204"/>
                  </a:lnTo>
                  <a:lnTo>
                    <a:pt x="2008" y="182"/>
                  </a:lnTo>
                  <a:lnTo>
                    <a:pt x="1987" y="165"/>
                  </a:lnTo>
                  <a:lnTo>
                    <a:pt x="1962" y="151"/>
                  </a:lnTo>
                  <a:lnTo>
                    <a:pt x="1936" y="144"/>
                  </a:lnTo>
                  <a:lnTo>
                    <a:pt x="1908" y="141"/>
                  </a:lnTo>
                  <a:lnTo>
                    <a:pt x="142" y="141"/>
                  </a:lnTo>
                  <a:lnTo>
                    <a:pt x="114" y="138"/>
                  </a:lnTo>
                  <a:lnTo>
                    <a:pt x="87" y="131"/>
                  </a:lnTo>
                  <a:lnTo>
                    <a:pt x="62" y="118"/>
                  </a:lnTo>
                  <a:lnTo>
                    <a:pt x="41" y="100"/>
                  </a:lnTo>
                  <a:lnTo>
                    <a:pt x="24" y="78"/>
                  </a:lnTo>
                  <a:lnTo>
                    <a:pt x="10" y="54"/>
                  </a:lnTo>
                  <a:lnTo>
                    <a:pt x="2" y="28"/>
                  </a:lnTo>
                  <a:lnTo>
                    <a:pt x="0"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100374" name="Line 24"/>
            <p:cNvSpPr>
              <a:spLocks noChangeShapeType="1"/>
            </p:cNvSpPr>
            <p:nvPr/>
          </p:nvSpPr>
          <p:spPr bwMode="auto">
            <a:xfrm>
              <a:off x="3144" y="3423"/>
              <a:ext cx="127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75" name="Rectangle 25"/>
            <p:cNvSpPr>
              <a:spLocks noChangeArrowheads="1"/>
            </p:cNvSpPr>
            <p:nvPr/>
          </p:nvSpPr>
          <p:spPr bwMode="auto">
            <a:xfrm>
              <a:off x="3381" y="3066"/>
              <a:ext cx="81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700" b="0">
                  <a:solidFill>
                    <a:srgbClr val="000000"/>
                  </a:solidFill>
                  <a:latin typeface="宋体" panose="02010600030101010101" pitchFamily="2" charset="-122"/>
                  <a:ea typeface="宋体" panose="02010600030101010101" pitchFamily="2" charset="-122"/>
                </a:rPr>
                <a:t>一组操作过程</a:t>
              </a:r>
              <a:endParaRPr lang="zh-CN" altLang="en-US" sz="2400">
                <a:solidFill>
                  <a:srgbClr val="000000"/>
                </a:solidFill>
              </a:endParaRPr>
            </a:p>
          </p:txBody>
        </p:sp>
        <p:sp>
          <p:nvSpPr>
            <p:cNvPr id="100376" name="Rectangle 26"/>
            <p:cNvSpPr>
              <a:spLocks noChangeArrowheads="1"/>
            </p:cNvSpPr>
            <p:nvPr/>
          </p:nvSpPr>
          <p:spPr bwMode="auto">
            <a:xfrm>
              <a:off x="3447" y="3490"/>
              <a:ext cx="68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700" b="0">
                  <a:solidFill>
                    <a:srgbClr val="000000"/>
                  </a:solidFill>
                  <a:latin typeface="宋体" panose="02010600030101010101" pitchFamily="2" charset="-122"/>
                  <a:ea typeface="宋体" panose="02010600030101010101" pitchFamily="2" charset="-122"/>
                </a:rPr>
                <a:t>初始化代码</a:t>
              </a:r>
              <a:endParaRPr lang="zh-CN" altLang="en-US" sz="2400">
                <a:solidFill>
                  <a:srgbClr val="000000"/>
                </a:solidFill>
              </a:endParaRPr>
            </a:p>
          </p:txBody>
        </p:sp>
        <p:sp>
          <p:nvSpPr>
            <p:cNvPr id="100377" name="Line 27"/>
            <p:cNvSpPr>
              <a:spLocks noChangeShapeType="1"/>
            </p:cNvSpPr>
            <p:nvPr/>
          </p:nvSpPr>
          <p:spPr bwMode="auto">
            <a:xfrm flipV="1">
              <a:off x="4222" y="1158"/>
              <a:ext cx="633" cy="6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78" name="Freeform 28"/>
            <p:cNvSpPr>
              <a:spLocks/>
            </p:cNvSpPr>
            <p:nvPr/>
          </p:nvSpPr>
          <p:spPr bwMode="auto">
            <a:xfrm>
              <a:off x="4510" y="1336"/>
              <a:ext cx="167" cy="167"/>
            </a:xfrm>
            <a:custGeom>
              <a:avLst/>
              <a:gdLst>
                <a:gd name="T0" fmla="*/ 0 w 500"/>
                <a:gd name="T1" fmla="*/ 0 h 500"/>
                <a:gd name="T2" fmla="*/ 0 w 500"/>
                <a:gd name="T3" fmla="*/ 0 h 500"/>
                <a:gd name="T4" fmla="*/ 0 w 500"/>
                <a:gd name="T5" fmla="*/ 0 h 500"/>
                <a:gd name="T6" fmla="*/ 0 w 500"/>
                <a:gd name="T7" fmla="*/ 0 h 500"/>
                <a:gd name="T8" fmla="*/ 0 w 500"/>
                <a:gd name="T9" fmla="*/ 0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 h="500">
                  <a:moveTo>
                    <a:pt x="0" y="200"/>
                  </a:moveTo>
                  <a:lnTo>
                    <a:pt x="301" y="500"/>
                  </a:lnTo>
                  <a:lnTo>
                    <a:pt x="500" y="300"/>
                  </a:lnTo>
                  <a:lnTo>
                    <a:pt x="201" y="0"/>
                  </a:lnTo>
                  <a:lnTo>
                    <a:pt x="0" y="200"/>
                  </a:lnTo>
                  <a:close/>
                </a:path>
              </a:pathLst>
            </a:custGeom>
            <a:solidFill>
              <a:srgbClr val="FFFFFF"/>
            </a:solidFill>
            <a:ln w="19050">
              <a:solidFill>
                <a:srgbClr val="000000"/>
              </a:solidFill>
              <a:prstDash val="solid"/>
              <a:round/>
              <a:headEnd/>
              <a:tailEnd/>
            </a:ln>
          </p:spPr>
          <p:txBody>
            <a:bodyPr/>
            <a:lstStyle/>
            <a:p>
              <a:endParaRPr lang="zh-CN" altLang="en-US">
                <a:solidFill>
                  <a:srgbClr val="000000"/>
                </a:solidFill>
              </a:endParaRPr>
            </a:p>
          </p:txBody>
        </p:sp>
        <p:sp>
          <p:nvSpPr>
            <p:cNvPr id="100379" name="Freeform 29"/>
            <p:cNvSpPr>
              <a:spLocks/>
            </p:cNvSpPr>
            <p:nvPr/>
          </p:nvSpPr>
          <p:spPr bwMode="auto">
            <a:xfrm>
              <a:off x="4655" y="1192"/>
              <a:ext cx="167" cy="167"/>
            </a:xfrm>
            <a:custGeom>
              <a:avLst/>
              <a:gdLst>
                <a:gd name="T0" fmla="*/ 0 w 500"/>
                <a:gd name="T1" fmla="*/ 0 h 501"/>
                <a:gd name="T2" fmla="*/ 0 w 500"/>
                <a:gd name="T3" fmla="*/ 0 h 501"/>
                <a:gd name="T4" fmla="*/ 0 w 500"/>
                <a:gd name="T5" fmla="*/ 0 h 501"/>
                <a:gd name="T6" fmla="*/ 0 w 500"/>
                <a:gd name="T7" fmla="*/ 0 h 501"/>
                <a:gd name="T8" fmla="*/ 0 w 500"/>
                <a:gd name="T9" fmla="*/ 0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 h="501">
                  <a:moveTo>
                    <a:pt x="0" y="200"/>
                  </a:moveTo>
                  <a:lnTo>
                    <a:pt x="300" y="501"/>
                  </a:lnTo>
                  <a:lnTo>
                    <a:pt x="500" y="300"/>
                  </a:lnTo>
                  <a:lnTo>
                    <a:pt x="200" y="0"/>
                  </a:lnTo>
                  <a:lnTo>
                    <a:pt x="0" y="200"/>
                  </a:lnTo>
                  <a:close/>
                </a:path>
              </a:pathLst>
            </a:custGeom>
            <a:solidFill>
              <a:srgbClr val="FFFFFF"/>
            </a:solidFill>
            <a:ln w="19050">
              <a:solidFill>
                <a:srgbClr val="000000"/>
              </a:solidFill>
              <a:prstDash val="solid"/>
              <a:round/>
              <a:headEnd/>
              <a:tailEnd/>
            </a:ln>
          </p:spPr>
          <p:txBody>
            <a:bodyPr/>
            <a:lstStyle/>
            <a:p>
              <a:endParaRPr lang="zh-CN" altLang="en-US">
                <a:solidFill>
                  <a:srgbClr val="000000"/>
                </a:solidFill>
              </a:endParaRPr>
            </a:p>
          </p:txBody>
        </p:sp>
        <p:sp>
          <p:nvSpPr>
            <p:cNvPr id="100380" name="Freeform 30"/>
            <p:cNvSpPr>
              <a:spLocks/>
            </p:cNvSpPr>
            <p:nvPr/>
          </p:nvSpPr>
          <p:spPr bwMode="auto">
            <a:xfrm>
              <a:off x="4222" y="1625"/>
              <a:ext cx="166" cy="166"/>
            </a:xfrm>
            <a:custGeom>
              <a:avLst/>
              <a:gdLst>
                <a:gd name="T0" fmla="*/ 0 w 500"/>
                <a:gd name="T1" fmla="*/ 0 h 499"/>
                <a:gd name="T2" fmla="*/ 0 w 500"/>
                <a:gd name="T3" fmla="*/ 0 h 499"/>
                <a:gd name="T4" fmla="*/ 0 w 500"/>
                <a:gd name="T5" fmla="*/ 0 h 499"/>
                <a:gd name="T6" fmla="*/ 0 w 500"/>
                <a:gd name="T7" fmla="*/ 0 h 499"/>
                <a:gd name="T8" fmla="*/ 0 w 500"/>
                <a:gd name="T9" fmla="*/ 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 h="499">
                  <a:moveTo>
                    <a:pt x="0" y="199"/>
                  </a:moveTo>
                  <a:lnTo>
                    <a:pt x="299" y="499"/>
                  </a:lnTo>
                  <a:lnTo>
                    <a:pt x="500" y="299"/>
                  </a:lnTo>
                  <a:lnTo>
                    <a:pt x="201" y="0"/>
                  </a:lnTo>
                  <a:lnTo>
                    <a:pt x="0" y="199"/>
                  </a:lnTo>
                  <a:close/>
                </a:path>
              </a:pathLst>
            </a:custGeom>
            <a:solidFill>
              <a:srgbClr val="FFFFFF"/>
            </a:solidFill>
            <a:ln w="19050">
              <a:solidFill>
                <a:srgbClr val="000000"/>
              </a:solidFill>
              <a:prstDash val="solid"/>
              <a:round/>
              <a:headEnd/>
              <a:tailEnd/>
            </a:ln>
          </p:spPr>
          <p:txBody>
            <a:bodyPr/>
            <a:lstStyle/>
            <a:p>
              <a:endParaRPr lang="zh-CN" altLang="en-US">
                <a:solidFill>
                  <a:srgbClr val="000000"/>
                </a:solidFill>
              </a:endParaRPr>
            </a:p>
          </p:txBody>
        </p:sp>
        <p:sp>
          <p:nvSpPr>
            <p:cNvPr id="100381" name="Freeform 31"/>
            <p:cNvSpPr>
              <a:spLocks/>
            </p:cNvSpPr>
            <p:nvPr/>
          </p:nvSpPr>
          <p:spPr bwMode="auto">
            <a:xfrm>
              <a:off x="4354" y="1600"/>
              <a:ext cx="59" cy="59"/>
            </a:xfrm>
            <a:custGeom>
              <a:avLst/>
              <a:gdLst>
                <a:gd name="T0" fmla="*/ 0 w 179"/>
                <a:gd name="T1" fmla="*/ 0 h 178"/>
                <a:gd name="T2" fmla="*/ 0 w 179"/>
                <a:gd name="T3" fmla="*/ 0 h 178"/>
                <a:gd name="T4" fmla="*/ 0 w 179"/>
                <a:gd name="T5" fmla="*/ 0 h 178"/>
                <a:gd name="T6" fmla="*/ 0 w 179"/>
                <a:gd name="T7" fmla="*/ 0 h 178"/>
                <a:gd name="T8" fmla="*/ 0 w 179"/>
                <a:gd name="T9" fmla="*/ 0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178">
                  <a:moveTo>
                    <a:pt x="0" y="121"/>
                  </a:moveTo>
                  <a:lnTo>
                    <a:pt x="56" y="122"/>
                  </a:lnTo>
                  <a:lnTo>
                    <a:pt x="58" y="178"/>
                  </a:lnTo>
                  <a:lnTo>
                    <a:pt x="179" y="0"/>
                  </a:lnTo>
                  <a:lnTo>
                    <a:pt x="0" y="121"/>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sp>
          <p:nvSpPr>
            <p:cNvPr id="100382" name="Freeform 32"/>
            <p:cNvSpPr>
              <a:spLocks/>
            </p:cNvSpPr>
            <p:nvPr/>
          </p:nvSpPr>
          <p:spPr bwMode="auto">
            <a:xfrm>
              <a:off x="4504" y="1450"/>
              <a:ext cx="60" cy="60"/>
            </a:xfrm>
            <a:custGeom>
              <a:avLst/>
              <a:gdLst>
                <a:gd name="T0" fmla="*/ 0 w 180"/>
                <a:gd name="T1" fmla="*/ 0 h 180"/>
                <a:gd name="T2" fmla="*/ 0 w 180"/>
                <a:gd name="T3" fmla="*/ 0 h 180"/>
                <a:gd name="T4" fmla="*/ 0 w 180"/>
                <a:gd name="T5" fmla="*/ 0 h 180"/>
                <a:gd name="T6" fmla="*/ 0 w 180"/>
                <a:gd name="T7" fmla="*/ 0 h 180"/>
                <a:gd name="T8" fmla="*/ 0 w 180"/>
                <a:gd name="T9" fmla="*/ 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80">
                  <a:moveTo>
                    <a:pt x="0" y="121"/>
                  </a:moveTo>
                  <a:lnTo>
                    <a:pt x="56" y="122"/>
                  </a:lnTo>
                  <a:lnTo>
                    <a:pt x="57" y="180"/>
                  </a:lnTo>
                  <a:lnTo>
                    <a:pt x="180" y="0"/>
                  </a:lnTo>
                  <a:lnTo>
                    <a:pt x="0" y="121"/>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sp>
          <p:nvSpPr>
            <p:cNvPr id="100383" name="Freeform 33"/>
            <p:cNvSpPr>
              <a:spLocks/>
            </p:cNvSpPr>
            <p:nvPr/>
          </p:nvSpPr>
          <p:spPr bwMode="auto">
            <a:xfrm>
              <a:off x="4646" y="1309"/>
              <a:ext cx="59" cy="59"/>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177">
                  <a:moveTo>
                    <a:pt x="0" y="120"/>
                  </a:moveTo>
                  <a:lnTo>
                    <a:pt x="56" y="122"/>
                  </a:lnTo>
                  <a:lnTo>
                    <a:pt x="57" y="177"/>
                  </a:lnTo>
                  <a:lnTo>
                    <a:pt x="178" y="0"/>
                  </a:lnTo>
                  <a:lnTo>
                    <a:pt x="0" y="120"/>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sp>
          <p:nvSpPr>
            <p:cNvPr id="100384" name="Freeform 34"/>
            <p:cNvSpPr>
              <a:spLocks/>
            </p:cNvSpPr>
            <p:nvPr/>
          </p:nvSpPr>
          <p:spPr bwMode="auto">
            <a:xfrm>
              <a:off x="4366" y="1480"/>
              <a:ext cx="167" cy="167"/>
            </a:xfrm>
            <a:custGeom>
              <a:avLst/>
              <a:gdLst>
                <a:gd name="T0" fmla="*/ 0 w 500"/>
                <a:gd name="T1" fmla="*/ 0 h 500"/>
                <a:gd name="T2" fmla="*/ 0 w 500"/>
                <a:gd name="T3" fmla="*/ 0 h 500"/>
                <a:gd name="T4" fmla="*/ 0 w 500"/>
                <a:gd name="T5" fmla="*/ 0 h 500"/>
                <a:gd name="T6" fmla="*/ 0 w 500"/>
                <a:gd name="T7" fmla="*/ 0 h 500"/>
                <a:gd name="T8" fmla="*/ 0 w 500"/>
                <a:gd name="T9" fmla="*/ 0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 h="500">
                  <a:moveTo>
                    <a:pt x="0" y="200"/>
                  </a:moveTo>
                  <a:lnTo>
                    <a:pt x="301" y="500"/>
                  </a:lnTo>
                  <a:lnTo>
                    <a:pt x="500" y="300"/>
                  </a:lnTo>
                  <a:lnTo>
                    <a:pt x="201" y="0"/>
                  </a:lnTo>
                  <a:lnTo>
                    <a:pt x="0" y="200"/>
                  </a:lnTo>
                  <a:close/>
                </a:path>
              </a:pathLst>
            </a:custGeom>
            <a:solidFill>
              <a:srgbClr val="FFFFFF"/>
            </a:solidFill>
            <a:ln w="19050">
              <a:solidFill>
                <a:srgbClr val="000000"/>
              </a:solidFill>
              <a:prstDash val="solid"/>
              <a:round/>
              <a:headEnd/>
              <a:tailEnd/>
            </a:ln>
          </p:spPr>
          <p:txBody>
            <a:bodyPr/>
            <a:lstStyle/>
            <a:p>
              <a:endParaRPr lang="zh-CN" altLang="en-US">
                <a:solidFill>
                  <a:srgbClr val="000000"/>
                </a:solidFill>
              </a:endParaRPr>
            </a:p>
          </p:txBody>
        </p:sp>
        <p:sp>
          <p:nvSpPr>
            <p:cNvPr id="100385" name="Rectangle 35"/>
            <p:cNvSpPr>
              <a:spLocks noChangeArrowheads="1"/>
            </p:cNvSpPr>
            <p:nvPr/>
          </p:nvSpPr>
          <p:spPr bwMode="auto">
            <a:xfrm>
              <a:off x="4574" y="1701"/>
              <a:ext cx="54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700" b="0">
                  <a:solidFill>
                    <a:srgbClr val="000000"/>
                  </a:solidFill>
                  <a:latin typeface="宋体" panose="02010600030101010101" pitchFamily="2" charset="-122"/>
                  <a:ea typeface="宋体" panose="02010600030101010101" pitchFamily="2" charset="-122"/>
                </a:rPr>
                <a:t>进入队列</a:t>
              </a:r>
              <a:endParaRPr lang="zh-CN" altLang="en-US" sz="2400">
                <a:solidFill>
                  <a:srgbClr val="000000"/>
                </a:solidFill>
              </a:endParaRPr>
            </a:p>
          </p:txBody>
        </p:sp>
        <p:sp>
          <p:nvSpPr>
            <p:cNvPr id="100386" name="Rectangle 36"/>
            <p:cNvSpPr>
              <a:spLocks noChangeArrowheads="1"/>
            </p:cNvSpPr>
            <p:nvPr/>
          </p:nvSpPr>
          <p:spPr bwMode="auto">
            <a:xfrm>
              <a:off x="2206" y="1749"/>
              <a:ext cx="95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1700" b="0">
                  <a:solidFill>
                    <a:srgbClr val="000000"/>
                  </a:solidFill>
                  <a:latin typeface="宋体" panose="02010600030101010101" pitchFamily="2" charset="-122"/>
                  <a:ea typeface="宋体" panose="02010600030101010101" pitchFamily="2" charset="-122"/>
                </a:rPr>
                <a:t>条件</a:t>
              </a:r>
              <a:r>
                <a:rPr lang="en-US" altLang="zh-CN" sz="1700" b="0">
                  <a:solidFill>
                    <a:srgbClr val="000000"/>
                  </a:solidFill>
                  <a:latin typeface="宋体" panose="02010600030101010101" pitchFamily="2" charset="-122"/>
                  <a:ea typeface="宋体" panose="02010600030101010101" pitchFamily="2" charset="-122"/>
                </a:rPr>
                <a:t>(</a:t>
              </a:r>
              <a:r>
                <a:rPr lang="zh-CN" altLang="en-US" sz="1700" b="0">
                  <a:solidFill>
                    <a:srgbClr val="000000"/>
                  </a:solidFill>
                  <a:latin typeface="宋体" panose="02010600030101010101" pitchFamily="2" charset="-122"/>
                  <a:ea typeface="宋体" panose="02010600030101010101" pitchFamily="2" charset="-122"/>
                </a:rPr>
                <a:t>不忙</a:t>
              </a:r>
              <a:r>
                <a:rPr lang="en-US" altLang="zh-CN" sz="1700" b="0">
                  <a:solidFill>
                    <a:srgbClr val="000000"/>
                  </a:solidFill>
                  <a:latin typeface="宋体" panose="02010600030101010101" pitchFamily="2" charset="-122"/>
                  <a:ea typeface="宋体" panose="02010600030101010101" pitchFamily="2" charset="-122"/>
                </a:rPr>
                <a:t>)</a:t>
              </a:r>
              <a:r>
                <a:rPr lang="zh-CN" altLang="en-US" sz="1700" b="0">
                  <a:solidFill>
                    <a:srgbClr val="000000"/>
                  </a:solidFill>
                  <a:latin typeface="宋体" panose="02010600030101010101" pitchFamily="2" charset="-122"/>
                  <a:ea typeface="宋体" panose="02010600030101010101" pitchFamily="2" charset="-122"/>
                </a:rPr>
                <a:t>队列</a:t>
              </a:r>
              <a:endParaRPr lang="zh-CN" altLang="en-US" sz="2400">
                <a:solidFill>
                  <a:srgbClr val="000000"/>
                </a:solidFill>
              </a:endParaRPr>
            </a:p>
          </p:txBody>
        </p:sp>
        <p:sp>
          <p:nvSpPr>
            <p:cNvPr id="100387" name="Line 37"/>
            <p:cNvSpPr>
              <a:spLocks noChangeShapeType="1"/>
            </p:cNvSpPr>
            <p:nvPr/>
          </p:nvSpPr>
          <p:spPr bwMode="auto">
            <a:xfrm>
              <a:off x="4855" y="1159"/>
              <a:ext cx="70" cy="7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88" name="Line 38"/>
            <p:cNvSpPr>
              <a:spLocks noChangeShapeType="1"/>
            </p:cNvSpPr>
            <p:nvPr/>
          </p:nvSpPr>
          <p:spPr bwMode="auto">
            <a:xfrm flipV="1">
              <a:off x="4893" y="1201"/>
              <a:ext cx="65"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89" name="Line 39"/>
            <p:cNvSpPr>
              <a:spLocks noChangeShapeType="1"/>
            </p:cNvSpPr>
            <p:nvPr/>
          </p:nvSpPr>
          <p:spPr bwMode="auto">
            <a:xfrm>
              <a:off x="4039" y="2175"/>
              <a:ext cx="189"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00390" name="Freeform 40"/>
            <p:cNvSpPr>
              <a:spLocks/>
            </p:cNvSpPr>
            <p:nvPr/>
          </p:nvSpPr>
          <p:spPr bwMode="auto">
            <a:xfrm>
              <a:off x="4105" y="2152"/>
              <a:ext cx="123" cy="47"/>
            </a:xfrm>
            <a:custGeom>
              <a:avLst/>
              <a:gdLst>
                <a:gd name="T0" fmla="*/ 0 w 367"/>
                <a:gd name="T1" fmla="*/ 0 h 142"/>
                <a:gd name="T2" fmla="*/ 0 w 367"/>
                <a:gd name="T3" fmla="*/ 0 h 142"/>
                <a:gd name="T4" fmla="*/ 0 w 367"/>
                <a:gd name="T5" fmla="*/ 0 h 142"/>
                <a:gd name="T6" fmla="*/ 0 w 367"/>
                <a:gd name="T7" fmla="*/ 0 h 142"/>
                <a:gd name="T8" fmla="*/ 0 w 367"/>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 h="142">
                  <a:moveTo>
                    <a:pt x="0" y="0"/>
                  </a:moveTo>
                  <a:lnTo>
                    <a:pt x="66" y="71"/>
                  </a:lnTo>
                  <a:lnTo>
                    <a:pt x="0" y="142"/>
                  </a:lnTo>
                  <a:lnTo>
                    <a:pt x="367" y="71"/>
                  </a:lnTo>
                  <a:lnTo>
                    <a:pt x="0" y="0"/>
                  </a:lnTo>
                  <a:close/>
                </a:path>
              </a:pathLst>
            </a:custGeom>
            <a:solidFill>
              <a:srgbClr val="000000"/>
            </a:solidFill>
            <a:ln w="6350">
              <a:solidFill>
                <a:srgbClr val="000000"/>
              </a:solidFill>
              <a:prstDash val="solid"/>
              <a:round/>
              <a:headEnd/>
              <a:tailEnd/>
            </a:ln>
          </p:spPr>
          <p:txBody>
            <a:bodyPr/>
            <a:lstStyle/>
            <a:p>
              <a:endParaRPr lang="zh-CN" altLang="en-US">
                <a:solidFill>
                  <a:srgbClr val="000000"/>
                </a:solidFill>
              </a:endParaRPr>
            </a:p>
          </p:txBody>
        </p:sp>
      </p:grpSp>
      <p:sp>
        <p:nvSpPr>
          <p:cNvPr id="100358" name="Text Box 42"/>
          <p:cNvSpPr txBox="1">
            <a:spLocks noChangeArrowheads="1"/>
          </p:cNvSpPr>
          <p:nvPr/>
        </p:nvSpPr>
        <p:spPr bwMode="auto">
          <a:xfrm>
            <a:off x="5715000" y="6096000"/>
            <a:ext cx="6080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PC</a:t>
            </a:r>
          </a:p>
        </p:txBody>
      </p:sp>
    </p:spTree>
    <p:extLst>
      <p:ext uri="{BB962C8B-B14F-4D97-AF65-F5344CB8AC3E}">
        <p14:creationId xmlns:p14="http://schemas.microsoft.com/office/powerpoint/2010/main" val="8045126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01379" name="Rectangle 3"/>
          <p:cNvSpPr>
            <a:spLocks noGrp="1" noChangeArrowheads="1"/>
          </p:cNvSpPr>
          <p:nvPr>
            <p:ph type="body" idx="1"/>
          </p:nvPr>
        </p:nvSpPr>
        <p:spPr/>
        <p:txBody>
          <a:bodyPr/>
          <a:lstStyle/>
          <a:p>
            <a:pPr eaLnBrk="1" hangingPunct="1"/>
            <a:r>
              <a:rPr lang="zh-CN" altLang="en-US" sz="2800" smtClean="0">
                <a:solidFill>
                  <a:srgbClr val="FF0000"/>
                </a:solidFill>
              </a:rPr>
              <a:t>进程通信</a:t>
            </a:r>
            <a:r>
              <a:rPr lang="zh-CN" altLang="en-US" sz="2800" smtClean="0"/>
              <a:t>，是指</a:t>
            </a:r>
            <a:r>
              <a:rPr lang="zh-CN" altLang="en-US" sz="2800" smtClean="0">
                <a:solidFill>
                  <a:srgbClr val="3333CC"/>
                </a:solidFill>
              </a:rPr>
              <a:t>进程之间的信息交换</a:t>
            </a:r>
            <a:r>
              <a:rPr lang="zh-CN" altLang="en-US" sz="2800" smtClean="0"/>
              <a:t>。</a:t>
            </a:r>
          </a:p>
          <a:p>
            <a:pPr eaLnBrk="1" hangingPunct="1"/>
            <a:r>
              <a:rPr lang="zh-CN" altLang="en-US" sz="2800" smtClean="0"/>
              <a:t>进程之间的</a:t>
            </a:r>
            <a:r>
              <a:rPr lang="zh-CN" altLang="en-US" sz="2800" smtClean="0">
                <a:solidFill>
                  <a:srgbClr val="3333CC"/>
                </a:solidFill>
              </a:rPr>
              <a:t>互斥</a:t>
            </a:r>
            <a:r>
              <a:rPr lang="zh-CN" altLang="en-US" sz="2800" smtClean="0"/>
              <a:t>和</a:t>
            </a:r>
            <a:r>
              <a:rPr lang="zh-CN" altLang="en-US" sz="2800" smtClean="0">
                <a:solidFill>
                  <a:srgbClr val="3333CC"/>
                </a:solidFill>
              </a:rPr>
              <a:t>同步</a:t>
            </a:r>
            <a:r>
              <a:rPr lang="zh-CN" altLang="en-US" sz="2800" smtClean="0"/>
              <a:t>，由于其所</a:t>
            </a:r>
            <a:r>
              <a:rPr lang="zh-CN" altLang="en-US" sz="2800" smtClean="0">
                <a:solidFill>
                  <a:srgbClr val="3333CC"/>
                </a:solidFill>
              </a:rPr>
              <a:t>交换的信息量少</a:t>
            </a:r>
            <a:r>
              <a:rPr lang="zh-CN" altLang="en-US" sz="2800" smtClean="0"/>
              <a:t>而被归结为</a:t>
            </a:r>
            <a:r>
              <a:rPr lang="zh-CN" altLang="en-US" sz="2800" smtClean="0">
                <a:solidFill>
                  <a:srgbClr val="3333CC"/>
                </a:solidFill>
              </a:rPr>
              <a:t>低级通信</a:t>
            </a:r>
            <a:r>
              <a:rPr lang="zh-CN" altLang="en-US" sz="2800" smtClean="0"/>
              <a:t>。</a:t>
            </a:r>
          </a:p>
          <a:p>
            <a:pPr eaLnBrk="1" hangingPunct="1"/>
            <a:r>
              <a:rPr lang="zh-CN" altLang="en-US" sz="2800" smtClean="0">
                <a:solidFill>
                  <a:srgbClr val="3333CC"/>
                </a:solidFill>
              </a:rPr>
              <a:t>信号量机制用于进程通信的主要缺点</a:t>
            </a:r>
            <a:r>
              <a:rPr lang="zh-CN" altLang="en-US" sz="2800" smtClean="0"/>
              <a:t>：</a:t>
            </a:r>
          </a:p>
          <a:p>
            <a:pPr lvl="1" eaLnBrk="1" hangingPunct="1">
              <a:buClr>
                <a:schemeClr val="accent2"/>
              </a:buClr>
              <a:buFont typeface="Wingdings" panose="05000000000000000000" pitchFamily="2" charset="2"/>
              <a:buChar char="p"/>
            </a:pPr>
            <a:r>
              <a:rPr lang="zh-CN" altLang="en-US" smtClean="0"/>
              <a:t>效率低</a:t>
            </a:r>
          </a:p>
          <a:p>
            <a:pPr lvl="1" eaLnBrk="1" hangingPunct="1">
              <a:buClr>
                <a:schemeClr val="accent2"/>
              </a:buClr>
              <a:buFont typeface="Wingdings" panose="05000000000000000000" pitchFamily="2" charset="2"/>
              <a:buChar char="p"/>
            </a:pPr>
            <a:r>
              <a:rPr kumimoji="1" lang="zh-CN" altLang="en-US" smtClean="0"/>
              <a:t>通信对用户不透明</a:t>
            </a:r>
          </a:p>
          <a:p>
            <a:pPr eaLnBrk="1" hangingPunct="1"/>
            <a:r>
              <a:rPr lang="zh-CN" altLang="en-US" sz="2800" smtClean="0">
                <a:solidFill>
                  <a:srgbClr val="3333CC"/>
                </a:solidFill>
              </a:rPr>
              <a:t>高级进程通信</a:t>
            </a:r>
            <a:r>
              <a:rPr lang="zh-CN" altLang="en-US" sz="2800" smtClean="0"/>
              <a:t>，是利用</a:t>
            </a:r>
            <a:r>
              <a:rPr lang="zh-CN" altLang="en-US" sz="2800" smtClean="0">
                <a:solidFill>
                  <a:srgbClr val="3333CC"/>
                </a:solidFill>
              </a:rPr>
              <a:t>操作系统</a:t>
            </a:r>
            <a:r>
              <a:rPr lang="zh-CN" altLang="en-US" sz="2800" smtClean="0"/>
              <a:t>所提供的一组</a:t>
            </a:r>
            <a:r>
              <a:rPr lang="zh-CN" altLang="en-US" sz="2800" smtClean="0">
                <a:solidFill>
                  <a:srgbClr val="3333CC"/>
                </a:solidFill>
              </a:rPr>
              <a:t>通信命令</a:t>
            </a:r>
            <a:r>
              <a:rPr lang="zh-CN" altLang="en-US" sz="2800" smtClean="0"/>
              <a:t>高效地传送大量数据的一种通信方式。操作系统隐藏了进程通信的实现细节，即</a:t>
            </a:r>
            <a:r>
              <a:rPr lang="zh-CN" altLang="en-US" sz="2800" smtClean="0">
                <a:solidFill>
                  <a:srgbClr val="3333CC"/>
                </a:solidFill>
              </a:rPr>
              <a:t>对用户透明</a:t>
            </a:r>
            <a:r>
              <a:rPr lang="zh-CN" altLang="en-US" sz="2800" smtClean="0"/>
              <a:t>。</a:t>
            </a:r>
          </a:p>
        </p:txBody>
      </p:sp>
      <p:pic>
        <p:nvPicPr>
          <p:cNvPr id="101380" name="Picture 5" descr="MM900336340[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5505450"/>
            <a:ext cx="18859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405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smtClean="0"/>
              <a:t>进程与程序的类比</a:t>
            </a:r>
          </a:p>
        </p:txBody>
      </p:sp>
      <p:sp>
        <p:nvSpPr>
          <p:cNvPr id="16387" name="内容占位符 2"/>
          <p:cNvSpPr>
            <a:spLocks noGrp="1"/>
          </p:cNvSpPr>
          <p:nvPr>
            <p:ph idx="1"/>
          </p:nvPr>
        </p:nvSpPr>
        <p:spPr/>
        <p:txBody>
          <a:bodyPr/>
          <a:lstStyle/>
          <a:p>
            <a:pPr marL="0" indent="0" eaLnBrk="1" hangingPunct="1">
              <a:buFontTx/>
              <a:buNone/>
            </a:pPr>
            <a:r>
              <a:rPr lang="zh-CN" altLang="en-US" sz="2400" smtClean="0"/>
              <a:t>        有一个计算机科学家，想亲手给女儿做一个生日蛋糕，所以他就找了一本做蛋糕的食谱，买了一些面粉、鸡蛋、糖等原料，然后边学边做。</a:t>
            </a:r>
            <a:endParaRPr lang="en-US" altLang="zh-CN" sz="2400" smtClean="0"/>
          </a:p>
          <a:p>
            <a:pPr marL="0" indent="0" algn="ctr" eaLnBrk="1" hangingPunct="1">
              <a:buFontTx/>
              <a:buNone/>
            </a:pPr>
            <a:r>
              <a:rPr lang="zh-CN" altLang="en-US" sz="2400" smtClean="0">
                <a:solidFill>
                  <a:srgbClr val="0000FF"/>
                </a:solidFill>
              </a:rPr>
              <a:t>食谱</a:t>
            </a:r>
            <a:r>
              <a:rPr lang="en-US" altLang="zh-CN" sz="2400" smtClean="0">
                <a:solidFill>
                  <a:srgbClr val="0000FF"/>
                </a:solidFill>
              </a:rPr>
              <a:t>= </a:t>
            </a:r>
            <a:r>
              <a:rPr lang="zh-CN" altLang="en-US" sz="2400" smtClean="0">
                <a:solidFill>
                  <a:srgbClr val="0000FF"/>
                </a:solidFill>
              </a:rPr>
              <a:t>程序；科学家</a:t>
            </a:r>
            <a:r>
              <a:rPr lang="en-US" altLang="zh-CN" sz="2400" smtClean="0">
                <a:solidFill>
                  <a:srgbClr val="0000FF"/>
                </a:solidFill>
              </a:rPr>
              <a:t>= CPU</a:t>
            </a:r>
            <a:r>
              <a:rPr lang="zh-CN" altLang="en-US" sz="2400" smtClean="0">
                <a:solidFill>
                  <a:srgbClr val="0000FF"/>
                </a:solidFill>
              </a:rPr>
              <a:t>；</a:t>
            </a:r>
            <a:endParaRPr lang="en-US" altLang="zh-CN" sz="2400" smtClean="0">
              <a:solidFill>
                <a:srgbClr val="0000FF"/>
              </a:solidFill>
            </a:endParaRPr>
          </a:p>
          <a:p>
            <a:pPr marL="0" indent="0" algn="ctr" eaLnBrk="1" hangingPunct="1">
              <a:buFontTx/>
              <a:buNone/>
            </a:pPr>
            <a:r>
              <a:rPr lang="zh-CN" altLang="en-US" sz="2400" smtClean="0">
                <a:solidFill>
                  <a:srgbClr val="0000FF"/>
                </a:solidFill>
              </a:rPr>
              <a:t>原料</a:t>
            </a:r>
            <a:r>
              <a:rPr lang="en-US" altLang="zh-CN" sz="2400" smtClean="0">
                <a:solidFill>
                  <a:srgbClr val="0000FF"/>
                </a:solidFill>
              </a:rPr>
              <a:t>= </a:t>
            </a:r>
            <a:r>
              <a:rPr lang="zh-CN" altLang="en-US" sz="2400" smtClean="0">
                <a:solidFill>
                  <a:srgbClr val="0000FF"/>
                </a:solidFill>
              </a:rPr>
              <a:t>数据；做蛋糕</a:t>
            </a:r>
            <a:r>
              <a:rPr lang="en-US" altLang="zh-CN" sz="2400" smtClean="0">
                <a:solidFill>
                  <a:srgbClr val="0000FF"/>
                </a:solidFill>
              </a:rPr>
              <a:t>= </a:t>
            </a:r>
            <a:r>
              <a:rPr lang="zh-CN" altLang="en-US" sz="2400" smtClean="0">
                <a:solidFill>
                  <a:srgbClr val="0000FF"/>
                </a:solidFill>
              </a:rPr>
              <a:t>进程；</a:t>
            </a:r>
            <a:endParaRPr lang="en-US" altLang="zh-CN" sz="2400" smtClean="0">
              <a:solidFill>
                <a:srgbClr val="0000FF"/>
              </a:solidFill>
            </a:endParaRPr>
          </a:p>
          <a:p>
            <a:pPr marL="0" indent="0" eaLnBrk="1" hangingPunct="1">
              <a:buFontTx/>
              <a:buNone/>
            </a:pPr>
            <a:r>
              <a:rPr lang="zh-CN" altLang="en-US" sz="2400" smtClean="0"/>
              <a:t>        这时小儿子哭着跑进来，说手被蜜蜂蜇了。科学家只好先把蛋糕放一边，在食谱上做个标记（记录蛋糕做到哪一部）。然后又去找了一本医疗手册，查到了相关的内容，按照上面的指令一步一步地执行。当处理完伤口后，又回到厨房继续按照食谱做蛋糕。</a:t>
            </a:r>
            <a:endParaRPr lang="en-US" altLang="zh-CN" sz="2400" smtClean="0"/>
          </a:p>
          <a:p>
            <a:pPr marL="0" indent="0" eaLnBrk="1" hangingPunct="1">
              <a:buFontTx/>
              <a:buNone/>
            </a:pPr>
            <a:r>
              <a:rPr lang="en-US" altLang="zh-CN" sz="2400" smtClean="0"/>
              <a:t>       </a:t>
            </a:r>
            <a:r>
              <a:rPr lang="en-US" altLang="zh-CN" sz="2400" smtClean="0">
                <a:solidFill>
                  <a:srgbClr val="0000FF"/>
                </a:solidFill>
              </a:rPr>
              <a:t>CPU</a:t>
            </a:r>
            <a:r>
              <a:rPr lang="zh-CN" altLang="en-US" sz="2400" smtClean="0">
                <a:solidFill>
                  <a:srgbClr val="0000FF"/>
                </a:solidFill>
              </a:rPr>
              <a:t>（科学家）从一个进程（做蛋糕）切换到另一个进程（处理伤口）</a:t>
            </a:r>
          </a:p>
        </p:txBody>
      </p:sp>
    </p:spTree>
    <p:extLst>
      <p:ext uri="{BB962C8B-B14F-4D97-AF65-F5344CB8AC3E}">
        <p14:creationId xmlns:p14="http://schemas.microsoft.com/office/powerpoint/2010/main" val="42514908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02403" name="Rectangle 3"/>
          <p:cNvSpPr>
            <a:spLocks noGrp="1" noChangeArrowheads="1"/>
          </p:cNvSpPr>
          <p:nvPr>
            <p:ph type="body" idx="1"/>
          </p:nvPr>
        </p:nvSpPr>
        <p:spPr>
          <a:xfrm>
            <a:off x="533400" y="3048000"/>
            <a:ext cx="8229600" cy="2362200"/>
          </a:xfrm>
        </p:spPr>
        <p:txBody>
          <a:bodyPr/>
          <a:lstStyle/>
          <a:p>
            <a:pPr eaLnBrk="1" hangingPunct="1">
              <a:lnSpc>
                <a:spcPct val="80000"/>
              </a:lnSpc>
              <a:defRPr/>
            </a:pPr>
            <a:r>
              <a:rPr kumimoji="1" lang="zh-CN" altLang="en-US" sz="2400" dirty="0" smtClean="0"/>
              <a:t>基于</a:t>
            </a:r>
            <a:r>
              <a:rPr kumimoji="1" lang="zh-CN" altLang="en-US" sz="2400" dirty="0" smtClean="0">
                <a:solidFill>
                  <a:srgbClr val="3333CC"/>
                </a:solidFill>
              </a:rPr>
              <a:t>共享数据结构</a:t>
            </a:r>
            <a:r>
              <a:rPr kumimoji="1" lang="zh-CN" altLang="en-US" sz="2400" dirty="0" smtClean="0"/>
              <a:t>的通信方式。</a:t>
            </a:r>
          </a:p>
          <a:p>
            <a:pPr lvl="1" eaLnBrk="1" hangingPunct="1">
              <a:lnSpc>
                <a:spcPct val="80000"/>
              </a:lnSpc>
              <a:buFont typeface="Wingdings" pitchFamily="2" charset="2"/>
              <a:buChar char="p"/>
              <a:defRPr/>
            </a:pPr>
            <a:r>
              <a:rPr kumimoji="1" lang="zh-CN" altLang="en-US" sz="2400" dirty="0" smtClean="0">
                <a:solidFill>
                  <a:srgbClr val="3333CC"/>
                </a:solidFill>
              </a:rPr>
              <a:t>低效</a:t>
            </a:r>
            <a:r>
              <a:rPr kumimoji="1" lang="zh-CN" altLang="en-US" sz="2400" dirty="0" smtClean="0"/>
              <a:t>，只适于传递相对少量的数据</a:t>
            </a:r>
          </a:p>
          <a:p>
            <a:pPr lvl="1" eaLnBrk="1" hangingPunct="1">
              <a:lnSpc>
                <a:spcPct val="80000"/>
              </a:lnSpc>
              <a:buFont typeface="Wingdings" pitchFamily="2" charset="2"/>
              <a:buNone/>
              <a:defRPr/>
            </a:pPr>
            <a:endParaRPr kumimoji="1" lang="zh-CN" altLang="en-US" sz="1000" dirty="0" smtClean="0"/>
          </a:p>
          <a:p>
            <a:pPr marL="0" indent="0" eaLnBrk="1" hangingPunct="1">
              <a:lnSpc>
                <a:spcPct val="80000"/>
              </a:lnSpc>
              <a:buFontTx/>
              <a:buNone/>
              <a:defRPr/>
            </a:pPr>
            <a:r>
              <a:rPr kumimoji="1" lang="zh-CN" altLang="en-US" sz="2400" dirty="0"/>
              <a:t>基于</a:t>
            </a:r>
            <a:r>
              <a:rPr kumimoji="1" lang="zh-CN" altLang="en-US" sz="2400" dirty="0" smtClean="0">
                <a:solidFill>
                  <a:srgbClr val="3333CC"/>
                </a:solidFill>
              </a:rPr>
              <a:t>共享存储区</a:t>
            </a:r>
            <a:r>
              <a:rPr kumimoji="1" lang="zh-CN" altLang="en-US" sz="2400" dirty="0" smtClean="0"/>
              <a:t>的通信方式。</a:t>
            </a:r>
          </a:p>
          <a:p>
            <a:pPr lvl="1" eaLnBrk="1" hangingPunct="1">
              <a:lnSpc>
                <a:spcPct val="80000"/>
              </a:lnSpc>
              <a:buClr>
                <a:schemeClr val="accent2"/>
              </a:buClr>
              <a:buFont typeface="Wingdings" pitchFamily="2" charset="2"/>
              <a:buChar char="p"/>
              <a:defRPr/>
            </a:pPr>
            <a:r>
              <a:rPr kumimoji="1" lang="zh-CN" altLang="en-US" sz="2400" dirty="0" smtClean="0"/>
              <a:t>为了传输大量数据，在存储器中划出了一块共享存储区，诸进程可通过对共享存储区中数据的读或写来实现通信。</a:t>
            </a:r>
            <a:r>
              <a:rPr kumimoji="1" lang="zh-CN" altLang="en-US" sz="2400" dirty="0" smtClean="0">
                <a:solidFill>
                  <a:srgbClr val="3333CC"/>
                </a:solidFill>
              </a:rPr>
              <a:t>高级通信</a:t>
            </a:r>
            <a:r>
              <a:rPr kumimoji="1" lang="zh-CN" altLang="en-US" sz="2400" dirty="0" smtClean="0"/>
              <a:t>。</a:t>
            </a:r>
            <a:endParaRPr lang="zh-CN" altLang="en-US" sz="2400" dirty="0" smtClean="0"/>
          </a:p>
        </p:txBody>
      </p:sp>
      <p:sp>
        <p:nvSpPr>
          <p:cNvPr id="102404" name="Text Box 4"/>
          <p:cNvSpPr txBox="1">
            <a:spLocks noChangeArrowheads="1"/>
          </p:cNvSpPr>
          <p:nvPr/>
        </p:nvSpPr>
        <p:spPr bwMode="auto">
          <a:xfrm>
            <a:off x="593725" y="838200"/>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2.5.1 </a:t>
            </a:r>
            <a:r>
              <a:rPr kumimoji="0" lang="zh-CN" altLang="en-US" sz="2400">
                <a:solidFill>
                  <a:srgbClr val="000000"/>
                </a:solidFill>
                <a:latin typeface="楷体_GB2312" pitchFamily="49" charset="-122"/>
              </a:rPr>
              <a:t>进程通信的类型</a:t>
            </a:r>
          </a:p>
        </p:txBody>
      </p:sp>
      <p:sp>
        <p:nvSpPr>
          <p:cNvPr id="102405" name="Rectangle 5"/>
          <p:cNvSpPr>
            <a:spLocks noChangeArrowheads="1"/>
          </p:cNvSpPr>
          <p:nvPr/>
        </p:nvSpPr>
        <p:spPr bwMode="auto">
          <a:xfrm>
            <a:off x="533400" y="13716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3333CC"/>
                </a:solidFill>
              </a:rPr>
              <a:t>高级通信机制</a:t>
            </a:r>
            <a:r>
              <a:rPr kumimoji="0" lang="zh-CN" altLang="en-US" sz="2400">
                <a:solidFill>
                  <a:srgbClr val="000000"/>
                </a:solidFill>
              </a:rPr>
              <a:t>可归结为三大类：</a:t>
            </a:r>
            <a:r>
              <a:rPr kumimoji="0" lang="zh-CN" altLang="en-US" sz="2400">
                <a:solidFill>
                  <a:srgbClr val="3333CC"/>
                </a:solidFill>
              </a:rPr>
              <a:t>共享存储器系统</a:t>
            </a:r>
            <a:r>
              <a:rPr kumimoji="0" lang="zh-CN" altLang="en-US" sz="2400">
                <a:solidFill>
                  <a:srgbClr val="000000"/>
                </a:solidFill>
              </a:rPr>
              <a:t>、</a:t>
            </a:r>
            <a:r>
              <a:rPr kumimoji="0" lang="zh-CN" altLang="en-US" sz="2400">
                <a:solidFill>
                  <a:srgbClr val="3333CC"/>
                </a:solidFill>
              </a:rPr>
              <a:t>消息传递系统</a:t>
            </a:r>
            <a:r>
              <a:rPr kumimoji="0" lang="zh-CN" altLang="en-US" sz="2400">
                <a:solidFill>
                  <a:srgbClr val="000000"/>
                </a:solidFill>
              </a:rPr>
              <a:t>和</a:t>
            </a:r>
            <a:r>
              <a:rPr kumimoji="0" lang="zh-CN" altLang="en-US" sz="2400">
                <a:solidFill>
                  <a:srgbClr val="3333CC"/>
                </a:solidFill>
              </a:rPr>
              <a:t>管道通信系统</a:t>
            </a:r>
            <a:r>
              <a:rPr kumimoji="0" lang="zh-CN" altLang="en-US" sz="2400">
                <a:solidFill>
                  <a:srgbClr val="000000"/>
                </a:solidFill>
              </a:rPr>
              <a:t>。</a:t>
            </a:r>
          </a:p>
        </p:txBody>
      </p:sp>
      <p:sp>
        <p:nvSpPr>
          <p:cNvPr id="102406" name="Rectangle 6"/>
          <p:cNvSpPr>
            <a:spLocks noChangeArrowheads="1"/>
          </p:cNvSpPr>
          <p:nvPr/>
        </p:nvSpPr>
        <p:spPr bwMode="auto">
          <a:xfrm>
            <a:off x="533400" y="22860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1.</a:t>
            </a:r>
            <a:r>
              <a:rPr lang="zh-CN" altLang="en-US" sz="2400">
                <a:solidFill>
                  <a:srgbClr val="FF0000"/>
                </a:solidFill>
              </a:rPr>
              <a:t>共享存储器系统</a:t>
            </a:r>
            <a:r>
              <a:rPr lang="en-US" altLang="zh-CN" sz="2400">
                <a:solidFill>
                  <a:srgbClr val="000000"/>
                </a:solidFill>
              </a:rPr>
              <a:t>(Shared-Memory System)</a:t>
            </a:r>
            <a:endParaRPr kumimoji="0" lang="en-US" altLang="zh-CN" sz="2400">
              <a:solidFill>
                <a:srgbClr val="000000"/>
              </a:solidFill>
            </a:endParaRPr>
          </a:p>
        </p:txBody>
      </p:sp>
    </p:spTree>
    <p:extLst>
      <p:ext uri="{BB962C8B-B14F-4D97-AF65-F5344CB8AC3E}">
        <p14:creationId xmlns:p14="http://schemas.microsoft.com/office/powerpoint/2010/main" val="27218553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en-US" altLang="zh-CN" smtClean="0"/>
              <a:t>2.5 </a:t>
            </a:r>
            <a:r>
              <a:rPr lang="zh-CN" altLang="en-US" smtClean="0"/>
              <a:t>进程通信</a:t>
            </a:r>
          </a:p>
        </p:txBody>
      </p:sp>
      <p:sp>
        <p:nvSpPr>
          <p:cNvPr id="103427" name="内容占位符 2"/>
          <p:cNvSpPr>
            <a:spLocks noGrp="1"/>
          </p:cNvSpPr>
          <p:nvPr>
            <p:ph idx="1"/>
          </p:nvPr>
        </p:nvSpPr>
        <p:spPr>
          <a:xfrm>
            <a:off x="457200" y="1066800"/>
            <a:ext cx="8229600" cy="685800"/>
          </a:xfrm>
        </p:spPr>
        <p:txBody>
          <a:bodyPr/>
          <a:lstStyle/>
          <a:p>
            <a:r>
              <a:rPr lang="zh-CN" altLang="en-US" smtClean="0"/>
              <a:t>共享存储系统</a:t>
            </a:r>
          </a:p>
        </p:txBody>
      </p:sp>
      <p:sp>
        <p:nvSpPr>
          <p:cNvPr id="4" name="矩形 3"/>
          <p:cNvSpPr/>
          <p:nvPr/>
        </p:nvSpPr>
        <p:spPr bwMode="auto">
          <a:xfrm>
            <a:off x="1059610" y="2208362"/>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私有数据</a:t>
            </a:r>
          </a:p>
        </p:txBody>
      </p:sp>
      <p:sp>
        <p:nvSpPr>
          <p:cNvPr id="5" name="矩形 4"/>
          <p:cNvSpPr/>
          <p:nvPr/>
        </p:nvSpPr>
        <p:spPr bwMode="auto">
          <a:xfrm>
            <a:off x="1059610" y="2777705"/>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共有数据</a:t>
            </a:r>
          </a:p>
        </p:txBody>
      </p:sp>
      <p:sp>
        <p:nvSpPr>
          <p:cNvPr id="6" name="矩形 5"/>
          <p:cNvSpPr/>
          <p:nvPr/>
        </p:nvSpPr>
        <p:spPr bwMode="auto">
          <a:xfrm>
            <a:off x="1059612" y="3352799"/>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程序代码</a:t>
            </a:r>
          </a:p>
        </p:txBody>
      </p:sp>
      <p:sp>
        <p:nvSpPr>
          <p:cNvPr id="7" name="矩形 6"/>
          <p:cNvSpPr/>
          <p:nvPr/>
        </p:nvSpPr>
        <p:spPr bwMode="auto">
          <a:xfrm>
            <a:off x="6477000" y="2208362"/>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私有数据</a:t>
            </a:r>
          </a:p>
        </p:txBody>
      </p:sp>
      <p:sp>
        <p:nvSpPr>
          <p:cNvPr id="8" name="矩形 7"/>
          <p:cNvSpPr/>
          <p:nvPr/>
        </p:nvSpPr>
        <p:spPr bwMode="auto">
          <a:xfrm>
            <a:off x="6477000" y="2777705"/>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共有数据</a:t>
            </a:r>
          </a:p>
        </p:txBody>
      </p:sp>
      <p:sp>
        <p:nvSpPr>
          <p:cNvPr id="9" name="矩形 8"/>
          <p:cNvSpPr/>
          <p:nvPr/>
        </p:nvSpPr>
        <p:spPr bwMode="auto">
          <a:xfrm>
            <a:off x="6477002" y="3352799"/>
            <a:ext cx="1759790" cy="533400"/>
          </a:xfrm>
          <a:prstGeom prst="rect">
            <a:avLst/>
          </a:prstGeom>
          <a:ln/>
          <a:extLst/>
        </p:spPr>
        <p:style>
          <a:lnRef idx="0">
            <a:schemeClr val="accent1"/>
          </a:lnRef>
          <a:fillRef idx="3">
            <a:schemeClr val="accent1"/>
          </a:fillRef>
          <a:effectRef idx="3">
            <a:schemeClr val="accent1"/>
          </a:effectRef>
          <a:fontRef idx="minor">
            <a:schemeClr val="lt1"/>
          </a:fontRef>
        </p:style>
        <p:txBody>
          <a:bodyPr/>
          <a:lstStyle/>
          <a:p>
            <a:pPr eaLnBrk="1" hangingPunct="1">
              <a:lnSpc>
                <a:spcPct val="80000"/>
              </a:lnSpc>
              <a:spcBef>
                <a:spcPct val="20000"/>
              </a:spcBef>
              <a:defRPr/>
            </a:pPr>
            <a:r>
              <a:rPr lang="zh-CN" altLang="en-US" sz="2800" dirty="0">
                <a:solidFill>
                  <a:srgbClr val="000000"/>
                </a:solidFill>
              </a:rPr>
              <a:t>程序代码</a:t>
            </a:r>
          </a:p>
        </p:txBody>
      </p:sp>
      <p:sp>
        <p:nvSpPr>
          <p:cNvPr id="103446" name="矩形 10"/>
          <p:cNvSpPr>
            <a:spLocks noChangeArrowheads="1"/>
          </p:cNvSpPr>
          <p:nvPr/>
        </p:nvSpPr>
        <p:spPr bwMode="auto">
          <a:xfrm>
            <a:off x="3810000" y="1447800"/>
            <a:ext cx="1828800" cy="457200"/>
          </a:xfrm>
          <a:prstGeom prst="rect">
            <a:avLst/>
          </a:prstGeom>
          <a:solidFill>
            <a:schemeClr val="accent1"/>
          </a:solidFill>
          <a:ln w="9525">
            <a:solidFill>
              <a:srgbClr val="0000FF"/>
            </a:solidFill>
            <a:miter lim="800000"/>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03447" name="矩形 11"/>
          <p:cNvSpPr>
            <a:spLocks noChangeArrowheads="1"/>
          </p:cNvSpPr>
          <p:nvPr/>
        </p:nvSpPr>
        <p:spPr bwMode="auto">
          <a:xfrm>
            <a:off x="3810000" y="1905000"/>
            <a:ext cx="1828800" cy="457200"/>
          </a:xfrm>
          <a:prstGeom prst="rect">
            <a:avLst/>
          </a:prstGeom>
          <a:solidFill>
            <a:schemeClr val="accent1"/>
          </a:solidFill>
          <a:ln w="9525">
            <a:solidFill>
              <a:srgbClr val="0000FF"/>
            </a:solidFill>
            <a:miter lim="800000"/>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03448" name="矩形 12"/>
          <p:cNvSpPr>
            <a:spLocks noChangeArrowheads="1"/>
          </p:cNvSpPr>
          <p:nvPr/>
        </p:nvSpPr>
        <p:spPr bwMode="auto">
          <a:xfrm>
            <a:off x="3810000" y="2362200"/>
            <a:ext cx="1828800" cy="457200"/>
          </a:xfrm>
          <a:prstGeom prst="rect">
            <a:avLst/>
          </a:prstGeom>
          <a:solidFill>
            <a:schemeClr val="accent1"/>
          </a:solidFill>
          <a:ln w="9525">
            <a:solidFill>
              <a:srgbClr val="0000FF"/>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endParaRPr lang="zh-CN" altLang="en-US" sz="2400">
              <a:solidFill>
                <a:srgbClr val="000000"/>
              </a:solidFill>
            </a:endParaRPr>
          </a:p>
        </p:txBody>
      </p:sp>
      <p:sp>
        <p:nvSpPr>
          <p:cNvPr id="103449" name="矩形 13"/>
          <p:cNvSpPr>
            <a:spLocks noChangeArrowheads="1"/>
          </p:cNvSpPr>
          <p:nvPr/>
        </p:nvSpPr>
        <p:spPr bwMode="auto">
          <a:xfrm>
            <a:off x="3810000" y="2819400"/>
            <a:ext cx="1828800" cy="457200"/>
          </a:xfrm>
          <a:prstGeom prst="rect">
            <a:avLst/>
          </a:prstGeom>
          <a:solidFill>
            <a:schemeClr val="accent1"/>
          </a:solidFill>
          <a:ln w="9525">
            <a:solidFill>
              <a:srgbClr val="0000FF"/>
            </a:solidFill>
            <a:miter lim="800000"/>
            <a:headEnd/>
            <a:tailEnd/>
          </a:ln>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800">
                <a:solidFill>
                  <a:srgbClr val="000000"/>
                </a:solidFill>
              </a:rPr>
              <a:t>共享内存</a:t>
            </a:r>
          </a:p>
        </p:txBody>
      </p:sp>
      <p:sp>
        <p:nvSpPr>
          <p:cNvPr id="103450" name="矩形 14"/>
          <p:cNvSpPr>
            <a:spLocks noChangeArrowheads="1"/>
          </p:cNvSpPr>
          <p:nvPr/>
        </p:nvSpPr>
        <p:spPr bwMode="auto">
          <a:xfrm>
            <a:off x="3810000" y="3276600"/>
            <a:ext cx="1828800" cy="457200"/>
          </a:xfrm>
          <a:prstGeom prst="rect">
            <a:avLst/>
          </a:prstGeom>
          <a:solidFill>
            <a:schemeClr val="accent1"/>
          </a:solidFill>
          <a:ln w="9525">
            <a:solidFill>
              <a:srgbClr val="0000FF"/>
            </a:solidFill>
            <a:miter lim="800000"/>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cxnSp>
        <p:nvCxnSpPr>
          <p:cNvPr id="19" name="直接连接符 18"/>
          <p:cNvCxnSpPr/>
          <p:nvPr/>
        </p:nvCxnSpPr>
        <p:spPr bwMode="auto">
          <a:xfrm>
            <a:off x="2819400" y="2778125"/>
            <a:ext cx="990600" cy="41275"/>
          </a:xfrm>
          <a:prstGeom prst="line">
            <a:avLst/>
          </a:prstGeom>
          <a:ln/>
          <a:extLst/>
        </p:spPr>
        <p:style>
          <a:lnRef idx="2">
            <a:schemeClr val="accent6"/>
          </a:lnRef>
          <a:fillRef idx="0">
            <a:schemeClr val="accent6"/>
          </a:fillRef>
          <a:effectRef idx="1">
            <a:schemeClr val="accent6"/>
          </a:effectRef>
          <a:fontRef idx="minor">
            <a:schemeClr val="tx1"/>
          </a:fontRef>
        </p:style>
      </p:cxnSp>
      <p:cxnSp>
        <p:nvCxnSpPr>
          <p:cNvPr id="20" name="直接连接符 19"/>
          <p:cNvCxnSpPr/>
          <p:nvPr/>
        </p:nvCxnSpPr>
        <p:spPr bwMode="auto">
          <a:xfrm flipV="1">
            <a:off x="2819400" y="3276600"/>
            <a:ext cx="990600" cy="34925"/>
          </a:xfrm>
          <a:prstGeom prst="line">
            <a:avLst/>
          </a:prstGeom>
          <a:ln/>
          <a:extLst/>
        </p:spPr>
        <p:style>
          <a:lnRef idx="2">
            <a:schemeClr val="accent6"/>
          </a:lnRef>
          <a:fillRef idx="0">
            <a:schemeClr val="accent6"/>
          </a:fillRef>
          <a:effectRef idx="1">
            <a:schemeClr val="accent6"/>
          </a:effectRef>
          <a:fontRef idx="minor">
            <a:schemeClr val="tx1"/>
          </a:fontRef>
        </p:style>
      </p:cxnSp>
      <p:cxnSp>
        <p:nvCxnSpPr>
          <p:cNvPr id="22" name="直接连接符 21"/>
          <p:cNvCxnSpPr/>
          <p:nvPr/>
        </p:nvCxnSpPr>
        <p:spPr bwMode="auto">
          <a:xfrm>
            <a:off x="5638800" y="3276600"/>
            <a:ext cx="990600" cy="58738"/>
          </a:xfrm>
          <a:prstGeom prst="line">
            <a:avLst/>
          </a:prstGeom>
          <a:ln/>
          <a:extLst/>
        </p:spPr>
        <p:style>
          <a:lnRef idx="2">
            <a:schemeClr val="accent6"/>
          </a:lnRef>
          <a:fillRef idx="0">
            <a:schemeClr val="accent6"/>
          </a:fillRef>
          <a:effectRef idx="1">
            <a:schemeClr val="accent6"/>
          </a:effectRef>
          <a:fontRef idx="minor">
            <a:schemeClr val="tx1"/>
          </a:fontRef>
        </p:style>
      </p:cxnSp>
      <p:cxnSp>
        <p:nvCxnSpPr>
          <p:cNvPr id="23" name="直接连接符 22"/>
          <p:cNvCxnSpPr/>
          <p:nvPr/>
        </p:nvCxnSpPr>
        <p:spPr bwMode="auto">
          <a:xfrm>
            <a:off x="5638800" y="2819400"/>
            <a:ext cx="838200" cy="0"/>
          </a:xfrm>
          <a:prstGeom prst="line">
            <a:avLst/>
          </a:prstGeom>
          <a:ln/>
          <a:extLst/>
        </p:spPr>
        <p:style>
          <a:lnRef idx="2">
            <a:schemeClr val="accent6"/>
          </a:lnRef>
          <a:fillRef idx="0">
            <a:schemeClr val="accent6"/>
          </a:fillRef>
          <a:effectRef idx="1">
            <a:schemeClr val="accent6"/>
          </a:effectRef>
          <a:fontRef idx="minor">
            <a:schemeClr val="tx1"/>
          </a:fontRef>
        </p:style>
      </p:cxnSp>
      <p:sp>
        <p:nvSpPr>
          <p:cNvPr id="103455" name="TextBox 25"/>
          <p:cNvSpPr txBox="1">
            <a:spLocks noChangeArrowheads="1"/>
          </p:cNvSpPr>
          <p:nvPr/>
        </p:nvSpPr>
        <p:spPr bwMode="auto">
          <a:xfrm>
            <a:off x="533400" y="4378325"/>
            <a:ext cx="83820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r>
              <a:rPr lang="zh-CN" altLang="en-US" sz="2800">
                <a:solidFill>
                  <a:srgbClr val="000000"/>
                </a:solidFill>
              </a:rPr>
              <a:t>共享内存的两个进程必须在同一台物理机器上。</a:t>
            </a:r>
            <a:endParaRPr lang="en-US" altLang="zh-CN" sz="2800">
              <a:solidFill>
                <a:srgbClr val="000000"/>
              </a:solidFill>
            </a:endParaRPr>
          </a:p>
          <a:p>
            <a:pPr eaLnBrk="1" hangingPunct="1">
              <a:lnSpc>
                <a:spcPct val="80000"/>
              </a:lnSpc>
              <a:buFontTx/>
              <a:buChar char="•"/>
            </a:pPr>
            <a:r>
              <a:rPr lang="zh-CN" altLang="en-US" sz="2800">
                <a:solidFill>
                  <a:srgbClr val="000000"/>
                </a:solidFill>
              </a:rPr>
              <a:t>共享内存的访问形式是随机的，不需要只能从一端写、另一端读。</a:t>
            </a:r>
            <a:endParaRPr lang="en-US" altLang="zh-CN" sz="2800">
              <a:solidFill>
                <a:srgbClr val="000000"/>
              </a:solidFill>
            </a:endParaRPr>
          </a:p>
          <a:p>
            <a:pPr eaLnBrk="1" hangingPunct="1">
              <a:lnSpc>
                <a:spcPct val="80000"/>
              </a:lnSpc>
              <a:buFontTx/>
              <a:buChar char="•"/>
            </a:pPr>
            <a:r>
              <a:rPr lang="zh-CN" altLang="en-US" sz="2800">
                <a:solidFill>
                  <a:srgbClr val="000000"/>
                </a:solidFill>
              </a:rPr>
              <a:t>缺点</a:t>
            </a:r>
            <a:r>
              <a:rPr lang="zh-CN" altLang="en-US" sz="2800">
                <a:solidFill>
                  <a:srgbClr val="000000"/>
                </a:solidFill>
                <a:sym typeface="Wingdings" panose="05000000000000000000" pitchFamily="2" charset="2"/>
              </a:rPr>
              <a:t>：</a:t>
            </a:r>
            <a:r>
              <a:rPr lang="en-US" altLang="zh-CN" sz="2800">
                <a:solidFill>
                  <a:srgbClr val="000000"/>
                </a:solidFill>
                <a:sym typeface="Wingdings" panose="05000000000000000000" pitchFamily="2" charset="2"/>
              </a:rPr>
              <a:t>(1) </a:t>
            </a:r>
            <a:r>
              <a:rPr lang="zh-CN" altLang="en-US" sz="2800">
                <a:solidFill>
                  <a:srgbClr val="000000"/>
                </a:solidFill>
                <a:sym typeface="Wingdings" panose="05000000000000000000" pitchFamily="2" charset="2"/>
              </a:rPr>
              <a:t>管理复杂；</a:t>
            </a:r>
            <a:r>
              <a:rPr lang="en-US" altLang="zh-CN" sz="2800">
                <a:solidFill>
                  <a:srgbClr val="000000"/>
                </a:solidFill>
                <a:sym typeface="Wingdings" panose="05000000000000000000" pitchFamily="2" charset="2"/>
              </a:rPr>
              <a:t>(2) </a:t>
            </a:r>
            <a:r>
              <a:rPr lang="zh-CN" altLang="en-US" sz="2800">
                <a:solidFill>
                  <a:srgbClr val="000000"/>
                </a:solidFill>
                <a:sym typeface="Wingdings" panose="05000000000000000000" pitchFamily="2" charset="2"/>
              </a:rPr>
              <a:t>安全性脆弱。</a:t>
            </a:r>
            <a:endParaRPr lang="en-US" altLang="zh-CN" sz="2800">
              <a:solidFill>
                <a:srgbClr val="000000"/>
              </a:solidFill>
            </a:endParaRPr>
          </a:p>
        </p:txBody>
      </p:sp>
    </p:spTree>
    <p:extLst>
      <p:ext uri="{BB962C8B-B14F-4D97-AF65-F5344CB8AC3E}">
        <p14:creationId xmlns:p14="http://schemas.microsoft.com/office/powerpoint/2010/main" val="2251680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05475" name="Text Box 3"/>
          <p:cNvSpPr txBox="1">
            <a:spLocks noChangeArrowheads="1"/>
          </p:cNvSpPr>
          <p:nvPr/>
        </p:nvSpPr>
        <p:spPr bwMode="auto">
          <a:xfrm>
            <a:off x="593725" y="838200"/>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2.5.1 </a:t>
            </a:r>
            <a:r>
              <a:rPr kumimoji="0" lang="zh-CN" altLang="en-US" sz="2400">
                <a:solidFill>
                  <a:srgbClr val="000000"/>
                </a:solidFill>
                <a:latin typeface="楷体_GB2312" pitchFamily="49" charset="-122"/>
              </a:rPr>
              <a:t>进程通信的类型</a:t>
            </a:r>
          </a:p>
        </p:txBody>
      </p:sp>
      <p:sp>
        <p:nvSpPr>
          <p:cNvPr id="105476" name="Rectangle 4"/>
          <p:cNvSpPr>
            <a:spLocks noChangeArrowheads="1"/>
          </p:cNvSpPr>
          <p:nvPr/>
        </p:nvSpPr>
        <p:spPr bwMode="auto">
          <a:xfrm>
            <a:off x="685800" y="1219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smtClean="0">
                <a:solidFill>
                  <a:srgbClr val="000000"/>
                </a:solidFill>
                <a:latin typeface="楷体_GB2312" pitchFamily="49" charset="-122"/>
              </a:rPr>
              <a:t>2. </a:t>
            </a:r>
            <a:r>
              <a:rPr kumimoji="0" lang="zh-CN" altLang="en-US" sz="2400" dirty="0">
                <a:solidFill>
                  <a:srgbClr val="FF0000"/>
                </a:solidFill>
                <a:latin typeface="楷体_GB2312" pitchFamily="49" charset="-122"/>
              </a:rPr>
              <a:t>管道通信</a:t>
            </a:r>
            <a:endParaRPr lang="zh-CN" altLang="en-US" sz="2400" dirty="0">
              <a:solidFill>
                <a:srgbClr val="FF0000"/>
              </a:solidFill>
              <a:latin typeface="楷体_GB2312" pitchFamily="49" charset="-122"/>
            </a:endParaRPr>
          </a:p>
        </p:txBody>
      </p:sp>
      <p:sp>
        <p:nvSpPr>
          <p:cNvPr id="105477" name="Rectangle 5"/>
          <p:cNvSpPr>
            <a:spLocks noGrp="1" noChangeArrowheads="1"/>
          </p:cNvSpPr>
          <p:nvPr>
            <p:ph type="body" idx="1"/>
          </p:nvPr>
        </p:nvSpPr>
        <p:spPr>
          <a:xfrm>
            <a:off x="533400" y="1676400"/>
            <a:ext cx="7848600" cy="3581400"/>
          </a:xfrm>
        </p:spPr>
        <p:txBody>
          <a:bodyPr/>
          <a:lstStyle/>
          <a:p>
            <a:pPr eaLnBrk="1" hangingPunct="1">
              <a:lnSpc>
                <a:spcPct val="80000"/>
              </a:lnSpc>
            </a:pPr>
            <a:r>
              <a:rPr kumimoji="1" lang="zh-CN" altLang="en-US" sz="2400" smtClean="0"/>
              <a:t>所谓“</a:t>
            </a:r>
            <a:r>
              <a:rPr kumimoji="1" lang="zh-CN" altLang="en-US" sz="2400" smtClean="0">
                <a:solidFill>
                  <a:srgbClr val="FF0000"/>
                </a:solidFill>
              </a:rPr>
              <a:t>管道</a:t>
            </a:r>
            <a:r>
              <a:rPr kumimoji="1" lang="zh-CN" altLang="en-US" sz="2400" smtClean="0"/>
              <a:t>”，是指用于连接一个</a:t>
            </a:r>
            <a:r>
              <a:rPr kumimoji="1" lang="zh-CN" altLang="en-US" sz="2400" smtClean="0">
                <a:solidFill>
                  <a:srgbClr val="3333CC"/>
                </a:solidFill>
              </a:rPr>
              <a:t>读进程</a:t>
            </a:r>
            <a:r>
              <a:rPr kumimoji="1" lang="zh-CN" altLang="en-US" sz="2400" smtClean="0"/>
              <a:t>和一个</a:t>
            </a:r>
            <a:r>
              <a:rPr kumimoji="1" lang="zh-CN" altLang="en-US" sz="2400" smtClean="0">
                <a:solidFill>
                  <a:srgbClr val="3333CC"/>
                </a:solidFill>
              </a:rPr>
              <a:t>写进程</a:t>
            </a:r>
            <a:r>
              <a:rPr kumimoji="1" lang="zh-CN" altLang="en-US" sz="2400" smtClean="0"/>
              <a:t>以实现它们之间</a:t>
            </a:r>
            <a:r>
              <a:rPr kumimoji="1" lang="zh-CN" altLang="en-US" sz="2400" smtClean="0">
                <a:solidFill>
                  <a:srgbClr val="3333CC"/>
                </a:solidFill>
              </a:rPr>
              <a:t>通信</a:t>
            </a:r>
            <a:r>
              <a:rPr kumimoji="1" lang="zh-CN" altLang="en-US" sz="2400" smtClean="0"/>
              <a:t>的一个</a:t>
            </a:r>
            <a:r>
              <a:rPr kumimoji="1" lang="zh-CN" altLang="en-US" sz="2400" smtClean="0">
                <a:solidFill>
                  <a:srgbClr val="3333CC"/>
                </a:solidFill>
              </a:rPr>
              <a:t>共享文件</a:t>
            </a:r>
            <a:r>
              <a:rPr kumimoji="1" lang="zh-CN" altLang="en-US" sz="2400" smtClean="0"/>
              <a:t>，又名</a:t>
            </a:r>
            <a:r>
              <a:rPr kumimoji="1" lang="en-US" altLang="zh-CN" sz="2400" smtClean="0">
                <a:solidFill>
                  <a:srgbClr val="3333CC"/>
                </a:solidFill>
              </a:rPr>
              <a:t>pipe</a:t>
            </a:r>
            <a:r>
              <a:rPr kumimoji="1" lang="zh-CN" altLang="en-US" sz="2400" smtClean="0">
                <a:solidFill>
                  <a:srgbClr val="3333CC"/>
                </a:solidFill>
              </a:rPr>
              <a:t>文件</a:t>
            </a:r>
            <a:r>
              <a:rPr kumimoji="1" lang="zh-CN" altLang="en-US" sz="2400" smtClean="0"/>
              <a:t>。向管道</a:t>
            </a:r>
            <a:r>
              <a:rPr kumimoji="1" lang="en-US" altLang="zh-CN" sz="2400" smtClean="0"/>
              <a:t>(</a:t>
            </a:r>
            <a:r>
              <a:rPr kumimoji="1" lang="zh-CN" altLang="en-US" sz="2400" smtClean="0"/>
              <a:t>共享文件</a:t>
            </a:r>
            <a:r>
              <a:rPr kumimoji="1" lang="en-US" altLang="zh-CN" sz="2400" smtClean="0"/>
              <a:t>)</a:t>
            </a:r>
            <a:r>
              <a:rPr kumimoji="1" lang="zh-CN" altLang="en-US" sz="2400" smtClean="0"/>
              <a:t>提供输入的</a:t>
            </a:r>
            <a:r>
              <a:rPr kumimoji="1" lang="zh-CN" altLang="en-US" sz="2400" smtClean="0">
                <a:solidFill>
                  <a:srgbClr val="3333CC"/>
                </a:solidFill>
              </a:rPr>
              <a:t>发送进程</a:t>
            </a:r>
            <a:r>
              <a:rPr kumimoji="1" lang="en-US" altLang="zh-CN" sz="2400" smtClean="0"/>
              <a:t>(</a:t>
            </a:r>
            <a:r>
              <a:rPr kumimoji="1" lang="zh-CN" altLang="en-US" sz="2400" smtClean="0"/>
              <a:t>即</a:t>
            </a:r>
            <a:r>
              <a:rPr kumimoji="1" lang="zh-CN" altLang="en-US" sz="2400" smtClean="0">
                <a:solidFill>
                  <a:srgbClr val="3333CC"/>
                </a:solidFill>
              </a:rPr>
              <a:t>写进程</a:t>
            </a:r>
            <a:r>
              <a:rPr kumimoji="1" lang="en-US" altLang="zh-CN" sz="2400" smtClean="0"/>
              <a:t>)</a:t>
            </a:r>
            <a:r>
              <a:rPr kumimoji="1" lang="zh-CN" altLang="en-US" sz="2400" smtClean="0"/>
              <a:t>，以字符流形式将大量的数据送入管道；而接受管道输出的</a:t>
            </a:r>
            <a:r>
              <a:rPr kumimoji="1" lang="zh-CN" altLang="en-US" sz="2400" smtClean="0">
                <a:solidFill>
                  <a:srgbClr val="3333CC"/>
                </a:solidFill>
              </a:rPr>
              <a:t>接收进程</a:t>
            </a:r>
            <a:r>
              <a:rPr kumimoji="1" lang="en-US" altLang="zh-CN" sz="2400" smtClean="0"/>
              <a:t>(</a:t>
            </a:r>
            <a:r>
              <a:rPr kumimoji="1" lang="zh-CN" altLang="en-US" sz="2400" smtClean="0"/>
              <a:t>即</a:t>
            </a:r>
            <a:r>
              <a:rPr kumimoji="1" lang="zh-CN" altLang="en-US" sz="2400" smtClean="0">
                <a:solidFill>
                  <a:srgbClr val="3333CC"/>
                </a:solidFill>
              </a:rPr>
              <a:t>读进程</a:t>
            </a:r>
            <a:r>
              <a:rPr kumimoji="1" lang="en-US" altLang="zh-CN" sz="2400" smtClean="0"/>
              <a:t>)</a:t>
            </a:r>
            <a:r>
              <a:rPr kumimoji="1" lang="zh-CN" altLang="en-US" sz="2400" smtClean="0"/>
              <a:t>，则从管道中接收</a:t>
            </a:r>
            <a:r>
              <a:rPr kumimoji="1" lang="en-US" altLang="zh-CN" sz="2400" smtClean="0"/>
              <a:t>(</a:t>
            </a:r>
            <a:r>
              <a:rPr kumimoji="1" lang="zh-CN" altLang="en-US" sz="2400" smtClean="0"/>
              <a:t>读</a:t>
            </a:r>
            <a:r>
              <a:rPr kumimoji="1" lang="en-US" altLang="zh-CN" sz="2400" smtClean="0"/>
              <a:t>)</a:t>
            </a:r>
            <a:r>
              <a:rPr kumimoji="1" lang="zh-CN" altLang="en-US" sz="2400" smtClean="0"/>
              <a:t>数据。</a:t>
            </a:r>
          </a:p>
          <a:p>
            <a:pPr eaLnBrk="1" hangingPunct="1">
              <a:lnSpc>
                <a:spcPct val="80000"/>
              </a:lnSpc>
            </a:pPr>
            <a:endParaRPr kumimoji="1" lang="zh-CN" altLang="en-US" sz="1000" smtClean="0"/>
          </a:p>
          <a:p>
            <a:pPr eaLnBrk="1" hangingPunct="1">
              <a:lnSpc>
                <a:spcPct val="80000"/>
              </a:lnSpc>
            </a:pPr>
            <a:r>
              <a:rPr kumimoji="1" lang="zh-CN" altLang="en-US" sz="2400" smtClean="0"/>
              <a:t>为了协调双方的通信，管道机制必须提供以下三方面的</a:t>
            </a:r>
            <a:r>
              <a:rPr kumimoji="1" lang="zh-CN" altLang="en-US" sz="2400" smtClean="0">
                <a:solidFill>
                  <a:srgbClr val="FF0000"/>
                </a:solidFill>
              </a:rPr>
              <a:t>协调能力</a:t>
            </a:r>
            <a:r>
              <a:rPr kumimoji="1" lang="zh-CN" altLang="en-US" sz="2400" smtClean="0"/>
              <a:t>：</a:t>
            </a:r>
          </a:p>
          <a:p>
            <a:pPr lvl="1" eaLnBrk="1" hangingPunct="1">
              <a:lnSpc>
                <a:spcPct val="80000"/>
              </a:lnSpc>
              <a:buClr>
                <a:schemeClr val="accent2"/>
              </a:buClr>
              <a:buFont typeface="Wingdings" panose="05000000000000000000" pitchFamily="2" charset="2"/>
              <a:buChar char="p"/>
            </a:pPr>
            <a:r>
              <a:rPr kumimoji="1" lang="zh-CN" altLang="en-US" sz="2400" smtClean="0"/>
              <a:t>互斥</a:t>
            </a:r>
          </a:p>
          <a:p>
            <a:pPr lvl="1" eaLnBrk="1" hangingPunct="1">
              <a:lnSpc>
                <a:spcPct val="80000"/>
              </a:lnSpc>
              <a:buClr>
                <a:schemeClr val="accent2"/>
              </a:buClr>
              <a:buFont typeface="Wingdings" panose="05000000000000000000" pitchFamily="2" charset="2"/>
              <a:buChar char="p"/>
            </a:pPr>
            <a:r>
              <a:rPr kumimoji="1" lang="zh-CN" altLang="en-US" sz="2400" smtClean="0"/>
              <a:t>同步</a:t>
            </a:r>
          </a:p>
          <a:p>
            <a:pPr lvl="1" eaLnBrk="1" hangingPunct="1">
              <a:lnSpc>
                <a:spcPct val="80000"/>
              </a:lnSpc>
              <a:buClr>
                <a:schemeClr val="accent2"/>
              </a:buClr>
              <a:buFont typeface="Wingdings" panose="05000000000000000000" pitchFamily="2" charset="2"/>
              <a:buChar char="p"/>
            </a:pPr>
            <a:r>
              <a:rPr kumimoji="1" lang="zh-CN" altLang="en-US" sz="2400" smtClean="0"/>
              <a:t>确定对方是否存在</a:t>
            </a:r>
          </a:p>
        </p:txBody>
      </p:sp>
    </p:spTree>
    <p:extLst>
      <p:ext uri="{BB962C8B-B14F-4D97-AF65-F5344CB8AC3E}">
        <p14:creationId xmlns:p14="http://schemas.microsoft.com/office/powerpoint/2010/main" val="286617299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t>2.5 </a:t>
            </a:r>
            <a:r>
              <a:rPr lang="zh-CN" altLang="en-US" smtClean="0"/>
              <a:t>进程通信</a:t>
            </a:r>
          </a:p>
        </p:txBody>
      </p:sp>
      <p:sp>
        <p:nvSpPr>
          <p:cNvPr id="106499" name="内容占位符 2"/>
          <p:cNvSpPr>
            <a:spLocks noGrp="1"/>
          </p:cNvSpPr>
          <p:nvPr>
            <p:ph idx="1"/>
          </p:nvPr>
        </p:nvSpPr>
        <p:spPr>
          <a:xfrm>
            <a:off x="457200" y="1066800"/>
            <a:ext cx="8229600" cy="533400"/>
          </a:xfrm>
        </p:spPr>
        <p:txBody>
          <a:bodyPr/>
          <a:lstStyle/>
          <a:p>
            <a:r>
              <a:rPr lang="zh-CN" altLang="en-US" smtClean="0"/>
              <a:t>管道</a:t>
            </a:r>
          </a:p>
        </p:txBody>
      </p:sp>
      <p:pic>
        <p:nvPicPr>
          <p:cNvPr id="1065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6286500"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6501" name="TextBox 4"/>
          <p:cNvSpPr txBox="1">
            <a:spLocks noChangeArrowheads="1"/>
          </p:cNvSpPr>
          <p:nvPr/>
        </p:nvSpPr>
        <p:spPr bwMode="auto">
          <a:xfrm>
            <a:off x="6629400" y="1371600"/>
            <a:ext cx="2133600"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800">
                <a:solidFill>
                  <a:srgbClr val="000000"/>
                </a:solidFill>
              </a:rPr>
              <a:t>优点：实现简单。</a:t>
            </a:r>
            <a:endParaRPr lang="en-US" altLang="zh-CN" sz="2800">
              <a:solidFill>
                <a:srgbClr val="000000"/>
              </a:solidFill>
            </a:endParaRPr>
          </a:p>
          <a:p>
            <a:pPr eaLnBrk="1" hangingPunct="1">
              <a:lnSpc>
                <a:spcPct val="80000"/>
              </a:lnSpc>
              <a:buFontTx/>
              <a:buNone/>
            </a:pPr>
            <a:r>
              <a:rPr lang="zh-CN" altLang="en-US" sz="2800">
                <a:solidFill>
                  <a:srgbClr val="000000"/>
                </a:solidFill>
              </a:rPr>
              <a:t>缺点：并不是所有操作系统支持管道通信，</a:t>
            </a:r>
            <a:r>
              <a:rPr lang="en-US" altLang="zh-CN" sz="2800">
                <a:solidFill>
                  <a:srgbClr val="000000"/>
                </a:solidFill>
              </a:rPr>
              <a:t>Unix</a:t>
            </a:r>
            <a:r>
              <a:rPr lang="zh-CN" altLang="en-US" sz="2800">
                <a:solidFill>
                  <a:srgbClr val="000000"/>
                </a:solidFill>
              </a:rPr>
              <a:t>和类</a:t>
            </a:r>
            <a:r>
              <a:rPr lang="en-US" altLang="zh-CN" sz="2800">
                <a:solidFill>
                  <a:srgbClr val="000000"/>
                </a:solidFill>
              </a:rPr>
              <a:t>Unix</a:t>
            </a:r>
            <a:r>
              <a:rPr lang="zh-CN" altLang="en-US" sz="2800">
                <a:solidFill>
                  <a:srgbClr val="000000"/>
                </a:solidFill>
              </a:rPr>
              <a:t>操作系统支持。</a:t>
            </a:r>
          </a:p>
        </p:txBody>
      </p:sp>
    </p:spTree>
    <p:extLst>
      <p:ext uri="{BB962C8B-B14F-4D97-AF65-F5344CB8AC3E}">
        <p14:creationId xmlns:p14="http://schemas.microsoft.com/office/powerpoint/2010/main" val="22216160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04451" name="Text Box 4"/>
          <p:cNvSpPr txBox="1">
            <a:spLocks noChangeArrowheads="1"/>
          </p:cNvSpPr>
          <p:nvPr/>
        </p:nvSpPr>
        <p:spPr bwMode="auto">
          <a:xfrm>
            <a:off x="593725" y="838200"/>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2.5.1 </a:t>
            </a:r>
            <a:r>
              <a:rPr kumimoji="0" lang="zh-CN" altLang="en-US" sz="2400">
                <a:solidFill>
                  <a:srgbClr val="000000"/>
                </a:solidFill>
                <a:latin typeface="楷体_GB2312" pitchFamily="49" charset="-122"/>
              </a:rPr>
              <a:t>进程通信的类型</a:t>
            </a:r>
          </a:p>
        </p:txBody>
      </p:sp>
      <p:sp>
        <p:nvSpPr>
          <p:cNvPr id="104452" name="Rectangle 6"/>
          <p:cNvSpPr>
            <a:spLocks noChangeArrowheads="1"/>
          </p:cNvSpPr>
          <p:nvPr/>
        </p:nvSpPr>
        <p:spPr bwMode="auto">
          <a:xfrm>
            <a:off x="685800" y="1447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smtClean="0">
                <a:solidFill>
                  <a:srgbClr val="000000"/>
                </a:solidFill>
              </a:rPr>
              <a:t>3.</a:t>
            </a:r>
            <a:r>
              <a:rPr lang="zh-CN" altLang="en-US" sz="2400" dirty="0">
                <a:solidFill>
                  <a:srgbClr val="FF0000"/>
                </a:solidFill>
              </a:rPr>
              <a:t>消息传递系统</a:t>
            </a:r>
            <a:r>
              <a:rPr lang="en-US" altLang="zh-CN" sz="2400" dirty="0">
                <a:solidFill>
                  <a:srgbClr val="000000"/>
                </a:solidFill>
              </a:rPr>
              <a:t>(Message Passing System)</a:t>
            </a:r>
          </a:p>
        </p:txBody>
      </p:sp>
      <p:sp>
        <p:nvSpPr>
          <p:cNvPr id="104453" name="Rectangle 7"/>
          <p:cNvSpPr>
            <a:spLocks noGrp="1" noChangeArrowheads="1"/>
          </p:cNvSpPr>
          <p:nvPr>
            <p:ph type="body" idx="1"/>
          </p:nvPr>
        </p:nvSpPr>
        <p:spPr>
          <a:xfrm>
            <a:off x="533400" y="2133600"/>
            <a:ext cx="7848600" cy="3581400"/>
          </a:xfrm>
        </p:spPr>
        <p:txBody>
          <a:bodyPr/>
          <a:lstStyle/>
          <a:p>
            <a:pPr eaLnBrk="1" hangingPunct="1">
              <a:lnSpc>
                <a:spcPct val="80000"/>
              </a:lnSpc>
            </a:pPr>
            <a:r>
              <a:rPr kumimoji="1" lang="zh-CN" altLang="en-US" sz="2400" smtClean="0"/>
              <a:t>是当前</a:t>
            </a:r>
            <a:r>
              <a:rPr kumimoji="1" lang="zh-CN" altLang="en-US" sz="2400" smtClean="0">
                <a:solidFill>
                  <a:srgbClr val="3333CC"/>
                </a:solidFill>
              </a:rPr>
              <a:t>应用最为广泛</a:t>
            </a:r>
            <a:r>
              <a:rPr kumimoji="1" lang="zh-CN" altLang="en-US" sz="2400" smtClean="0"/>
              <a:t>的一种进程间的通信机制。在该机制中，进程间的数据交换是以</a:t>
            </a:r>
            <a:r>
              <a:rPr kumimoji="1" lang="zh-CN" altLang="en-US" sz="2400" smtClean="0">
                <a:solidFill>
                  <a:srgbClr val="3333CC"/>
                </a:solidFill>
              </a:rPr>
              <a:t>格式化的消息</a:t>
            </a:r>
            <a:r>
              <a:rPr kumimoji="1" lang="en-US" altLang="zh-CN" sz="2400" smtClean="0"/>
              <a:t>(message)</a:t>
            </a:r>
            <a:r>
              <a:rPr kumimoji="1" lang="zh-CN" altLang="en-US" sz="2400" smtClean="0"/>
              <a:t>为单位的；在计算机网络中，又把</a:t>
            </a:r>
            <a:r>
              <a:rPr kumimoji="1" lang="en-US" altLang="zh-CN" sz="2400" smtClean="0"/>
              <a:t>message</a:t>
            </a:r>
            <a:r>
              <a:rPr kumimoji="1" lang="zh-CN" altLang="en-US" sz="2400" smtClean="0"/>
              <a:t>称为</a:t>
            </a:r>
            <a:r>
              <a:rPr kumimoji="1" lang="zh-CN" altLang="en-US" sz="2400" smtClean="0">
                <a:solidFill>
                  <a:srgbClr val="3333CC"/>
                </a:solidFill>
              </a:rPr>
              <a:t>报文</a:t>
            </a:r>
            <a:r>
              <a:rPr kumimoji="1" lang="zh-CN" altLang="en-US" sz="2400" smtClean="0"/>
              <a:t>。程序员直接利用操作系统提供的一组</a:t>
            </a:r>
            <a:r>
              <a:rPr kumimoji="1" lang="zh-CN" altLang="en-US" sz="2400" smtClean="0">
                <a:solidFill>
                  <a:srgbClr val="3333CC"/>
                </a:solidFill>
              </a:rPr>
              <a:t>通信命令</a:t>
            </a:r>
            <a:r>
              <a:rPr kumimoji="1" lang="en-US" altLang="zh-CN" sz="2400" smtClean="0">
                <a:solidFill>
                  <a:srgbClr val="3333CC"/>
                </a:solidFill>
              </a:rPr>
              <a:t>(</a:t>
            </a:r>
            <a:r>
              <a:rPr kumimoji="1" lang="zh-CN" altLang="en-US" sz="2400" smtClean="0">
                <a:solidFill>
                  <a:srgbClr val="3333CC"/>
                </a:solidFill>
              </a:rPr>
              <a:t>原语</a:t>
            </a:r>
            <a:r>
              <a:rPr kumimoji="1" lang="en-US" altLang="zh-CN" sz="2400" smtClean="0">
                <a:solidFill>
                  <a:srgbClr val="3333CC"/>
                </a:solidFill>
              </a:rPr>
              <a:t>)</a:t>
            </a:r>
            <a:r>
              <a:rPr kumimoji="1" lang="zh-CN" altLang="en-US" sz="2400" smtClean="0"/>
              <a:t>，不仅能实现大量数据的传递，而且还隐藏了通信的实现细节，使通信过程</a:t>
            </a:r>
            <a:r>
              <a:rPr kumimoji="1" lang="zh-CN" altLang="en-US" sz="2400" smtClean="0">
                <a:solidFill>
                  <a:srgbClr val="3333CC"/>
                </a:solidFill>
              </a:rPr>
              <a:t>对用户是透明</a:t>
            </a:r>
            <a:r>
              <a:rPr kumimoji="1" lang="zh-CN" altLang="en-US" sz="2400" smtClean="0"/>
              <a:t>的，从而大大减化了通信程序编制的复杂性，因而获得了广泛的应用。 </a:t>
            </a:r>
          </a:p>
          <a:p>
            <a:pPr eaLnBrk="1" hangingPunct="1">
              <a:lnSpc>
                <a:spcPct val="80000"/>
              </a:lnSpc>
            </a:pPr>
            <a:endParaRPr kumimoji="1" lang="zh-CN" altLang="en-US" sz="1000" smtClean="0"/>
          </a:p>
          <a:p>
            <a:pPr eaLnBrk="1" hangingPunct="1">
              <a:lnSpc>
                <a:spcPct val="80000"/>
              </a:lnSpc>
            </a:pPr>
            <a:r>
              <a:rPr kumimoji="1" lang="zh-CN" altLang="en-US" sz="2400" smtClean="0"/>
              <a:t>消息传递系统的通信方式属于</a:t>
            </a:r>
            <a:r>
              <a:rPr kumimoji="1" lang="zh-CN" altLang="en-US" sz="2400" smtClean="0">
                <a:solidFill>
                  <a:srgbClr val="3333CC"/>
                </a:solidFill>
              </a:rPr>
              <a:t>高级通信方式</a:t>
            </a:r>
            <a:r>
              <a:rPr kumimoji="1" lang="zh-CN" altLang="en-US" sz="2400" smtClean="0"/>
              <a:t>。又因其实现方式的不同而进一步分成</a:t>
            </a:r>
            <a:r>
              <a:rPr kumimoji="1" lang="zh-CN" altLang="en-US" sz="2400" smtClean="0">
                <a:solidFill>
                  <a:srgbClr val="3333CC"/>
                </a:solidFill>
              </a:rPr>
              <a:t>直接通信方式</a:t>
            </a:r>
            <a:r>
              <a:rPr kumimoji="1" lang="zh-CN" altLang="en-US" sz="2400" smtClean="0"/>
              <a:t>和</a:t>
            </a:r>
            <a:r>
              <a:rPr kumimoji="1" lang="zh-CN" altLang="en-US" sz="2400" smtClean="0">
                <a:solidFill>
                  <a:srgbClr val="3333CC"/>
                </a:solidFill>
              </a:rPr>
              <a:t>间接通信方式</a:t>
            </a:r>
            <a:r>
              <a:rPr kumimoji="1" lang="zh-CN" altLang="en-US" sz="2400" smtClean="0"/>
              <a:t>两种。 </a:t>
            </a:r>
          </a:p>
          <a:p>
            <a:pPr eaLnBrk="1" hangingPunct="1">
              <a:lnSpc>
                <a:spcPct val="80000"/>
              </a:lnSpc>
            </a:pPr>
            <a:endParaRPr lang="en-US" altLang="zh-CN" sz="2400" smtClean="0"/>
          </a:p>
        </p:txBody>
      </p:sp>
    </p:spTree>
    <p:extLst>
      <p:ext uri="{BB962C8B-B14F-4D97-AF65-F5344CB8AC3E}">
        <p14:creationId xmlns:p14="http://schemas.microsoft.com/office/powerpoint/2010/main" val="26122814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smtClean="0"/>
              <a:t>2.5 </a:t>
            </a:r>
            <a:r>
              <a:rPr lang="zh-CN" altLang="en-US" smtClean="0"/>
              <a:t>进程通信</a:t>
            </a:r>
          </a:p>
        </p:txBody>
      </p:sp>
      <p:sp>
        <p:nvSpPr>
          <p:cNvPr id="3" name="内容占位符 2"/>
          <p:cNvSpPr>
            <a:spLocks noGrp="1"/>
          </p:cNvSpPr>
          <p:nvPr>
            <p:ph idx="1"/>
          </p:nvPr>
        </p:nvSpPr>
        <p:spPr>
          <a:xfrm>
            <a:off x="457200" y="838200"/>
            <a:ext cx="8229600" cy="2133600"/>
          </a:xfrm>
        </p:spPr>
        <p:txBody>
          <a:bodyPr/>
          <a:lstStyle/>
          <a:p>
            <a:pPr>
              <a:defRPr/>
            </a:pPr>
            <a:r>
              <a:rPr lang="zh-CN" altLang="en-US" dirty="0" smtClean="0"/>
              <a:t>套接字</a:t>
            </a:r>
            <a:endParaRPr lang="en-US" altLang="zh-CN" dirty="0" smtClean="0"/>
          </a:p>
          <a:p>
            <a:pPr marL="0" indent="0">
              <a:buFontTx/>
              <a:buNone/>
              <a:defRPr/>
            </a:pPr>
            <a:r>
              <a:rPr lang="zh-CN" altLang="en-US" dirty="0"/>
              <a:t>套接</a:t>
            </a:r>
            <a:r>
              <a:rPr lang="zh-CN" altLang="en-US" dirty="0" smtClean="0"/>
              <a:t>字首先在</a:t>
            </a:r>
            <a:r>
              <a:rPr lang="en-US" altLang="zh-CN" dirty="0" smtClean="0"/>
              <a:t>BSD</a:t>
            </a:r>
            <a:r>
              <a:rPr lang="zh-CN" altLang="en-US" dirty="0" smtClean="0"/>
              <a:t>操作系统中出现，随后几乎渗透到所有的主流操作系统中。可以支持不同层面、不同应用、跨网络的通信。</a:t>
            </a:r>
            <a:endParaRPr lang="en-US" altLang="zh-CN" dirty="0" smtClean="0"/>
          </a:p>
          <a:p>
            <a:pPr marL="0" indent="0">
              <a:buFontTx/>
              <a:buNone/>
              <a:defRPr/>
            </a:pPr>
            <a:endParaRPr lang="en-US" altLang="zh-CN" dirty="0"/>
          </a:p>
        </p:txBody>
      </p:sp>
      <p:sp>
        <p:nvSpPr>
          <p:cNvPr id="107524" name="TextBox 3"/>
          <p:cNvSpPr txBox="1">
            <a:spLocks noChangeArrowheads="1"/>
          </p:cNvSpPr>
          <p:nvPr/>
        </p:nvSpPr>
        <p:spPr bwMode="auto">
          <a:xfrm>
            <a:off x="381000" y="3200400"/>
            <a:ext cx="8077200" cy="31083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buFontTx/>
              <a:buNone/>
            </a:pPr>
            <a:r>
              <a:rPr lang="zh-CN" altLang="en-US" sz="2800">
                <a:solidFill>
                  <a:srgbClr val="000000"/>
                </a:solidFill>
              </a:rPr>
              <a:t>套接字好比打电话进一个繁忙的办公大楼。一个电话打到一家公司，接线员接听电话并把它转到正确的部门（服务器进程），然后再从那里转动电话要找的人（服务器套接字）。每个进入的电话呼叫（客户）都被转到正确的终端节点，而中间介入的接线员可以空出来处理后续的电话。</a:t>
            </a:r>
          </a:p>
          <a:p>
            <a:pPr eaLnBrk="1" hangingPunct="1">
              <a:lnSpc>
                <a:spcPct val="80000"/>
              </a:lnSpc>
              <a:buFontTx/>
              <a:buChar char="•"/>
            </a:pPr>
            <a:endParaRPr lang="zh-CN" altLang="en-US" sz="2800">
              <a:solidFill>
                <a:srgbClr val="000000"/>
              </a:solidFill>
            </a:endParaRPr>
          </a:p>
        </p:txBody>
      </p:sp>
    </p:spTree>
    <p:extLst>
      <p:ext uri="{BB962C8B-B14F-4D97-AF65-F5344CB8AC3E}">
        <p14:creationId xmlns:p14="http://schemas.microsoft.com/office/powerpoint/2010/main" val="26356298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08547" name="Text Box 4"/>
          <p:cNvSpPr txBox="1">
            <a:spLocks noChangeArrowheads="1"/>
          </p:cNvSpPr>
          <p:nvPr/>
        </p:nvSpPr>
        <p:spPr bwMode="auto">
          <a:xfrm>
            <a:off x="593725" y="838200"/>
            <a:ext cx="478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2.5.2 </a:t>
            </a:r>
            <a:r>
              <a:rPr kumimoji="0" lang="zh-CN" altLang="en-US" sz="2400">
                <a:solidFill>
                  <a:srgbClr val="000000"/>
                </a:solidFill>
                <a:latin typeface="楷体_GB2312" pitchFamily="49" charset="-122"/>
              </a:rPr>
              <a:t>消息间传递通信的实现方法</a:t>
            </a:r>
          </a:p>
        </p:txBody>
      </p:sp>
      <p:sp>
        <p:nvSpPr>
          <p:cNvPr id="108548" name="Rectangle 5"/>
          <p:cNvSpPr>
            <a:spLocks noChangeArrowheads="1"/>
          </p:cNvSpPr>
          <p:nvPr/>
        </p:nvSpPr>
        <p:spPr bwMode="auto">
          <a:xfrm>
            <a:off x="685800" y="1219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FF0000"/>
                </a:solidFill>
                <a:latin typeface="楷体_GB2312" pitchFamily="49" charset="-122"/>
              </a:rPr>
              <a:t>直接通信方式</a:t>
            </a:r>
            <a:endParaRPr lang="zh-CN" altLang="en-US" sz="2400">
              <a:solidFill>
                <a:srgbClr val="FF0000"/>
              </a:solidFill>
              <a:latin typeface="楷体_GB2312" pitchFamily="49" charset="-122"/>
            </a:endParaRPr>
          </a:p>
        </p:txBody>
      </p:sp>
      <p:sp>
        <p:nvSpPr>
          <p:cNvPr id="108549" name="Rectangle 6"/>
          <p:cNvSpPr>
            <a:spLocks noGrp="1" noChangeArrowheads="1"/>
          </p:cNvSpPr>
          <p:nvPr>
            <p:ph type="body" idx="1"/>
          </p:nvPr>
        </p:nvSpPr>
        <p:spPr>
          <a:xfrm>
            <a:off x="533400" y="1752600"/>
            <a:ext cx="7848600" cy="3581400"/>
          </a:xfrm>
        </p:spPr>
        <p:txBody>
          <a:bodyPr/>
          <a:lstStyle/>
          <a:p>
            <a:pPr eaLnBrk="1" hangingPunct="1">
              <a:lnSpc>
                <a:spcPct val="80000"/>
              </a:lnSpc>
            </a:pPr>
            <a:r>
              <a:rPr kumimoji="1" lang="zh-CN" altLang="en-US" sz="2400" smtClean="0">
                <a:solidFill>
                  <a:srgbClr val="3333CC"/>
                </a:solidFill>
              </a:rPr>
              <a:t>这是指发送进程利用</a:t>
            </a:r>
            <a:r>
              <a:rPr kumimoji="1" lang="en-US" altLang="zh-CN" sz="2400" smtClean="0">
                <a:solidFill>
                  <a:srgbClr val="3333CC"/>
                </a:solidFill>
              </a:rPr>
              <a:t>OS</a:t>
            </a:r>
            <a:r>
              <a:rPr kumimoji="1" lang="zh-CN" altLang="en-US" sz="2400" smtClean="0">
                <a:solidFill>
                  <a:srgbClr val="3333CC"/>
                </a:solidFill>
              </a:rPr>
              <a:t>所提供的发送命令，直接把消息发送给目标进程</a:t>
            </a:r>
            <a:r>
              <a:rPr kumimoji="1" lang="zh-CN" altLang="en-US" sz="2400" smtClean="0"/>
              <a:t>。此时，要求发送进程和接收进程都以显式方式提供对方的标识符。通常，系统提供下述两条通信命令</a:t>
            </a:r>
            <a:r>
              <a:rPr kumimoji="1" lang="en-US" altLang="zh-CN" sz="2400" smtClean="0"/>
              <a:t>(</a:t>
            </a:r>
            <a:r>
              <a:rPr kumimoji="1" lang="zh-CN" altLang="en-US" sz="2400" smtClean="0"/>
              <a:t>原语</a:t>
            </a:r>
            <a:r>
              <a:rPr kumimoji="1" lang="en-US" altLang="zh-CN" sz="2400" smtClean="0"/>
              <a:t>)</a:t>
            </a:r>
            <a:r>
              <a:rPr kumimoji="1" lang="zh-CN" altLang="en-US" sz="2400" smtClean="0"/>
              <a:t>：</a:t>
            </a:r>
          </a:p>
          <a:p>
            <a:pPr eaLnBrk="1" hangingPunct="1">
              <a:lnSpc>
                <a:spcPct val="80000"/>
              </a:lnSpc>
            </a:pPr>
            <a:r>
              <a:rPr kumimoji="1" lang="en-US" altLang="zh-CN" sz="2400" smtClean="0">
                <a:solidFill>
                  <a:srgbClr val="3333CC"/>
                </a:solidFill>
              </a:rPr>
              <a:t>Send</a:t>
            </a:r>
            <a:r>
              <a:rPr kumimoji="1" lang="en-US" altLang="zh-CN" sz="2400" smtClean="0"/>
              <a:t>(Receiver, message); </a:t>
            </a:r>
            <a:r>
              <a:rPr kumimoji="1" lang="zh-CN" altLang="en-US" sz="2400" smtClean="0"/>
              <a:t>发送一个消息给接收进程；</a:t>
            </a:r>
          </a:p>
          <a:p>
            <a:pPr eaLnBrk="1" hangingPunct="1">
              <a:lnSpc>
                <a:spcPct val="80000"/>
              </a:lnSpc>
            </a:pPr>
            <a:r>
              <a:rPr kumimoji="1" lang="en-US" altLang="zh-CN" sz="2400" smtClean="0">
                <a:solidFill>
                  <a:srgbClr val="3333CC"/>
                </a:solidFill>
              </a:rPr>
              <a:t>Receive</a:t>
            </a:r>
            <a:r>
              <a:rPr kumimoji="1" lang="en-US" altLang="zh-CN" sz="2400" smtClean="0"/>
              <a:t>(Sender, message); </a:t>
            </a:r>
            <a:r>
              <a:rPr kumimoji="1" lang="zh-CN" altLang="en-US" sz="2400" smtClean="0"/>
              <a:t>接收</a:t>
            </a:r>
            <a:r>
              <a:rPr kumimoji="1" lang="en-US" altLang="zh-CN" sz="2400" smtClean="0"/>
              <a:t>Sender</a:t>
            </a:r>
            <a:r>
              <a:rPr kumimoji="1" lang="zh-CN" altLang="en-US" sz="2400" smtClean="0"/>
              <a:t>发来的消息；</a:t>
            </a:r>
          </a:p>
          <a:p>
            <a:pPr eaLnBrk="1" hangingPunct="1">
              <a:lnSpc>
                <a:spcPct val="80000"/>
              </a:lnSpc>
            </a:pPr>
            <a:r>
              <a:rPr kumimoji="1" lang="zh-CN" altLang="en-US" sz="2400" smtClean="0"/>
              <a:t>例如，原语</a:t>
            </a:r>
            <a:r>
              <a:rPr kumimoji="1" lang="en-US" altLang="zh-CN" sz="2400" smtClean="0">
                <a:solidFill>
                  <a:srgbClr val="3333CC"/>
                </a:solidFill>
              </a:rPr>
              <a:t>Send(P2, m1)</a:t>
            </a:r>
            <a:r>
              <a:rPr kumimoji="1" lang="zh-CN" altLang="en-US" sz="2400" smtClean="0"/>
              <a:t>表示将消息</a:t>
            </a:r>
            <a:r>
              <a:rPr kumimoji="1" lang="en-US" altLang="zh-CN" sz="2400" smtClean="0"/>
              <a:t>m1</a:t>
            </a:r>
            <a:r>
              <a:rPr kumimoji="1" lang="zh-CN" altLang="en-US" sz="2400" smtClean="0"/>
              <a:t>发送给接收进程</a:t>
            </a:r>
            <a:r>
              <a:rPr kumimoji="1" lang="en-US" altLang="zh-CN" sz="2400" smtClean="0"/>
              <a:t>P2; </a:t>
            </a:r>
            <a:r>
              <a:rPr kumimoji="1" lang="zh-CN" altLang="en-US" sz="2400" smtClean="0"/>
              <a:t>而原语</a:t>
            </a:r>
            <a:r>
              <a:rPr kumimoji="1" lang="en-US" altLang="zh-CN" sz="2400" smtClean="0">
                <a:solidFill>
                  <a:srgbClr val="3333CC"/>
                </a:solidFill>
              </a:rPr>
              <a:t>Receive(P1</a:t>
            </a:r>
            <a:r>
              <a:rPr kumimoji="1" lang="zh-CN" altLang="en-US" sz="2400" smtClean="0">
                <a:solidFill>
                  <a:srgbClr val="3333CC"/>
                </a:solidFill>
              </a:rPr>
              <a:t>，</a:t>
            </a:r>
            <a:r>
              <a:rPr kumimoji="1" lang="en-US" altLang="zh-CN" sz="2400" smtClean="0">
                <a:solidFill>
                  <a:srgbClr val="3333CC"/>
                </a:solidFill>
              </a:rPr>
              <a:t>m1)</a:t>
            </a:r>
            <a:r>
              <a:rPr kumimoji="1" lang="zh-CN" altLang="en-US" sz="2400" smtClean="0"/>
              <a:t>则表示接收由</a:t>
            </a:r>
            <a:r>
              <a:rPr kumimoji="1" lang="en-US" altLang="zh-CN" sz="2400" smtClean="0"/>
              <a:t>P1</a:t>
            </a:r>
            <a:r>
              <a:rPr kumimoji="1" lang="zh-CN" altLang="en-US" sz="2400" smtClean="0"/>
              <a:t>发来的消息</a:t>
            </a:r>
            <a:r>
              <a:rPr kumimoji="1" lang="en-US" altLang="zh-CN" sz="2400" smtClean="0"/>
              <a:t>m1</a:t>
            </a:r>
            <a:r>
              <a:rPr kumimoji="1" lang="zh-CN" altLang="en-US" sz="2400" smtClean="0"/>
              <a:t>。 </a:t>
            </a:r>
          </a:p>
        </p:txBody>
      </p:sp>
    </p:spTree>
    <p:extLst>
      <p:ext uri="{BB962C8B-B14F-4D97-AF65-F5344CB8AC3E}">
        <p14:creationId xmlns:p14="http://schemas.microsoft.com/office/powerpoint/2010/main" val="14432454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11619" name="Text Box 3"/>
          <p:cNvSpPr txBox="1">
            <a:spLocks noChangeArrowheads="1"/>
          </p:cNvSpPr>
          <p:nvPr/>
        </p:nvSpPr>
        <p:spPr bwMode="auto">
          <a:xfrm>
            <a:off x="593725" y="762000"/>
            <a:ext cx="478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2.5.2 </a:t>
            </a:r>
            <a:r>
              <a:rPr kumimoji="0" lang="zh-CN" altLang="en-US" sz="2400">
                <a:solidFill>
                  <a:srgbClr val="000000"/>
                </a:solidFill>
                <a:latin typeface="楷体_GB2312" pitchFamily="49" charset="-122"/>
              </a:rPr>
              <a:t>消息间传递通信的实现方法</a:t>
            </a:r>
          </a:p>
        </p:txBody>
      </p:sp>
      <p:sp>
        <p:nvSpPr>
          <p:cNvPr id="111620" name="Rectangle 4"/>
          <p:cNvSpPr>
            <a:spLocks noChangeArrowheads="1"/>
          </p:cNvSpPr>
          <p:nvPr/>
        </p:nvSpPr>
        <p:spPr bwMode="auto">
          <a:xfrm>
            <a:off x="609600" y="12954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FF0000"/>
                </a:solidFill>
                <a:latin typeface="楷体_GB2312" pitchFamily="49" charset="-122"/>
              </a:rPr>
              <a:t>间接通信方式</a:t>
            </a:r>
            <a:endParaRPr lang="zh-CN" altLang="en-US" sz="2400">
              <a:solidFill>
                <a:srgbClr val="FF0000"/>
              </a:solidFill>
              <a:latin typeface="楷体_GB2312" pitchFamily="49" charset="-122"/>
            </a:endParaRPr>
          </a:p>
        </p:txBody>
      </p:sp>
      <p:sp>
        <p:nvSpPr>
          <p:cNvPr id="111621" name="Rectangle 6"/>
          <p:cNvSpPr>
            <a:spLocks noGrp="1" noChangeArrowheads="1"/>
          </p:cNvSpPr>
          <p:nvPr>
            <p:ph type="body" idx="1"/>
          </p:nvPr>
        </p:nvSpPr>
        <p:spPr>
          <a:xfrm>
            <a:off x="1066800" y="1905000"/>
            <a:ext cx="7391400" cy="3733800"/>
          </a:xfrm>
        </p:spPr>
        <p:txBody>
          <a:bodyPr/>
          <a:lstStyle/>
          <a:p>
            <a:pPr marL="0" indent="0" eaLnBrk="1" hangingPunct="1">
              <a:lnSpc>
                <a:spcPct val="80000"/>
              </a:lnSpc>
            </a:pPr>
            <a:r>
              <a:rPr kumimoji="1" lang="zh-CN" altLang="en-US" sz="2400" smtClean="0">
                <a:solidFill>
                  <a:srgbClr val="3333CC"/>
                </a:solidFill>
              </a:rPr>
              <a:t>间接通信方式</a:t>
            </a:r>
            <a:r>
              <a:rPr kumimoji="1" lang="zh-CN" altLang="en-US" sz="2400" smtClean="0"/>
              <a:t>指进程之间的通信需要通过</a:t>
            </a:r>
            <a:r>
              <a:rPr kumimoji="1" lang="zh-CN" altLang="en-US" sz="2400" smtClean="0">
                <a:solidFill>
                  <a:srgbClr val="3333CC"/>
                </a:solidFill>
              </a:rPr>
              <a:t>作为共享数据结构的实体</a:t>
            </a:r>
            <a:r>
              <a:rPr kumimoji="1" lang="zh-CN" altLang="en-US" sz="2400" smtClean="0"/>
              <a:t>。</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t>该实体用来暂存</a:t>
            </a:r>
            <a:r>
              <a:rPr kumimoji="1" lang="zh-CN" altLang="en-US" sz="2400" smtClean="0">
                <a:solidFill>
                  <a:srgbClr val="3333CC"/>
                </a:solidFill>
              </a:rPr>
              <a:t>发送进程</a:t>
            </a:r>
            <a:r>
              <a:rPr kumimoji="1" lang="zh-CN" altLang="en-US" sz="2400" smtClean="0"/>
              <a:t>发送给</a:t>
            </a:r>
            <a:r>
              <a:rPr kumimoji="1" lang="zh-CN" altLang="en-US" sz="2400" smtClean="0">
                <a:solidFill>
                  <a:srgbClr val="3333CC"/>
                </a:solidFill>
              </a:rPr>
              <a:t>目标进程</a:t>
            </a:r>
            <a:r>
              <a:rPr kumimoji="1" lang="zh-CN" altLang="en-US" sz="2400" smtClean="0"/>
              <a:t>的消息；</a:t>
            </a:r>
            <a:r>
              <a:rPr kumimoji="1" lang="zh-CN" altLang="en-US" sz="2400" smtClean="0">
                <a:solidFill>
                  <a:srgbClr val="3333CC"/>
                </a:solidFill>
              </a:rPr>
              <a:t>接收进程</a:t>
            </a:r>
            <a:r>
              <a:rPr kumimoji="1" lang="zh-CN" altLang="en-US" sz="2400" smtClean="0"/>
              <a:t>则从该实体中取出对方</a:t>
            </a:r>
            <a:r>
              <a:rPr kumimoji="1" lang="zh-CN" altLang="en-US" sz="2400" smtClean="0">
                <a:solidFill>
                  <a:srgbClr val="3333CC"/>
                </a:solidFill>
              </a:rPr>
              <a:t>发送给自己</a:t>
            </a:r>
            <a:r>
              <a:rPr kumimoji="1" lang="zh-CN" altLang="en-US" sz="2400" smtClean="0"/>
              <a:t>的消息。</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t>通常把这种中间实体称为</a:t>
            </a:r>
            <a:r>
              <a:rPr kumimoji="1" lang="zh-CN" altLang="en-US" sz="2400" smtClean="0">
                <a:solidFill>
                  <a:srgbClr val="3333CC"/>
                </a:solidFill>
              </a:rPr>
              <a:t>信箱</a:t>
            </a:r>
            <a:r>
              <a:rPr kumimoji="1" lang="zh-CN" altLang="en-US" sz="2400" smtClean="0"/>
              <a:t>。</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t>消息在信箱中可以安全地保存，只允许</a:t>
            </a:r>
            <a:r>
              <a:rPr kumimoji="1" lang="zh-CN" altLang="en-US" sz="2400" smtClean="0">
                <a:solidFill>
                  <a:srgbClr val="3333CC"/>
                </a:solidFill>
              </a:rPr>
              <a:t>核准的目标用户</a:t>
            </a:r>
            <a:r>
              <a:rPr kumimoji="1" lang="zh-CN" altLang="en-US" sz="2400" smtClean="0"/>
              <a:t>随时读取。</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t>利用</a:t>
            </a:r>
            <a:r>
              <a:rPr kumimoji="1" lang="zh-CN" altLang="en-US" sz="2400" smtClean="0">
                <a:solidFill>
                  <a:srgbClr val="3333CC"/>
                </a:solidFill>
              </a:rPr>
              <a:t>信箱通信</a:t>
            </a:r>
            <a:r>
              <a:rPr kumimoji="1" lang="zh-CN" altLang="en-US" sz="2400" smtClean="0"/>
              <a:t>方式，既可实现</a:t>
            </a:r>
            <a:r>
              <a:rPr kumimoji="1" lang="zh-CN" altLang="en-US" sz="2400" smtClean="0">
                <a:solidFill>
                  <a:srgbClr val="3333CC"/>
                </a:solidFill>
              </a:rPr>
              <a:t>实时通信</a:t>
            </a:r>
            <a:r>
              <a:rPr kumimoji="1" lang="zh-CN" altLang="en-US" sz="2400" smtClean="0"/>
              <a:t>，又可实现</a:t>
            </a:r>
            <a:r>
              <a:rPr kumimoji="1" lang="zh-CN" altLang="en-US" sz="2400" smtClean="0">
                <a:solidFill>
                  <a:srgbClr val="3333CC"/>
                </a:solidFill>
              </a:rPr>
              <a:t>非实时通信</a:t>
            </a:r>
            <a:r>
              <a:rPr kumimoji="1" lang="zh-CN" altLang="en-US" sz="2400" smtClean="0"/>
              <a:t>。</a:t>
            </a:r>
          </a:p>
          <a:p>
            <a:pPr marL="0" indent="0" eaLnBrk="1" hangingPunct="1">
              <a:lnSpc>
                <a:spcPct val="80000"/>
              </a:lnSpc>
              <a:buFontTx/>
              <a:buNone/>
            </a:pPr>
            <a:endParaRPr kumimoji="1" lang="en-US" altLang="zh-CN" sz="2400" smtClean="0"/>
          </a:p>
        </p:txBody>
      </p:sp>
      <p:pic>
        <p:nvPicPr>
          <p:cNvPr id="111622" name="Picture 8" descr="MM900234758[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352800"/>
            <a:ext cx="8382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6644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12643" name="Text Box 3"/>
          <p:cNvSpPr txBox="1">
            <a:spLocks noChangeArrowheads="1"/>
          </p:cNvSpPr>
          <p:nvPr/>
        </p:nvSpPr>
        <p:spPr bwMode="auto">
          <a:xfrm>
            <a:off x="593725" y="762000"/>
            <a:ext cx="478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2.5.2 </a:t>
            </a:r>
            <a:r>
              <a:rPr kumimoji="0" lang="zh-CN" altLang="en-US" sz="2400">
                <a:solidFill>
                  <a:srgbClr val="000000"/>
                </a:solidFill>
                <a:latin typeface="楷体_GB2312" pitchFamily="49" charset="-122"/>
              </a:rPr>
              <a:t>消息间传递通信的实现方法</a:t>
            </a:r>
          </a:p>
        </p:txBody>
      </p:sp>
      <p:sp>
        <p:nvSpPr>
          <p:cNvPr id="112644" name="Rectangle 4"/>
          <p:cNvSpPr>
            <a:spLocks noChangeArrowheads="1"/>
          </p:cNvSpPr>
          <p:nvPr/>
        </p:nvSpPr>
        <p:spPr bwMode="auto">
          <a:xfrm>
            <a:off x="609600" y="12954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FF0000"/>
                </a:solidFill>
                <a:latin typeface="楷体_GB2312" pitchFamily="49" charset="-122"/>
              </a:rPr>
              <a:t>间接通信方式</a:t>
            </a:r>
            <a:endParaRPr lang="zh-CN" altLang="en-US" sz="2400">
              <a:solidFill>
                <a:srgbClr val="FF0000"/>
              </a:solidFill>
              <a:latin typeface="楷体_GB2312" pitchFamily="49" charset="-122"/>
            </a:endParaRPr>
          </a:p>
        </p:txBody>
      </p:sp>
      <p:sp>
        <p:nvSpPr>
          <p:cNvPr id="112645" name="Rectangle 5"/>
          <p:cNvSpPr>
            <a:spLocks noGrp="1" noChangeArrowheads="1"/>
          </p:cNvSpPr>
          <p:nvPr>
            <p:ph type="body" idx="1"/>
          </p:nvPr>
        </p:nvSpPr>
        <p:spPr>
          <a:xfrm>
            <a:off x="381000" y="1905000"/>
            <a:ext cx="8534400" cy="3733800"/>
          </a:xfrm>
        </p:spPr>
        <p:txBody>
          <a:bodyPr/>
          <a:lstStyle/>
          <a:p>
            <a:pPr marL="0" indent="0" algn="just" eaLnBrk="1" hangingPunct="1">
              <a:lnSpc>
                <a:spcPct val="130000"/>
              </a:lnSpc>
              <a:spcBef>
                <a:spcPct val="50000"/>
              </a:spcBef>
              <a:buFontTx/>
              <a:buNone/>
            </a:pPr>
            <a:r>
              <a:rPr kumimoji="1" lang="zh-CN" altLang="en-US" sz="2400" smtClean="0">
                <a:solidFill>
                  <a:srgbClr val="FF0000"/>
                </a:solidFill>
              </a:rPr>
              <a:t>系统为信箱通信提供了若干条原语</a:t>
            </a:r>
            <a:r>
              <a:rPr kumimoji="1" lang="zh-CN" altLang="en-US" sz="2400" smtClean="0"/>
              <a:t>：</a:t>
            </a:r>
          </a:p>
          <a:p>
            <a:pPr marL="0" indent="0" eaLnBrk="1" hangingPunct="1">
              <a:lnSpc>
                <a:spcPct val="80000"/>
              </a:lnSpc>
            </a:pPr>
            <a:r>
              <a:rPr kumimoji="1" lang="zh-CN" altLang="en-US" sz="2400" smtClean="0">
                <a:solidFill>
                  <a:srgbClr val="3333CC"/>
                </a:solidFill>
              </a:rPr>
              <a:t> 信箱的创建和撤消</a:t>
            </a:r>
            <a:r>
              <a:rPr kumimoji="1" lang="zh-CN" altLang="en-US" sz="2400" smtClean="0"/>
              <a:t>。进程可利用</a:t>
            </a:r>
            <a:r>
              <a:rPr kumimoji="1" lang="zh-CN" altLang="en-US" sz="2400" smtClean="0">
                <a:solidFill>
                  <a:srgbClr val="3333CC"/>
                </a:solidFill>
              </a:rPr>
              <a:t>信箱创建原语</a:t>
            </a:r>
            <a:r>
              <a:rPr kumimoji="1" lang="zh-CN" altLang="en-US" sz="2400" smtClean="0"/>
              <a:t>来建立一个新信箱。创建者进程应给出</a:t>
            </a:r>
            <a:r>
              <a:rPr kumimoji="1" lang="zh-CN" altLang="en-US" sz="2400" smtClean="0">
                <a:solidFill>
                  <a:srgbClr val="3333CC"/>
                </a:solidFill>
              </a:rPr>
              <a:t>信箱名字</a:t>
            </a:r>
            <a:r>
              <a:rPr kumimoji="1" lang="zh-CN" altLang="en-US" sz="2400" smtClean="0"/>
              <a:t>、</a:t>
            </a:r>
            <a:r>
              <a:rPr kumimoji="1" lang="zh-CN" altLang="en-US" sz="2400" smtClean="0">
                <a:solidFill>
                  <a:srgbClr val="3333CC"/>
                </a:solidFill>
              </a:rPr>
              <a:t>信箱属性</a:t>
            </a:r>
            <a:r>
              <a:rPr kumimoji="1" lang="en-US" altLang="zh-CN" sz="2400" smtClean="0"/>
              <a:t>(</a:t>
            </a:r>
            <a:r>
              <a:rPr kumimoji="1" lang="zh-CN" altLang="en-US" sz="2400" smtClean="0"/>
              <a:t>公用、私用或共享</a:t>
            </a:r>
            <a:r>
              <a:rPr kumimoji="1" lang="en-US" altLang="zh-CN" sz="2400" smtClean="0"/>
              <a:t>)</a:t>
            </a:r>
            <a:r>
              <a:rPr kumimoji="1" lang="zh-CN" altLang="en-US" sz="2400" smtClean="0"/>
              <a:t>；对于</a:t>
            </a:r>
            <a:r>
              <a:rPr kumimoji="1" lang="zh-CN" altLang="en-US" sz="2400" smtClean="0">
                <a:solidFill>
                  <a:srgbClr val="3333CC"/>
                </a:solidFill>
              </a:rPr>
              <a:t>共享信箱</a:t>
            </a:r>
            <a:r>
              <a:rPr kumimoji="1" lang="zh-CN" altLang="en-US" sz="2400" smtClean="0"/>
              <a:t>， 还应给出</a:t>
            </a:r>
            <a:r>
              <a:rPr kumimoji="1" lang="zh-CN" altLang="en-US" sz="2400" smtClean="0">
                <a:solidFill>
                  <a:srgbClr val="3333CC"/>
                </a:solidFill>
              </a:rPr>
              <a:t>共享者的名字</a:t>
            </a:r>
            <a:r>
              <a:rPr kumimoji="1" lang="zh-CN" altLang="en-US" sz="2400" smtClean="0"/>
              <a:t>。当进程不再需要读信箱时，可用</a:t>
            </a:r>
            <a:r>
              <a:rPr kumimoji="1" lang="zh-CN" altLang="en-US" sz="2400" smtClean="0">
                <a:solidFill>
                  <a:srgbClr val="3333CC"/>
                </a:solidFill>
              </a:rPr>
              <a:t>信箱撤消原语</a:t>
            </a:r>
            <a:r>
              <a:rPr kumimoji="1" lang="zh-CN" altLang="en-US" sz="2400" smtClean="0"/>
              <a:t>将之撤消。</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solidFill>
                  <a:srgbClr val="3333CC"/>
                </a:solidFill>
              </a:rPr>
              <a:t> 消息的发送和接收</a:t>
            </a:r>
            <a:r>
              <a:rPr kumimoji="1" lang="zh-CN" altLang="en-US" sz="2400" smtClean="0"/>
              <a:t>。当进程之间要利用信箱进行通信时，必须使用</a:t>
            </a:r>
            <a:r>
              <a:rPr kumimoji="1" lang="zh-CN" altLang="en-US" sz="2400" smtClean="0">
                <a:solidFill>
                  <a:srgbClr val="3333CC"/>
                </a:solidFill>
              </a:rPr>
              <a:t>共享信箱</a:t>
            </a:r>
            <a:r>
              <a:rPr kumimoji="1" lang="zh-CN" altLang="en-US" sz="2400" smtClean="0"/>
              <a:t>，并利用系统提供的下述</a:t>
            </a:r>
            <a:r>
              <a:rPr kumimoji="1" lang="zh-CN" altLang="en-US" sz="2400" smtClean="0">
                <a:solidFill>
                  <a:srgbClr val="3333CC"/>
                </a:solidFill>
              </a:rPr>
              <a:t>通信原语</a:t>
            </a:r>
            <a:r>
              <a:rPr kumimoji="1" lang="zh-CN" altLang="en-US" sz="2400" smtClean="0"/>
              <a:t>进行通信。</a:t>
            </a:r>
          </a:p>
          <a:p>
            <a:pPr marL="822325" lvl="1" eaLnBrk="1" hangingPunct="1">
              <a:lnSpc>
                <a:spcPct val="80000"/>
              </a:lnSpc>
              <a:buFont typeface="Wingdings" panose="05000000000000000000" pitchFamily="2" charset="2"/>
              <a:buChar char="p"/>
            </a:pPr>
            <a:r>
              <a:rPr kumimoji="1" lang="en-US" altLang="zh-CN" sz="2200" smtClean="0">
                <a:solidFill>
                  <a:srgbClr val="3333CC"/>
                </a:solidFill>
              </a:rPr>
              <a:t>Send(mailbox, message);</a:t>
            </a:r>
            <a:r>
              <a:rPr kumimoji="1" lang="en-US" altLang="zh-CN" sz="2200" smtClean="0"/>
              <a:t> </a:t>
            </a:r>
            <a:r>
              <a:rPr kumimoji="1" lang="zh-CN" altLang="en-US" sz="2200" smtClean="0"/>
              <a:t>将一个消息发送到指定信箱；</a:t>
            </a:r>
          </a:p>
          <a:p>
            <a:pPr marL="822325" lvl="1" eaLnBrk="1" hangingPunct="1">
              <a:lnSpc>
                <a:spcPct val="80000"/>
              </a:lnSpc>
              <a:buFont typeface="Wingdings" panose="05000000000000000000" pitchFamily="2" charset="2"/>
              <a:buChar char="p"/>
            </a:pPr>
            <a:r>
              <a:rPr kumimoji="1" lang="en-US" altLang="zh-CN" sz="2200" smtClean="0">
                <a:solidFill>
                  <a:srgbClr val="3333CC"/>
                </a:solidFill>
              </a:rPr>
              <a:t>Receive(mailbox, message);</a:t>
            </a:r>
            <a:r>
              <a:rPr kumimoji="1" lang="en-US" altLang="zh-CN" sz="2200" smtClean="0"/>
              <a:t> </a:t>
            </a:r>
            <a:r>
              <a:rPr kumimoji="1" lang="zh-CN" altLang="en-US" sz="2200" smtClean="0"/>
              <a:t>从指定信箱中接收一个消息；</a:t>
            </a:r>
            <a:r>
              <a:rPr kumimoji="1" lang="zh-CN" altLang="en-US" sz="2400" smtClean="0"/>
              <a:t> </a:t>
            </a:r>
          </a:p>
        </p:txBody>
      </p:sp>
    </p:spTree>
    <p:extLst>
      <p:ext uri="{BB962C8B-B14F-4D97-AF65-F5344CB8AC3E}">
        <p14:creationId xmlns:p14="http://schemas.microsoft.com/office/powerpoint/2010/main" val="27223566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2.5 </a:t>
            </a:r>
            <a:r>
              <a:rPr lang="zh-CN" altLang="en-US" smtClean="0"/>
              <a:t>进程通信</a:t>
            </a:r>
          </a:p>
        </p:txBody>
      </p:sp>
      <p:sp>
        <p:nvSpPr>
          <p:cNvPr id="113667" name="Text Box 3"/>
          <p:cNvSpPr txBox="1">
            <a:spLocks noChangeArrowheads="1"/>
          </p:cNvSpPr>
          <p:nvPr/>
        </p:nvSpPr>
        <p:spPr bwMode="auto">
          <a:xfrm>
            <a:off x="593725" y="762000"/>
            <a:ext cx="478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2.5.2 </a:t>
            </a:r>
            <a:r>
              <a:rPr kumimoji="0" lang="zh-CN" altLang="en-US" sz="2400">
                <a:solidFill>
                  <a:srgbClr val="000000"/>
                </a:solidFill>
                <a:latin typeface="楷体_GB2312" pitchFamily="49" charset="-122"/>
              </a:rPr>
              <a:t>消息间传递通信的实现方法</a:t>
            </a:r>
          </a:p>
        </p:txBody>
      </p:sp>
      <p:sp>
        <p:nvSpPr>
          <p:cNvPr id="113668" name="Rectangle 4"/>
          <p:cNvSpPr>
            <a:spLocks noChangeArrowheads="1"/>
          </p:cNvSpPr>
          <p:nvPr/>
        </p:nvSpPr>
        <p:spPr bwMode="auto">
          <a:xfrm>
            <a:off x="609600" y="11430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FF0000"/>
                </a:solidFill>
                <a:latin typeface="楷体_GB2312" pitchFamily="49" charset="-122"/>
              </a:rPr>
              <a:t>间接通信方式</a:t>
            </a:r>
            <a:endParaRPr lang="zh-CN" altLang="en-US" sz="2400">
              <a:solidFill>
                <a:srgbClr val="FF0000"/>
              </a:solidFill>
              <a:latin typeface="楷体_GB2312" pitchFamily="49" charset="-122"/>
            </a:endParaRPr>
          </a:p>
        </p:txBody>
      </p:sp>
      <p:sp>
        <p:nvSpPr>
          <p:cNvPr id="113669" name="Rectangle 6"/>
          <p:cNvSpPr>
            <a:spLocks noGrp="1" noChangeArrowheads="1"/>
          </p:cNvSpPr>
          <p:nvPr>
            <p:ph type="body" idx="1"/>
          </p:nvPr>
        </p:nvSpPr>
        <p:spPr>
          <a:xfrm>
            <a:off x="457200" y="1676400"/>
            <a:ext cx="8229600" cy="4267200"/>
          </a:xfrm>
        </p:spPr>
        <p:txBody>
          <a:bodyPr/>
          <a:lstStyle/>
          <a:p>
            <a:pPr marL="0" indent="0" eaLnBrk="1" hangingPunct="1">
              <a:lnSpc>
                <a:spcPct val="80000"/>
              </a:lnSpc>
              <a:buFontTx/>
              <a:buNone/>
            </a:pPr>
            <a:r>
              <a:rPr lang="zh-CN" altLang="en-US" sz="2400" smtClean="0"/>
              <a:t>信箱可由系统创建，也可以由用户进程创建，创建者是信箱拥有者。据此，可以把信箱分成以下三类：</a:t>
            </a:r>
          </a:p>
          <a:p>
            <a:pPr marL="0" indent="0" eaLnBrk="1" hangingPunct="1">
              <a:lnSpc>
                <a:spcPct val="80000"/>
              </a:lnSpc>
            </a:pPr>
            <a:r>
              <a:rPr lang="zh-CN" altLang="en-US" sz="2400" smtClean="0"/>
              <a:t>私用信箱</a:t>
            </a:r>
          </a:p>
          <a:p>
            <a:pPr marL="822325" lvl="1" eaLnBrk="1" hangingPunct="1">
              <a:lnSpc>
                <a:spcPct val="80000"/>
              </a:lnSpc>
              <a:buClr>
                <a:schemeClr val="accent2"/>
              </a:buClr>
              <a:buFont typeface="Wingdings" panose="05000000000000000000" pitchFamily="2" charset="2"/>
              <a:buChar char="p"/>
            </a:pPr>
            <a:r>
              <a:rPr lang="zh-CN" altLang="en-US" sz="2400" smtClean="0"/>
              <a:t>信箱的拥有者有权从信箱中读取消息，其他用户则只能将自己构成的消息发送到该信箱中。</a:t>
            </a:r>
          </a:p>
          <a:p>
            <a:pPr marL="822325" lvl="1" eaLnBrk="1" hangingPunct="1">
              <a:lnSpc>
                <a:spcPct val="80000"/>
              </a:lnSpc>
              <a:buClr>
                <a:schemeClr val="accent2"/>
              </a:buClr>
              <a:buFont typeface="Wingdings" panose="05000000000000000000" pitchFamily="2" charset="2"/>
              <a:buChar char="p"/>
            </a:pPr>
            <a:r>
              <a:rPr lang="zh-CN" altLang="en-US" sz="2400" smtClean="0"/>
              <a:t>当拥有该信箱的进程结束时，信箱也随之消失。</a:t>
            </a:r>
          </a:p>
          <a:p>
            <a:pPr marL="0" indent="0" eaLnBrk="1" hangingPunct="1">
              <a:lnSpc>
                <a:spcPct val="80000"/>
              </a:lnSpc>
            </a:pPr>
            <a:r>
              <a:rPr lang="zh-CN" altLang="en-US" sz="2400" smtClean="0"/>
              <a:t>公用信箱</a:t>
            </a:r>
          </a:p>
          <a:p>
            <a:pPr marL="822325" lvl="1" eaLnBrk="1" hangingPunct="1">
              <a:lnSpc>
                <a:spcPct val="80000"/>
              </a:lnSpc>
              <a:buClr>
                <a:schemeClr val="accent2"/>
              </a:buClr>
              <a:buFont typeface="Wingdings" panose="05000000000000000000" pitchFamily="2" charset="2"/>
              <a:buChar char="p"/>
            </a:pPr>
            <a:r>
              <a:rPr kumimoji="1" lang="zh-CN" altLang="en-US" sz="2400" smtClean="0"/>
              <a:t>核准进程既可把消息发送到该信箱中，也可从信箱中读取发送给自己的消息。</a:t>
            </a:r>
          </a:p>
          <a:p>
            <a:pPr marL="822325" lvl="1" eaLnBrk="1" hangingPunct="1">
              <a:lnSpc>
                <a:spcPct val="80000"/>
              </a:lnSpc>
              <a:buClr>
                <a:schemeClr val="accent2"/>
              </a:buClr>
              <a:buFont typeface="Wingdings" panose="05000000000000000000" pitchFamily="2" charset="2"/>
              <a:buChar char="p"/>
            </a:pPr>
            <a:r>
              <a:rPr kumimoji="1" lang="zh-CN" altLang="en-US" sz="2400" smtClean="0"/>
              <a:t>通常，公用信箱在系统运行期间始终存在。</a:t>
            </a:r>
          </a:p>
          <a:p>
            <a:pPr marL="0" indent="0" eaLnBrk="1" hangingPunct="1">
              <a:lnSpc>
                <a:spcPct val="80000"/>
              </a:lnSpc>
              <a:buClr>
                <a:schemeClr val="accent2"/>
              </a:buClr>
              <a:buFont typeface="Wingdings" panose="05000000000000000000" pitchFamily="2" charset="2"/>
              <a:buChar char="n"/>
            </a:pPr>
            <a:r>
              <a:rPr kumimoji="1" lang="zh-CN" altLang="en-US" sz="2400" smtClean="0"/>
              <a:t>共享信箱</a:t>
            </a:r>
          </a:p>
          <a:p>
            <a:pPr marL="822325" lvl="1" eaLnBrk="1" hangingPunct="1">
              <a:lnSpc>
                <a:spcPct val="80000"/>
              </a:lnSpc>
              <a:buClr>
                <a:schemeClr val="accent2"/>
              </a:buClr>
              <a:buFont typeface="Wingdings" panose="05000000000000000000" pitchFamily="2" charset="2"/>
              <a:buChar char="p"/>
            </a:pPr>
            <a:r>
              <a:rPr kumimoji="1" lang="zh-CN" altLang="en-US" sz="2400" smtClean="0"/>
              <a:t>信箱的拥有者和共享者，都有权从信箱中取走发送给自己的消息。 </a:t>
            </a:r>
          </a:p>
        </p:txBody>
      </p:sp>
    </p:spTree>
    <p:extLst>
      <p:ext uri="{BB962C8B-B14F-4D97-AF65-F5344CB8AC3E}">
        <p14:creationId xmlns:p14="http://schemas.microsoft.com/office/powerpoint/2010/main" val="609660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endParaRPr lang="zh-CN" altLang="zh-CN" smtClean="0"/>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876800"/>
            <a:ext cx="16192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 Box 6"/>
          <p:cNvSpPr txBox="1">
            <a:spLocks noChangeArrowheads="1"/>
          </p:cNvSpPr>
          <p:nvPr/>
        </p:nvSpPr>
        <p:spPr bwMode="auto">
          <a:xfrm>
            <a:off x="5622925" y="5584825"/>
            <a:ext cx="8286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CPU</a:t>
            </a:r>
          </a:p>
        </p:txBody>
      </p:sp>
      <p:sp>
        <p:nvSpPr>
          <p:cNvPr id="17413" name="Line 7"/>
          <p:cNvSpPr>
            <a:spLocks noChangeShapeType="1"/>
          </p:cNvSpPr>
          <p:nvPr/>
        </p:nvSpPr>
        <p:spPr bwMode="auto">
          <a:xfrm>
            <a:off x="533400" y="4800600"/>
            <a:ext cx="7924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14" name="Text Box 8"/>
          <p:cNvSpPr txBox="1">
            <a:spLocks noChangeArrowheads="1"/>
          </p:cNvSpPr>
          <p:nvPr/>
        </p:nvSpPr>
        <p:spPr bwMode="auto">
          <a:xfrm>
            <a:off x="7239000" y="4953000"/>
            <a:ext cx="11033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物理层</a:t>
            </a:r>
          </a:p>
        </p:txBody>
      </p:sp>
      <p:sp>
        <p:nvSpPr>
          <p:cNvPr id="17415" name="Text Box 9"/>
          <p:cNvSpPr txBox="1">
            <a:spLocks noChangeArrowheads="1"/>
          </p:cNvSpPr>
          <p:nvPr/>
        </p:nvSpPr>
        <p:spPr bwMode="auto">
          <a:xfrm>
            <a:off x="7239000" y="4267200"/>
            <a:ext cx="11033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软件层</a:t>
            </a:r>
          </a:p>
        </p:txBody>
      </p:sp>
      <p:sp>
        <p:nvSpPr>
          <p:cNvPr id="17416" name="AutoShape 10"/>
          <p:cNvSpPr>
            <a:spLocks noChangeArrowheads="1"/>
          </p:cNvSpPr>
          <p:nvPr/>
        </p:nvSpPr>
        <p:spPr bwMode="auto">
          <a:xfrm>
            <a:off x="990600" y="1752600"/>
            <a:ext cx="1143000" cy="5334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进程</a:t>
            </a:r>
          </a:p>
        </p:txBody>
      </p:sp>
      <p:sp>
        <p:nvSpPr>
          <p:cNvPr id="17417" name="Line 13"/>
          <p:cNvSpPr>
            <a:spLocks noChangeShapeType="1"/>
          </p:cNvSpPr>
          <p:nvPr/>
        </p:nvSpPr>
        <p:spPr bwMode="auto">
          <a:xfrm>
            <a:off x="1371600" y="3733800"/>
            <a:ext cx="2362200" cy="2133600"/>
          </a:xfrm>
          <a:prstGeom prst="line">
            <a:avLst/>
          </a:prstGeom>
          <a:noFill/>
          <a:ln w="2540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18" name="Line 14"/>
          <p:cNvSpPr>
            <a:spLocks noChangeShapeType="1"/>
          </p:cNvSpPr>
          <p:nvPr/>
        </p:nvSpPr>
        <p:spPr bwMode="auto">
          <a:xfrm>
            <a:off x="1828800" y="3733800"/>
            <a:ext cx="3429000" cy="1676400"/>
          </a:xfrm>
          <a:prstGeom prst="line">
            <a:avLst/>
          </a:prstGeom>
          <a:noFill/>
          <a:ln w="2540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19" name="Line 15"/>
          <p:cNvSpPr>
            <a:spLocks noChangeShapeType="1"/>
          </p:cNvSpPr>
          <p:nvPr/>
        </p:nvSpPr>
        <p:spPr bwMode="auto">
          <a:xfrm flipH="1">
            <a:off x="3733800" y="3657600"/>
            <a:ext cx="228600" cy="2133600"/>
          </a:xfrm>
          <a:prstGeom prst="line">
            <a:avLst/>
          </a:prstGeom>
          <a:noFill/>
          <a:ln w="254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20" name="Line 16"/>
          <p:cNvSpPr>
            <a:spLocks noChangeShapeType="1"/>
          </p:cNvSpPr>
          <p:nvPr/>
        </p:nvSpPr>
        <p:spPr bwMode="auto">
          <a:xfrm>
            <a:off x="4495800" y="3581400"/>
            <a:ext cx="685800" cy="1828800"/>
          </a:xfrm>
          <a:prstGeom prst="line">
            <a:avLst/>
          </a:prstGeom>
          <a:noFill/>
          <a:ln w="254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21" name="Line 17"/>
          <p:cNvSpPr>
            <a:spLocks noChangeShapeType="1"/>
          </p:cNvSpPr>
          <p:nvPr/>
        </p:nvSpPr>
        <p:spPr bwMode="auto">
          <a:xfrm flipH="1">
            <a:off x="3733800" y="3505200"/>
            <a:ext cx="2590800" cy="2286000"/>
          </a:xfrm>
          <a:prstGeom prst="line">
            <a:avLst/>
          </a:prstGeom>
          <a:noFill/>
          <a:ln w="2540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22" name="Line 18"/>
          <p:cNvSpPr>
            <a:spLocks noChangeShapeType="1"/>
          </p:cNvSpPr>
          <p:nvPr/>
        </p:nvSpPr>
        <p:spPr bwMode="auto">
          <a:xfrm flipH="1">
            <a:off x="5181600" y="3505200"/>
            <a:ext cx="1676400" cy="1905000"/>
          </a:xfrm>
          <a:prstGeom prst="line">
            <a:avLst/>
          </a:prstGeom>
          <a:noFill/>
          <a:ln w="2540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23" name="AutoShape 19"/>
          <p:cNvSpPr>
            <a:spLocks noChangeArrowheads="1"/>
          </p:cNvSpPr>
          <p:nvPr/>
        </p:nvSpPr>
        <p:spPr bwMode="auto">
          <a:xfrm>
            <a:off x="3733800" y="1676400"/>
            <a:ext cx="1143000" cy="5334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进程</a:t>
            </a:r>
          </a:p>
        </p:txBody>
      </p:sp>
      <p:sp>
        <p:nvSpPr>
          <p:cNvPr id="17424" name="AutoShape 20"/>
          <p:cNvSpPr>
            <a:spLocks noChangeArrowheads="1"/>
          </p:cNvSpPr>
          <p:nvPr/>
        </p:nvSpPr>
        <p:spPr bwMode="auto">
          <a:xfrm>
            <a:off x="6172200" y="1752600"/>
            <a:ext cx="1143000" cy="5334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进程</a:t>
            </a:r>
          </a:p>
        </p:txBody>
      </p:sp>
      <p:pic>
        <p:nvPicPr>
          <p:cNvPr id="1742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743200"/>
            <a:ext cx="11430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743200"/>
            <a:ext cx="11430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667000"/>
            <a:ext cx="11430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28" name="Line 24"/>
          <p:cNvSpPr>
            <a:spLocks noChangeShapeType="1"/>
          </p:cNvSpPr>
          <p:nvPr/>
        </p:nvSpPr>
        <p:spPr bwMode="auto">
          <a:xfrm flipH="1">
            <a:off x="1524000" y="2362200"/>
            <a:ext cx="0" cy="457200"/>
          </a:xfrm>
          <a:prstGeom prst="line">
            <a:avLst/>
          </a:prstGeom>
          <a:noFill/>
          <a:ln w="2540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29" name="Line 25"/>
          <p:cNvSpPr>
            <a:spLocks noChangeShapeType="1"/>
          </p:cNvSpPr>
          <p:nvPr/>
        </p:nvSpPr>
        <p:spPr bwMode="auto">
          <a:xfrm flipH="1">
            <a:off x="4267200" y="2286000"/>
            <a:ext cx="0" cy="533400"/>
          </a:xfrm>
          <a:prstGeom prst="line">
            <a:avLst/>
          </a:prstGeom>
          <a:noFill/>
          <a:ln w="254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30" name="Line 26"/>
          <p:cNvSpPr>
            <a:spLocks noChangeShapeType="1"/>
          </p:cNvSpPr>
          <p:nvPr/>
        </p:nvSpPr>
        <p:spPr bwMode="auto">
          <a:xfrm flipH="1">
            <a:off x="6858000" y="2286000"/>
            <a:ext cx="0" cy="609600"/>
          </a:xfrm>
          <a:prstGeom prst="line">
            <a:avLst/>
          </a:prstGeom>
          <a:noFill/>
          <a:ln w="2540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431" name="Text Box 27"/>
          <p:cNvSpPr txBox="1">
            <a:spLocks noChangeArrowheads="1"/>
          </p:cNvSpPr>
          <p:nvPr/>
        </p:nvSpPr>
        <p:spPr bwMode="auto">
          <a:xfrm>
            <a:off x="2057400" y="3276600"/>
            <a:ext cx="14414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虚拟</a:t>
            </a:r>
            <a:r>
              <a:rPr lang="en-US" altLang="zh-CN" sz="2400">
                <a:solidFill>
                  <a:srgbClr val="000000"/>
                </a:solidFill>
              </a:rPr>
              <a:t>CPU</a:t>
            </a:r>
          </a:p>
        </p:txBody>
      </p:sp>
      <p:sp>
        <p:nvSpPr>
          <p:cNvPr id="17432" name="Text Box 28"/>
          <p:cNvSpPr txBox="1">
            <a:spLocks noChangeArrowheads="1"/>
          </p:cNvSpPr>
          <p:nvPr/>
        </p:nvSpPr>
        <p:spPr bwMode="auto">
          <a:xfrm>
            <a:off x="4572000" y="3276600"/>
            <a:ext cx="14414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虚拟</a:t>
            </a:r>
            <a:r>
              <a:rPr lang="en-US" altLang="zh-CN" sz="2400">
                <a:solidFill>
                  <a:srgbClr val="000000"/>
                </a:solidFill>
              </a:rPr>
              <a:t>CPU</a:t>
            </a:r>
          </a:p>
        </p:txBody>
      </p:sp>
      <p:sp>
        <p:nvSpPr>
          <p:cNvPr id="17433" name="Text Box 29"/>
          <p:cNvSpPr txBox="1">
            <a:spLocks noChangeArrowheads="1"/>
          </p:cNvSpPr>
          <p:nvPr/>
        </p:nvSpPr>
        <p:spPr bwMode="auto">
          <a:xfrm>
            <a:off x="6934200" y="3200400"/>
            <a:ext cx="14414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虚拟</a:t>
            </a:r>
            <a:r>
              <a:rPr lang="en-US" altLang="zh-CN" sz="2400">
                <a:solidFill>
                  <a:srgbClr val="000000"/>
                </a:solidFill>
              </a:rPr>
              <a:t>CPU</a:t>
            </a:r>
          </a:p>
        </p:txBody>
      </p:sp>
    </p:spTree>
    <p:extLst>
      <p:ext uri="{BB962C8B-B14F-4D97-AF65-F5344CB8AC3E}">
        <p14:creationId xmlns:p14="http://schemas.microsoft.com/office/powerpoint/2010/main" val="22858940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type="body" idx="1"/>
          </p:nvPr>
        </p:nvSpPr>
        <p:spPr>
          <a:xfrm>
            <a:off x="457200" y="1447800"/>
            <a:ext cx="8229600" cy="3733800"/>
          </a:xfrm>
        </p:spPr>
        <p:txBody>
          <a:bodyPr/>
          <a:lstStyle/>
          <a:p>
            <a:pPr eaLnBrk="1" hangingPunct="1">
              <a:lnSpc>
                <a:spcPct val="90000"/>
              </a:lnSpc>
              <a:buFontTx/>
              <a:buNone/>
            </a:pPr>
            <a:endParaRPr kumimoji="1" lang="en-US" altLang="zh-CN" sz="2400" smtClean="0">
              <a:solidFill>
                <a:srgbClr val="FF0000"/>
              </a:solidFill>
              <a:latin typeface="楷体_GB2312" pitchFamily="49" charset="-122"/>
            </a:endParaRPr>
          </a:p>
          <a:p>
            <a:pPr eaLnBrk="1" hangingPunct="1">
              <a:lnSpc>
                <a:spcPct val="90000"/>
              </a:lnSpc>
            </a:pPr>
            <a:r>
              <a:rPr kumimoji="1" lang="zh-CN" altLang="en-US" sz="2400" smtClean="0">
                <a:latin typeface="楷体_GB2312" pitchFamily="49" charset="-122"/>
              </a:rPr>
              <a:t>通常，可把一个消息分成</a:t>
            </a:r>
            <a:r>
              <a:rPr kumimoji="1" lang="zh-CN" altLang="en-US" sz="2400" smtClean="0">
                <a:solidFill>
                  <a:srgbClr val="3333CC"/>
                </a:solidFill>
                <a:latin typeface="楷体_GB2312" pitchFamily="49" charset="-122"/>
              </a:rPr>
              <a:t>消息头</a:t>
            </a:r>
            <a:r>
              <a:rPr kumimoji="1" lang="zh-CN" altLang="en-US" sz="2400" smtClean="0">
                <a:latin typeface="楷体_GB2312" pitchFamily="49" charset="-122"/>
              </a:rPr>
              <a:t>和</a:t>
            </a:r>
            <a:r>
              <a:rPr kumimoji="1" lang="zh-CN" altLang="en-US" sz="2400" smtClean="0">
                <a:solidFill>
                  <a:srgbClr val="3333CC"/>
                </a:solidFill>
                <a:latin typeface="楷体_GB2312" pitchFamily="49" charset="-122"/>
              </a:rPr>
              <a:t>消息正文</a:t>
            </a:r>
            <a:r>
              <a:rPr kumimoji="1" lang="zh-CN" altLang="en-US" sz="2400" smtClean="0">
                <a:latin typeface="楷体_GB2312" pitchFamily="49" charset="-122"/>
              </a:rPr>
              <a:t>两部分。</a:t>
            </a:r>
          </a:p>
          <a:p>
            <a:pPr lvl="1" eaLnBrk="1" hangingPunct="1">
              <a:lnSpc>
                <a:spcPct val="90000"/>
              </a:lnSpc>
            </a:pPr>
            <a:r>
              <a:rPr kumimoji="1" lang="zh-CN" altLang="en-US" sz="2400" smtClean="0">
                <a:solidFill>
                  <a:srgbClr val="3333CC"/>
                </a:solidFill>
                <a:latin typeface="楷体_GB2312" pitchFamily="49" charset="-122"/>
              </a:rPr>
              <a:t>消息头</a:t>
            </a:r>
            <a:r>
              <a:rPr kumimoji="1" lang="zh-CN" altLang="en-US" sz="2400" smtClean="0">
                <a:latin typeface="楷体_GB2312" pitchFamily="49" charset="-122"/>
              </a:rPr>
              <a:t>包括消息在传输时所需的</a:t>
            </a:r>
            <a:r>
              <a:rPr kumimoji="1" lang="zh-CN" altLang="en-US" sz="2400" smtClean="0">
                <a:solidFill>
                  <a:srgbClr val="3333CC"/>
                </a:solidFill>
                <a:latin typeface="楷体_GB2312" pitchFamily="49" charset="-122"/>
              </a:rPr>
              <a:t>控制信息</a:t>
            </a:r>
          </a:p>
          <a:p>
            <a:pPr lvl="1" eaLnBrk="1" hangingPunct="1">
              <a:lnSpc>
                <a:spcPct val="90000"/>
              </a:lnSpc>
            </a:pPr>
            <a:r>
              <a:rPr kumimoji="1" lang="zh-CN" altLang="en-US" sz="2400" smtClean="0">
                <a:solidFill>
                  <a:srgbClr val="3333CC"/>
                </a:solidFill>
                <a:latin typeface="楷体_GB2312" pitchFamily="49" charset="-122"/>
              </a:rPr>
              <a:t>消息正文</a:t>
            </a:r>
            <a:r>
              <a:rPr kumimoji="1" lang="zh-CN" altLang="en-US" sz="2400" smtClean="0">
                <a:latin typeface="楷体_GB2312" pitchFamily="49" charset="-122"/>
              </a:rPr>
              <a:t>则是发送进程实际上</a:t>
            </a:r>
            <a:r>
              <a:rPr kumimoji="1" lang="zh-CN" altLang="en-US" sz="2400" smtClean="0">
                <a:solidFill>
                  <a:srgbClr val="3333CC"/>
                </a:solidFill>
                <a:latin typeface="楷体_GB2312" pitchFamily="49" charset="-122"/>
              </a:rPr>
              <a:t>所发送的数据</a:t>
            </a:r>
          </a:p>
          <a:p>
            <a:pPr eaLnBrk="1" hangingPunct="1">
              <a:lnSpc>
                <a:spcPct val="90000"/>
              </a:lnSpc>
            </a:pPr>
            <a:r>
              <a:rPr kumimoji="1" lang="zh-CN" altLang="en-US" sz="2400" smtClean="0">
                <a:latin typeface="楷体_GB2312" pitchFamily="49" charset="-122"/>
              </a:rPr>
              <a:t>在某些</a:t>
            </a:r>
            <a:r>
              <a:rPr kumimoji="1" lang="en-US" altLang="zh-CN" sz="2400" smtClean="0">
                <a:latin typeface="楷体_GB2312" pitchFamily="49" charset="-122"/>
              </a:rPr>
              <a:t>OS</a:t>
            </a:r>
            <a:r>
              <a:rPr kumimoji="1" lang="zh-CN" altLang="en-US" sz="2400" smtClean="0">
                <a:latin typeface="楷体_GB2312" pitchFamily="49" charset="-122"/>
              </a:rPr>
              <a:t>中，消息采用</a:t>
            </a:r>
            <a:r>
              <a:rPr kumimoji="1" lang="zh-CN" altLang="en-US" sz="2400" smtClean="0">
                <a:solidFill>
                  <a:srgbClr val="FF0000"/>
                </a:solidFill>
                <a:latin typeface="楷体_GB2312" pitchFamily="49" charset="-122"/>
              </a:rPr>
              <a:t>比较短的定长消息格式</a:t>
            </a:r>
            <a:r>
              <a:rPr kumimoji="1" lang="zh-CN" altLang="en-US" sz="2400" smtClean="0">
                <a:latin typeface="楷体_GB2312" pitchFamily="49" charset="-122"/>
              </a:rPr>
              <a:t>，这便减少了对消息的处理和存储开销。</a:t>
            </a:r>
          </a:p>
          <a:p>
            <a:pPr eaLnBrk="1" hangingPunct="1">
              <a:lnSpc>
                <a:spcPct val="90000"/>
              </a:lnSpc>
            </a:pPr>
            <a:r>
              <a:rPr kumimoji="1" lang="zh-CN" altLang="en-US" sz="2400" smtClean="0">
                <a:latin typeface="楷体_GB2312" pitchFamily="49" charset="-122"/>
              </a:rPr>
              <a:t>在有的</a:t>
            </a:r>
            <a:r>
              <a:rPr kumimoji="1" lang="en-US" altLang="zh-CN" sz="2400" smtClean="0">
                <a:latin typeface="楷体_GB2312" pitchFamily="49" charset="-122"/>
              </a:rPr>
              <a:t>OS</a:t>
            </a:r>
            <a:r>
              <a:rPr kumimoji="1" lang="zh-CN" altLang="en-US" sz="2400" smtClean="0">
                <a:latin typeface="楷体_GB2312" pitchFamily="49" charset="-122"/>
              </a:rPr>
              <a:t>中，采用</a:t>
            </a:r>
            <a:r>
              <a:rPr kumimoji="1" lang="zh-CN" altLang="en-US" sz="2400" smtClean="0">
                <a:solidFill>
                  <a:srgbClr val="FF0000"/>
                </a:solidFill>
                <a:latin typeface="楷体_GB2312" pitchFamily="49" charset="-122"/>
              </a:rPr>
              <a:t>变长的消息格式</a:t>
            </a:r>
            <a:r>
              <a:rPr kumimoji="1" lang="zh-CN" altLang="en-US" sz="2400" smtClean="0">
                <a:latin typeface="楷体_GB2312" pitchFamily="49" charset="-122"/>
              </a:rPr>
              <a:t>，即进程所发送消息的长度是可变的。系统无论在处理还是在存储变长消息时，都可能会付出更多的开销，但这方便了用户。</a:t>
            </a:r>
          </a:p>
        </p:txBody>
      </p:sp>
      <p:sp>
        <p:nvSpPr>
          <p:cNvPr id="117763" name="Rectangle 5"/>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2.5 </a:t>
            </a:r>
            <a:r>
              <a:rPr kumimoji="0" lang="zh-CN" altLang="en-US" sz="3600">
                <a:solidFill>
                  <a:srgbClr val="FFFFFF"/>
                </a:solidFill>
              </a:rPr>
              <a:t>进程通信</a:t>
            </a:r>
          </a:p>
        </p:txBody>
      </p:sp>
      <p:sp>
        <p:nvSpPr>
          <p:cNvPr id="117764" name="Text Box 6"/>
          <p:cNvSpPr txBox="1">
            <a:spLocks noChangeArrowheads="1"/>
          </p:cNvSpPr>
          <p:nvPr/>
        </p:nvSpPr>
        <p:spPr bwMode="auto">
          <a:xfrm>
            <a:off x="593725" y="762000"/>
            <a:ext cx="539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2.5.3 </a:t>
            </a:r>
            <a:r>
              <a:rPr lang="zh-CN" altLang="en-US" sz="2400">
                <a:solidFill>
                  <a:srgbClr val="000000"/>
                </a:solidFill>
                <a:latin typeface="楷体_GB2312" pitchFamily="49" charset="-122"/>
              </a:rPr>
              <a:t>消息传递系统实现中的若干问题</a:t>
            </a:r>
          </a:p>
        </p:txBody>
      </p:sp>
      <p:sp>
        <p:nvSpPr>
          <p:cNvPr id="117765" name="Rectangle 7"/>
          <p:cNvSpPr>
            <a:spLocks noChangeArrowheads="1"/>
          </p:cNvSpPr>
          <p:nvPr/>
        </p:nvSpPr>
        <p:spPr bwMode="auto">
          <a:xfrm>
            <a:off x="609600" y="1295400"/>
            <a:ext cx="79248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Clr>
                <a:srgbClr val="808080"/>
              </a:buClr>
              <a:buSzPct val="75000"/>
              <a:buFont typeface="Wingdings" panose="05000000000000000000" pitchFamily="2" charset="2"/>
              <a:buNone/>
            </a:pPr>
            <a:r>
              <a:rPr lang="en-US" altLang="zh-CN" sz="2400">
                <a:solidFill>
                  <a:srgbClr val="000000"/>
                </a:solidFill>
                <a:latin typeface="楷体_GB2312" pitchFamily="49" charset="-122"/>
              </a:rPr>
              <a:t>2</a:t>
            </a:r>
            <a:r>
              <a:rPr lang="zh-CN" altLang="en-US" sz="2400">
                <a:solidFill>
                  <a:srgbClr val="000000"/>
                </a:solidFill>
                <a:latin typeface="楷体_GB2312" pitchFamily="49" charset="-122"/>
              </a:rPr>
              <a:t>．</a:t>
            </a:r>
            <a:r>
              <a:rPr lang="zh-CN" altLang="en-US" sz="2400">
                <a:solidFill>
                  <a:srgbClr val="FF0000"/>
                </a:solidFill>
                <a:latin typeface="楷体_GB2312" pitchFamily="49" charset="-122"/>
              </a:rPr>
              <a:t>消息的格式</a:t>
            </a:r>
          </a:p>
        </p:txBody>
      </p:sp>
    </p:spTree>
    <p:extLst>
      <p:ext uri="{BB962C8B-B14F-4D97-AF65-F5344CB8AC3E}">
        <p14:creationId xmlns:p14="http://schemas.microsoft.com/office/powerpoint/2010/main" val="2393881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43">
                                            <p:txEl>
                                              <p:pRg st="1" end="1"/>
                                            </p:txEl>
                                          </p:spTgt>
                                        </p:tgtEl>
                                        <p:attrNameLst>
                                          <p:attrName>style.visibility</p:attrName>
                                        </p:attrNameLst>
                                      </p:cBhvr>
                                      <p:to>
                                        <p:strVal val="visible"/>
                                      </p:to>
                                    </p:set>
                                    <p:animEffect transition="in" filter="blinds(horizontal)">
                                      <p:cBhvr>
                                        <p:cTn id="7" dur="500"/>
                                        <p:tgtEl>
                                          <p:spTgt spid="31744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7443">
                                            <p:txEl>
                                              <p:pRg st="2" end="2"/>
                                            </p:txEl>
                                          </p:spTgt>
                                        </p:tgtEl>
                                        <p:attrNameLst>
                                          <p:attrName>style.visibility</p:attrName>
                                        </p:attrNameLst>
                                      </p:cBhvr>
                                      <p:to>
                                        <p:strVal val="visible"/>
                                      </p:to>
                                    </p:set>
                                    <p:animEffect transition="in" filter="blinds(horizontal)">
                                      <p:cBhvr>
                                        <p:cTn id="10" dur="500"/>
                                        <p:tgtEl>
                                          <p:spTgt spid="31744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17443">
                                            <p:txEl>
                                              <p:pRg st="3" end="3"/>
                                            </p:txEl>
                                          </p:spTgt>
                                        </p:tgtEl>
                                        <p:attrNameLst>
                                          <p:attrName>style.visibility</p:attrName>
                                        </p:attrNameLst>
                                      </p:cBhvr>
                                      <p:to>
                                        <p:strVal val="visible"/>
                                      </p:to>
                                    </p:set>
                                    <p:animEffect transition="in" filter="blinds(horizontal)">
                                      <p:cBhvr>
                                        <p:cTn id="13" dur="500"/>
                                        <p:tgtEl>
                                          <p:spTgt spid="3174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17443">
                                            <p:txEl>
                                              <p:pRg st="4" end="4"/>
                                            </p:txEl>
                                          </p:spTgt>
                                        </p:tgtEl>
                                        <p:attrNameLst>
                                          <p:attrName>style.visibility</p:attrName>
                                        </p:attrNameLst>
                                      </p:cBhvr>
                                      <p:to>
                                        <p:strVal val="visible"/>
                                      </p:to>
                                    </p:set>
                                    <p:animEffect transition="in" filter="blinds(horizontal)">
                                      <p:cBhvr>
                                        <p:cTn id="18" dur="500"/>
                                        <p:tgtEl>
                                          <p:spTgt spid="31744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17443">
                                            <p:txEl>
                                              <p:pRg st="5" end="5"/>
                                            </p:txEl>
                                          </p:spTgt>
                                        </p:tgtEl>
                                        <p:attrNameLst>
                                          <p:attrName>style.visibility</p:attrName>
                                        </p:attrNameLst>
                                      </p:cBhvr>
                                      <p:to>
                                        <p:strVal val="visible"/>
                                      </p:to>
                                    </p:set>
                                    <p:animEffect transition="in" filter="blinds(horizontal)">
                                      <p:cBhvr>
                                        <p:cTn id="23" dur="500"/>
                                        <p:tgtEl>
                                          <p:spTgt spid="317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en-US" altLang="zh-CN" smtClean="0"/>
              <a:t>2.5 </a:t>
            </a:r>
            <a:r>
              <a:rPr lang="zh-CN" altLang="en-US" smtClean="0"/>
              <a:t>进程通信</a:t>
            </a:r>
          </a:p>
        </p:txBody>
      </p:sp>
      <p:sp>
        <p:nvSpPr>
          <p:cNvPr id="3" name="内容占位符 2"/>
          <p:cNvSpPr>
            <a:spLocks noGrp="1"/>
          </p:cNvSpPr>
          <p:nvPr>
            <p:ph idx="1"/>
          </p:nvPr>
        </p:nvSpPr>
        <p:spPr>
          <a:xfrm>
            <a:off x="457200" y="1066800"/>
            <a:ext cx="8229600" cy="685800"/>
          </a:xfrm>
        </p:spPr>
        <p:txBody>
          <a:bodyPr/>
          <a:lstStyle/>
          <a:p>
            <a:pPr>
              <a:defRPr/>
            </a:pPr>
            <a:r>
              <a:rPr lang="zh-CN" altLang="en-US" dirty="0" smtClean="0"/>
              <a:t>消息队列</a:t>
            </a:r>
            <a:endParaRPr lang="en-US" altLang="zh-CN" dirty="0" smtClean="0"/>
          </a:p>
          <a:p>
            <a:pPr marL="0" indent="0">
              <a:buFontTx/>
              <a:buNone/>
              <a:defRPr/>
            </a:pPr>
            <a:endParaRPr lang="en-US" altLang="zh-CN" dirty="0"/>
          </a:p>
          <a:p>
            <a:pPr marL="0" indent="0">
              <a:buFontTx/>
              <a:buNone/>
              <a:defRPr/>
            </a:pPr>
            <a:endParaRPr lang="zh-CN" altLang="en-US" dirty="0"/>
          </a:p>
        </p:txBody>
      </p:sp>
      <p:sp>
        <p:nvSpPr>
          <p:cNvPr id="4" name="矩形 3"/>
          <p:cNvSpPr/>
          <p:nvPr/>
        </p:nvSpPr>
        <p:spPr bwMode="auto">
          <a:xfrm>
            <a:off x="20574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5" name="矩形 4"/>
          <p:cNvSpPr/>
          <p:nvPr/>
        </p:nvSpPr>
        <p:spPr bwMode="auto">
          <a:xfrm>
            <a:off x="25908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6" name="矩形 5"/>
          <p:cNvSpPr/>
          <p:nvPr/>
        </p:nvSpPr>
        <p:spPr bwMode="auto">
          <a:xfrm>
            <a:off x="31242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7" name="矩形 6"/>
          <p:cNvSpPr/>
          <p:nvPr/>
        </p:nvSpPr>
        <p:spPr bwMode="auto">
          <a:xfrm>
            <a:off x="36576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8" name="矩形 7"/>
          <p:cNvSpPr/>
          <p:nvPr/>
        </p:nvSpPr>
        <p:spPr bwMode="auto">
          <a:xfrm>
            <a:off x="41910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9" name="矩形 8"/>
          <p:cNvSpPr/>
          <p:nvPr/>
        </p:nvSpPr>
        <p:spPr bwMode="auto">
          <a:xfrm>
            <a:off x="47244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10" name="矩形 9"/>
          <p:cNvSpPr/>
          <p:nvPr/>
        </p:nvSpPr>
        <p:spPr bwMode="auto">
          <a:xfrm>
            <a:off x="52578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11" name="矩形 10"/>
          <p:cNvSpPr/>
          <p:nvPr/>
        </p:nvSpPr>
        <p:spPr bwMode="auto">
          <a:xfrm>
            <a:off x="5791200" y="2362200"/>
            <a:ext cx="533400" cy="457200"/>
          </a:xfrm>
          <a:prstGeom prst="rect">
            <a:avLst/>
          </a:prstGeom>
          <a:solidFill>
            <a:schemeClr val="accent1"/>
          </a:solidFill>
          <a:ln w="9525" cap="flat" cmpd="sng" algn="ctr">
            <a:solidFill>
              <a:schemeClr val="accent5">
                <a:lumMod val="50000"/>
              </a:schemeClr>
            </a:solidFill>
            <a:prstDash val="solid"/>
            <a:round/>
            <a:headEnd type="none" w="med" len="med"/>
            <a:tailEnd type="none" w="med" len="med"/>
          </a:ln>
          <a:effectLst/>
          <a:extLst/>
        </p:spPr>
        <p:txBody>
          <a:bodyPr/>
          <a:lstStyle/>
          <a:p>
            <a:pPr marL="342900" indent="-342900" eaLnBrk="1" hangingPunct="1">
              <a:lnSpc>
                <a:spcPct val="80000"/>
              </a:lnSpc>
              <a:spcBef>
                <a:spcPct val="20000"/>
              </a:spcBef>
              <a:buFontTx/>
              <a:buBlip>
                <a:blip r:embed="rId2"/>
              </a:buBlip>
              <a:defRPr/>
            </a:pPr>
            <a:endParaRPr lang="zh-CN" altLang="en-US">
              <a:solidFill>
                <a:srgbClr val="000000"/>
              </a:solidFill>
            </a:endParaRPr>
          </a:p>
        </p:txBody>
      </p:sp>
      <p:sp>
        <p:nvSpPr>
          <p:cNvPr id="119820" name="TextBox 11"/>
          <p:cNvSpPr txBox="1">
            <a:spLocks noChangeArrowheads="1"/>
          </p:cNvSpPr>
          <p:nvPr/>
        </p:nvSpPr>
        <p:spPr bwMode="auto">
          <a:xfrm>
            <a:off x="457200" y="2400300"/>
            <a:ext cx="11128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生产者</a:t>
            </a:r>
          </a:p>
        </p:txBody>
      </p:sp>
      <p:cxnSp>
        <p:nvCxnSpPr>
          <p:cNvPr id="119821" name="直接箭头连接符 15"/>
          <p:cNvCxnSpPr>
            <a:cxnSpLocks noChangeShapeType="1"/>
          </p:cNvCxnSpPr>
          <p:nvPr/>
        </p:nvCxnSpPr>
        <p:spPr bwMode="auto">
          <a:xfrm flipH="1">
            <a:off x="1438275" y="2593975"/>
            <a:ext cx="619125" cy="0"/>
          </a:xfrm>
          <a:prstGeom prst="straightConnector1">
            <a:avLst/>
          </a:prstGeom>
          <a:noFill/>
          <a:ln w="38100" algn="ctr">
            <a:solidFill>
              <a:schemeClr val="tx1"/>
            </a:solidFill>
            <a:round/>
            <a:headEnd type="triangle" w="med" len="me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2" name="直接箭头连接符 18"/>
          <p:cNvCxnSpPr>
            <a:cxnSpLocks noChangeShapeType="1"/>
          </p:cNvCxnSpPr>
          <p:nvPr/>
        </p:nvCxnSpPr>
        <p:spPr bwMode="auto">
          <a:xfrm flipH="1">
            <a:off x="6324600" y="2593975"/>
            <a:ext cx="619125" cy="0"/>
          </a:xfrm>
          <a:prstGeom prst="straightConnector1">
            <a:avLst/>
          </a:prstGeom>
          <a:noFill/>
          <a:ln w="38100" algn="ctr">
            <a:solidFill>
              <a:schemeClr val="tx1"/>
            </a:solidFill>
            <a:round/>
            <a:headEnd type="triangle" w="med" len="me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823" name="TextBox 19"/>
          <p:cNvSpPr txBox="1">
            <a:spLocks noChangeArrowheads="1"/>
          </p:cNvSpPr>
          <p:nvPr/>
        </p:nvSpPr>
        <p:spPr bwMode="auto">
          <a:xfrm>
            <a:off x="6943725" y="2424113"/>
            <a:ext cx="11128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消费者</a:t>
            </a:r>
          </a:p>
        </p:txBody>
      </p:sp>
      <p:sp>
        <p:nvSpPr>
          <p:cNvPr id="22" name="TextBox 21"/>
          <p:cNvSpPr txBox="1"/>
          <p:nvPr/>
        </p:nvSpPr>
        <p:spPr>
          <a:xfrm>
            <a:off x="606425" y="3581400"/>
            <a:ext cx="8004175" cy="1643063"/>
          </a:xfrm>
          <a:prstGeom prst="rect">
            <a:avLst/>
          </a:prstGeom>
          <a:noFill/>
        </p:spPr>
        <p:txBody>
          <a:bodyPr>
            <a:spAutoFit/>
          </a:bodyPr>
          <a:lstStyle/>
          <a:p>
            <a:pPr eaLnBrk="1" hangingPunct="1">
              <a:lnSpc>
                <a:spcPct val="80000"/>
              </a:lnSpc>
              <a:spcBef>
                <a:spcPct val="20000"/>
              </a:spcBef>
              <a:defRPr/>
            </a:pPr>
            <a:r>
              <a:rPr lang="zh-CN" altLang="en-US" sz="2800" dirty="0">
                <a:solidFill>
                  <a:srgbClr val="000000"/>
                </a:solidFill>
              </a:rPr>
              <a:t>与管道的区别：</a:t>
            </a:r>
            <a:endParaRPr lang="en-US" altLang="zh-CN" sz="2800" dirty="0">
              <a:solidFill>
                <a:srgbClr val="000000"/>
              </a:solidFill>
            </a:endParaRPr>
          </a:p>
          <a:p>
            <a:pPr marL="457200" indent="-457200" eaLnBrk="1" hangingPunct="1">
              <a:lnSpc>
                <a:spcPct val="80000"/>
              </a:lnSpc>
              <a:spcBef>
                <a:spcPct val="20000"/>
              </a:spcBef>
              <a:buFontTx/>
              <a:buAutoNum type="arabicPeriod"/>
              <a:defRPr/>
            </a:pPr>
            <a:r>
              <a:rPr lang="zh-CN" altLang="en-US" sz="2800" dirty="0">
                <a:solidFill>
                  <a:srgbClr val="000000"/>
                </a:solidFill>
              </a:rPr>
              <a:t>无需固定的读写进程</a:t>
            </a:r>
            <a:endParaRPr lang="en-US" altLang="zh-CN" sz="2800" dirty="0">
              <a:solidFill>
                <a:srgbClr val="000000"/>
              </a:solidFill>
            </a:endParaRPr>
          </a:p>
          <a:p>
            <a:pPr marL="457200" indent="-457200" eaLnBrk="1" hangingPunct="1">
              <a:lnSpc>
                <a:spcPct val="80000"/>
              </a:lnSpc>
              <a:spcBef>
                <a:spcPct val="20000"/>
              </a:spcBef>
              <a:buFontTx/>
              <a:buAutoNum type="arabicPeriod"/>
              <a:defRPr/>
            </a:pPr>
            <a:r>
              <a:rPr lang="zh-CN" altLang="en-US" sz="2800" dirty="0">
                <a:solidFill>
                  <a:srgbClr val="000000"/>
                </a:solidFill>
              </a:rPr>
              <a:t>可以同时支持多个进程，多个进程可以读写消息队列。</a:t>
            </a:r>
          </a:p>
        </p:txBody>
      </p:sp>
    </p:spTree>
    <p:extLst>
      <p:ext uri="{BB962C8B-B14F-4D97-AF65-F5344CB8AC3E}">
        <p14:creationId xmlns:p14="http://schemas.microsoft.com/office/powerpoint/2010/main" val="317889551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a:t>
            </a:r>
            <a:r>
              <a:rPr lang="zh-CN" altLang="en-US" dirty="0" smtClean="0"/>
              <a:t>进程通信</a:t>
            </a:r>
            <a:endParaRPr lang="zh-CN" altLang="en-US" dirty="0"/>
          </a:p>
        </p:txBody>
      </p:sp>
      <p:sp>
        <p:nvSpPr>
          <p:cNvPr id="3" name="内容占位符 2"/>
          <p:cNvSpPr>
            <a:spLocks noGrp="1"/>
          </p:cNvSpPr>
          <p:nvPr>
            <p:ph idx="1"/>
          </p:nvPr>
        </p:nvSpPr>
        <p:spPr/>
        <p:txBody>
          <a:bodyPr/>
          <a:lstStyle/>
          <a:p>
            <a:r>
              <a:rPr lang="zh-CN" altLang="en-US" dirty="0" smtClean="0"/>
              <a:t>消息队列</a:t>
            </a:r>
            <a:endParaRPr lang="en-US" altLang="zh-CN" dirty="0" smtClean="0"/>
          </a:p>
          <a:p>
            <a:pPr lvl="1"/>
            <a:r>
              <a:rPr lang="zh-CN" altLang="en-US" dirty="0" smtClean="0"/>
              <a:t>消息队列设一个公用缓冲区存放消息。生产者投放消息，消费者取走消息。</a:t>
            </a:r>
            <a:endParaRPr lang="en-US" altLang="zh-CN" dirty="0" smtClean="0"/>
          </a:p>
          <a:p>
            <a:pPr lvl="1"/>
            <a:r>
              <a:rPr lang="zh-CN" altLang="en-US" dirty="0" smtClean="0"/>
              <a:t>应用场景：异步处理。</a:t>
            </a:r>
            <a:endParaRPr lang="en-US" altLang="zh-CN" dirty="0" smtClean="0"/>
          </a:p>
          <a:p>
            <a:pPr lvl="1"/>
            <a:r>
              <a:rPr lang="zh-CN" altLang="en-US" dirty="0" smtClean="0"/>
              <a:t>优点：解耦、提速、广播、削峰。</a:t>
            </a:r>
            <a:endParaRPr lang="en-US" altLang="zh-CN" dirty="0" smtClean="0"/>
          </a:p>
          <a:p>
            <a:pPr lvl="1"/>
            <a:r>
              <a:rPr lang="zh-CN" altLang="en-US" dirty="0" smtClean="0"/>
              <a:t>缺点：复杂、暂时的不一致性</a:t>
            </a:r>
            <a:endParaRPr lang="zh-CN" altLang="en-US" dirty="0"/>
          </a:p>
        </p:txBody>
      </p:sp>
    </p:spTree>
    <p:extLst>
      <p:ext uri="{BB962C8B-B14F-4D97-AF65-F5344CB8AC3E}">
        <p14:creationId xmlns:p14="http://schemas.microsoft.com/office/powerpoint/2010/main" val="2326673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36547" name="Picture 3" descr="D:\工作\教学\操作系统\媒体资料\v2-fd6b1bdbdb454eed81b8f04524c4d2af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3" y="609600"/>
            <a:ext cx="910508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6506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a:xfrm>
            <a:off x="457200" y="1981200"/>
            <a:ext cx="8229600" cy="4327525"/>
          </a:xfrm>
        </p:spPr>
        <p:txBody>
          <a:bodyPr/>
          <a:lstStyle/>
          <a:p>
            <a:pPr eaLnBrk="1" hangingPunct="1">
              <a:buFontTx/>
              <a:buNone/>
            </a:pPr>
            <a:r>
              <a:rPr lang="zh-CN" altLang="en-US" sz="2400" smtClean="0">
                <a:solidFill>
                  <a:srgbClr val="3333CC"/>
                </a:solidFill>
              </a:rPr>
              <a:t>消息缓冲区</a:t>
            </a:r>
            <a:endParaRPr lang="zh-CN" altLang="en-US" sz="2400" smtClean="0"/>
          </a:p>
          <a:p>
            <a:pPr eaLnBrk="1" hangingPunct="1">
              <a:buFontTx/>
              <a:buNone/>
            </a:pPr>
            <a:r>
              <a:rPr lang="en-US" altLang="zh-CN" sz="2400" smtClean="0"/>
              <a:t>type message buffer=record</a:t>
            </a:r>
          </a:p>
          <a:p>
            <a:pPr eaLnBrk="1" hangingPunct="1">
              <a:buFontTx/>
              <a:buNone/>
            </a:pPr>
            <a:r>
              <a:rPr lang="en-US" altLang="zh-CN" sz="2400" smtClean="0"/>
              <a:t>          	   sender; </a:t>
            </a:r>
            <a:r>
              <a:rPr lang="en-US" altLang="zh-CN" sz="2400" smtClean="0">
                <a:solidFill>
                  <a:srgbClr val="007800"/>
                </a:solidFill>
              </a:rPr>
              <a:t>//</a:t>
            </a:r>
            <a:r>
              <a:rPr lang="zh-CN" altLang="en-US" sz="2400" smtClean="0">
                <a:solidFill>
                  <a:srgbClr val="007800"/>
                </a:solidFill>
              </a:rPr>
              <a:t>发送者进程标识符</a:t>
            </a:r>
            <a:endParaRPr lang="zh-CN" altLang="en-US" sz="2400" smtClean="0"/>
          </a:p>
          <a:p>
            <a:pPr eaLnBrk="1" hangingPunct="1">
              <a:buFontTx/>
              <a:buNone/>
            </a:pPr>
            <a:r>
              <a:rPr lang="zh-CN" altLang="en-US" sz="2400" smtClean="0"/>
              <a:t>	   	   </a:t>
            </a:r>
            <a:r>
              <a:rPr lang="en-US" altLang="zh-CN" sz="2400" smtClean="0"/>
              <a:t>size; </a:t>
            </a:r>
            <a:r>
              <a:rPr lang="en-US" altLang="zh-CN" sz="2400" smtClean="0">
                <a:solidFill>
                  <a:srgbClr val="007800"/>
                </a:solidFill>
              </a:rPr>
              <a:t>//</a:t>
            </a:r>
            <a:r>
              <a:rPr lang="zh-CN" altLang="en-US" sz="2400" smtClean="0">
                <a:solidFill>
                  <a:srgbClr val="007800"/>
                </a:solidFill>
              </a:rPr>
              <a:t>消息长度</a:t>
            </a:r>
            <a:endParaRPr lang="zh-CN" altLang="en-US" sz="2400" smtClean="0"/>
          </a:p>
          <a:p>
            <a:pPr eaLnBrk="1" hangingPunct="1">
              <a:buFontTx/>
              <a:buNone/>
            </a:pPr>
            <a:r>
              <a:rPr lang="zh-CN" altLang="en-US" sz="2400" smtClean="0"/>
              <a:t>              </a:t>
            </a:r>
            <a:r>
              <a:rPr lang="en-US" altLang="zh-CN" sz="2400" smtClean="0"/>
              <a:t>text; </a:t>
            </a:r>
            <a:r>
              <a:rPr lang="en-US" altLang="zh-CN" sz="2400" smtClean="0">
                <a:solidFill>
                  <a:srgbClr val="007800"/>
                </a:solidFill>
              </a:rPr>
              <a:t>//</a:t>
            </a:r>
            <a:r>
              <a:rPr lang="zh-CN" altLang="en-US" sz="2400" smtClean="0">
                <a:solidFill>
                  <a:srgbClr val="007800"/>
                </a:solidFill>
              </a:rPr>
              <a:t>消息正文</a:t>
            </a:r>
            <a:endParaRPr lang="zh-CN" altLang="en-US" sz="2400" smtClean="0"/>
          </a:p>
          <a:p>
            <a:pPr eaLnBrk="1" hangingPunct="1">
              <a:buFontTx/>
              <a:buNone/>
            </a:pPr>
            <a:r>
              <a:rPr lang="zh-CN" altLang="en-US" sz="2400" smtClean="0"/>
              <a:t>              </a:t>
            </a:r>
            <a:r>
              <a:rPr lang="en-US" altLang="zh-CN" sz="2400" smtClean="0"/>
              <a:t>next; </a:t>
            </a:r>
            <a:r>
              <a:rPr lang="en-US" altLang="zh-CN" sz="2400" smtClean="0">
                <a:solidFill>
                  <a:srgbClr val="007800"/>
                </a:solidFill>
              </a:rPr>
              <a:t>//</a:t>
            </a:r>
            <a:r>
              <a:rPr lang="zh-CN" altLang="en-US" sz="2400" smtClean="0">
                <a:solidFill>
                  <a:srgbClr val="007800"/>
                </a:solidFill>
              </a:rPr>
              <a:t>指向下一个消息缓冲区的指针</a:t>
            </a:r>
            <a:r>
              <a:rPr lang="zh-CN" altLang="en-US" sz="2400" smtClean="0"/>
              <a:t>       </a:t>
            </a:r>
          </a:p>
          <a:p>
            <a:pPr eaLnBrk="1" hangingPunct="1">
              <a:buFontTx/>
              <a:buNone/>
            </a:pPr>
            <a:r>
              <a:rPr lang="zh-CN" altLang="en-US" sz="2400" smtClean="0"/>
              <a:t>		</a:t>
            </a:r>
            <a:r>
              <a:rPr lang="en-US" altLang="zh-CN" sz="2400" smtClean="0"/>
              <a:t>end </a:t>
            </a:r>
          </a:p>
        </p:txBody>
      </p:sp>
      <p:sp>
        <p:nvSpPr>
          <p:cNvPr id="120835" name="Rectangle 4"/>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2.6 </a:t>
            </a:r>
            <a:r>
              <a:rPr kumimoji="0" lang="zh-CN" altLang="en-US" sz="3600" dirty="0">
                <a:solidFill>
                  <a:srgbClr val="FFFFFF"/>
                </a:solidFill>
              </a:rPr>
              <a:t>进程通信</a:t>
            </a:r>
          </a:p>
        </p:txBody>
      </p:sp>
      <p:sp>
        <p:nvSpPr>
          <p:cNvPr id="120836" name="Text Box 5"/>
          <p:cNvSpPr txBox="1">
            <a:spLocks noChangeArrowheads="1"/>
          </p:cNvSpPr>
          <p:nvPr/>
        </p:nvSpPr>
        <p:spPr bwMode="auto">
          <a:xfrm>
            <a:off x="593725" y="7620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2.5.4 </a:t>
            </a:r>
            <a:r>
              <a:rPr lang="zh-CN" altLang="en-US" sz="2400">
                <a:solidFill>
                  <a:srgbClr val="000000"/>
                </a:solidFill>
              </a:rPr>
              <a:t>消息缓冲队列通信机制</a:t>
            </a:r>
          </a:p>
        </p:txBody>
      </p:sp>
      <p:sp>
        <p:nvSpPr>
          <p:cNvPr id="120837" name="Rectangle 7"/>
          <p:cNvSpPr>
            <a:spLocks noChangeArrowheads="1"/>
          </p:cNvSpPr>
          <p:nvPr/>
        </p:nvSpPr>
        <p:spPr bwMode="auto">
          <a:xfrm>
            <a:off x="609600" y="1295400"/>
            <a:ext cx="79248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Clr>
                <a:srgbClr val="808080"/>
              </a:buClr>
              <a:buSzPct val="75000"/>
              <a:buFont typeface="Wingdings" panose="05000000000000000000" pitchFamily="2" charset="2"/>
              <a:buNone/>
            </a:pP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a:t>
            </a:r>
            <a:r>
              <a:rPr lang="zh-CN" altLang="en-US" sz="2400">
                <a:solidFill>
                  <a:srgbClr val="FF0000"/>
                </a:solidFill>
              </a:rPr>
              <a:t>消息缓冲队列通信机制中的数据结构</a:t>
            </a:r>
          </a:p>
        </p:txBody>
      </p:sp>
    </p:spTree>
    <p:extLst>
      <p:ext uri="{BB962C8B-B14F-4D97-AF65-F5344CB8AC3E}">
        <p14:creationId xmlns:p14="http://schemas.microsoft.com/office/powerpoint/2010/main" val="68332478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3"/>
          <p:cNvSpPr txBox="1">
            <a:spLocks noChangeArrowheads="1"/>
          </p:cNvSpPr>
          <p:nvPr/>
        </p:nvSpPr>
        <p:spPr bwMode="auto">
          <a:xfrm>
            <a:off x="533400" y="950913"/>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2.5.4 </a:t>
            </a:r>
            <a:r>
              <a:rPr lang="zh-CN" altLang="en-US" sz="2400">
                <a:solidFill>
                  <a:srgbClr val="000000"/>
                </a:solidFill>
              </a:rPr>
              <a:t>消息缓冲队列通信机制</a:t>
            </a:r>
          </a:p>
        </p:txBody>
      </p:sp>
      <p:sp>
        <p:nvSpPr>
          <p:cNvPr id="121859" name="Rectangle 4"/>
          <p:cNvSpPr>
            <a:spLocks noChangeArrowheads="1"/>
          </p:cNvSpPr>
          <p:nvPr/>
        </p:nvSpPr>
        <p:spPr bwMode="auto">
          <a:xfrm>
            <a:off x="549275" y="1484313"/>
            <a:ext cx="79248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Clr>
                <a:srgbClr val="808080"/>
              </a:buClr>
              <a:buSzPct val="75000"/>
              <a:buFont typeface="Wingdings" panose="05000000000000000000" pitchFamily="2" charset="2"/>
              <a:buNone/>
            </a:pP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a:t>
            </a:r>
            <a:r>
              <a:rPr lang="zh-CN" altLang="en-US" sz="2400">
                <a:solidFill>
                  <a:srgbClr val="FF0000"/>
                </a:solidFill>
              </a:rPr>
              <a:t>消息缓冲队列通信机制中的数据结构</a:t>
            </a:r>
          </a:p>
        </p:txBody>
      </p:sp>
      <p:sp>
        <p:nvSpPr>
          <p:cNvPr id="121860" name="Text Box 5"/>
          <p:cNvSpPr txBox="1">
            <a:spLocks noChangeArrowheads="1"/>
          </p:cNvSpPr>
          <p:nvPr/>
        </p:nvSpPr>
        <p:spPr bwMode="auto">
          <a:xfrm>
            <a:off x="822325" y="2155825"/>
            <a:ext cx="740727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3399"/>
                </a:solidFill>
              </a:rPr>
              <a:t>PCB</a:t>
            </a:r>
            <a:r>
              <a:rPr lang="zh-CN" altLang="en-US" sz="2400">
                <a:solidFill>
                  <a:srgbClr val="333399"/>
                </a:solidFill>
              </a:rPr>
              <a:t>中有关通信的数据项。</a:t>
            </a:r>
            <a:r>
              <a:rPr lang="zh-CN" altLang="en-US" sz="2400">
                <a:solidFill>
                  <a:srgbClr val="000000"/>
                </a:solidFill>
              </a:rPr>
              <a:t>在利用消息缓冲队列通信机制时，在设置消息缓冲队列的同时，还应增加用于对消息队列进行操作和实现同步的信号量，并将它们置入进程的</a:t>
            </a:r>
            <a:r>
              <a:rPr lang="en-US" altLang="zh-CN" sz="2400">
                <a:solidFill>
                  <a:srgbClr val="000000"/>
                </a:solidFill>
              </a:rPr>
              <a:t>PCB</a:t>
            </a:r>
            <a:r>
              <a:rPr lang="zh-CN" altLang="en-US" sz="2400">
                <a:solidFill>
                  <a:srgbClr val="000000"/>
                </a:solidFill>
              </a:rPr>
              <a:t>中。在</a:t>
            </a:r>
            <a:r>
              <a:rPr lang="en-US" altLang="zh-CN" sz="2400">
                <a:solidFill>
                  <a:srgbClr val="000000"/>
                </a:solidFill>
              </a:rPr>
              <a:t>PCB</a:t>
            </a:r>
            <a:r>
              <a:rPr lang="zh-CN" altLang="en-US" sz="2400">
                <a:solidFill>
                  <a:srgbClr val="000000"/>
                </a:solidFill>
              </a:rPr>
              <a:t>中应增加的数据项可描述如下：               	</a:t>
            </a:r>
          </a:p>
          <a:p>
            <a:pPr eaLnBrk="1" hangingPunct="1">
              <a:lnSpc>
                <a:spcPct val="80000"/>
              </a:lnSpc>
              <a:buFontTx/>
              <a:buNone/>
            </a:pPr>
            <a:r>
              <a:rPr lang="en-US" altLang="zh-CN" sz="2400">
                <a:solidFill>
                  <a:srgbClr val="000000"/>
                </a:solidFill>
              </a:rPr>
              <a:t>type processcontrol block=record</a:t>
            </a:r>
          </a:p>
          <a:p>
            <a:pPr eaLnBrk="1" hangingPunct="1">
              <a:lnSpc>
                <a:spcPct val="80000"/>
              </a:lnSpc>
              <a:buFontTx/>
              <a:buNone/>
            </a:pPr>
            <a:r>
              <a:rPr lang="en-US" altLang="zh-CN" sz="2400">
                <a:solidFill>
                  <a:srgbClr val="000000"/>
                </a:solidFill>
              </a:rPr>
              <a:t>                          …</a:t>
            </a:r>
          </a:p>
          <a:p>
            <a:pPr eaLnBrk="1" hangingPunct="1">
              <a:lnSpc>
                <a:spcPct val="80000"/>
              </a:lnSpc>
              <a:buFontTx/>
              <a:buNone/>
            </a:pPr>
            <a:r>
              <a:rPr lang="en-US" altLang="zh-CN" sz="2400">
                <a:solidFill>
                  <a:srgbClr val="000000"/>
                </a:solidFill>
              </a:rPr>
              <a:t>                        mq; </a:t>
            </a:r>
            <a:r>
              <a:rPr lang="en-US" altLang="zh-CN" sz="2400">
                <a:solidFill>
                  <a:srgbClr val="008000"/>
                </a:solidFill>
              </a:rPr>
              <a:t>//</a:t>
            </a:r>
            <a:r>
              <a:rPr lang="zh-CN" altLang="en-US" sz="2400">
                <a:solidFill>
                  <a:srgbClr val="008000"/>
                </a:solidFill>
              </a:rPr>
              <a:t>消息队列队首指针</a:t>
            </a:r>
          </a:p>
          <a:p>
            <a:pPr eaLnBrk="1" hangingPunct="1">
              <a:lnSpc>
                <a:spcPct val="80000"/>
              </a:lnSpc>
              <a:buFontTx/>
              <a:buNone/>
            </a:pPr>
            <a:r>
              <a:rPr lang="zh-CN" altLang="en-US" sz="2400">
                <a:solidFill>
                  <a:srgbClr val="000000"/>
                </a:solidFill>
              </a:rPr>
              <a:t>                        </a:t>
            </a:r>
            <a:r>
              <a:rPr lang="en-US" altLang="zh-CN" sz="2400">
                <a:solidFill>
                  <a:srgbClr val="000000"/>
                </a:solidFill>
              </a:rPr>
              <a:t>mutex; </a:t>
            </a:r>
            <a:r>
              <a:rPr lang="en-US" altLang="zh-CN" sz="2400">
                <a:solidFill>
                  <a:srgbClr val="008000"/>
                </a:solidFill>
              </a:rPr>
              <a:t>//</a:t>
            </a:r>
            <a:r>
              <a:rPr lang="zh-CN" altLang="en-US" sz="2400">
                <a:solidFill>
                  <a:srgbClr val="008000"/>
                </a:solidFill>
              </a:rPr>
              <a:t>消息队列互斥信号量</a:t>
            </a:r>
          </a:p>
          <a:p>
            <a:pPr eaLnBrk="1" hangingPunct="1">
              <a:lnSpc>
                <a:spcPct val="80000"/>
              </a:lnSpc>
              <a:buFontTx/>
              <a:buNone/>
            </a:pPr>
            <a:r>
              <a:rPr lang="zh-CN" altLang="en-US" sz="2400">
                <a:solidFill>
                  <a:srgbClr val="000000"/>
                </a:solidFill>
              </a:rPr>
              <a:t>                        </a:t>
            </a:r>
            <a:r>
              <a:rPr lang="en-US" altLang="zh-CN" sz="2400">
                <a:solidFill>
                  <a:srgbClr val="000000"/>
                </a:solidFill>
              </a:rPr>
              <a:t>sm; </a:t>
            </a:r>
            <a:r>
              <a:rPr lang="en-US" altLang="zh-CN" sz="2400">
                <a:solidFill>
                  <a:srgbClr val="008000"/>
                </a:solidFill>
              </a:rPr>
              <a:t>//</a:t>
            </a:r>
            <a:r>
              <a:rPr lang="zh-CN" altLang="en-US" sz="2400">
                <a:solidFill>
                  <a:srgbClr val="008000"/>
                </a:solidFill>
              </a:rPr>
              <a:t>消息队列资源信号量</a:t>
            </a:r>
          </a:p>
          <a:p>
            <a:pPr eaLnBrk="1" hangingPunct="1">
              <a:lnSpc>
                <a:spcPct val="80000"/>
              </a:lnSpc>
              <a:buFontTx/>
              <a:buNone/>
            </a:pPr>
            <a:r>
              <a:rPr lang="zh-CN" altLang="en-US" sz="2400">
                <a:solidFill>
                  <a:srgbClr val="000000"/>
                </a:solidFill>
              </a:rPr>
              <a:t>                          </a:t>
            </a:r>
            <a:r>
              <a:rPr lang="en-US" altLang="zh-CN" sz="2400">
                <a:solidFill>
                  <a:srgbClr val="000000"/>
                </a:solidFill>
              </a:rPr>
              <a:t>…</a:t>
            </a:r>
          </a:p>
          <a:p>
            <a:pPr eaLnBrk="1" hangingPunct="1">
              <a:lnSpc>
                <a:spcPct val="80000"/>
              </a:lnSpc>
              <a:buFontTx/>
              <a:buNone/>
            </a:pPr>
            <a:r>
              <a:rPr lang="en-US" altLang="zh-CN" sz="2400">
                <a:solidFill>
                  <a:srgbClr val="000000"/>
                </a:solidFill>
              </a:rPr>
              <a:t>                      end </a:t>
            </a:r>
          </a:p>
          <a:p>
            <a:pPr eaLnBrk="1" hangingPunct="1">
              <a:lnSpc>
                <a:spcPct val="80000"/>
              </a:lnSpc>
              <a:buFontTx/>
              <a:buNone/>
            </a:pPr>
            <a:endParaRPr lang="en-US" altLang="zh-CN" sz="2400">
              <a:solidFill>
                <a:srgbClr val="000000"/>
              </a:solidFill>
            </a:endParaRPr>
          </a:p>
        </p:txBody>
      </p:sp>
      <p:sp>
        <p:nvSpPr>
          <p:cNvPr id="121861" name="Rectangle 7"/>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2.6 </a:t>
            </a:r>
            <a:r>
              <a:rPr kumimoji="0" lang="zh-CN" altLang="en-US" sz="3600" dirty="0">
                <a:solidFill>
                  <a:srgbClr val="FFFFFF"/>
                </a:solidFill>
              </a:rPr>
              <a:t>进程通信</a:t>
            </a:r>
          </a:p>
        </p:txBody>
      </p:sp>
    </p:spTree>
    <p:extLst>
      <p:ext uri="{BB962C8B-B14F-4D97-AF65-F5344CB8AC3E}">
        <p14:creationId xmlns:p14="http://schemas.microsoft.com/office/powerpoint/2010/main" val="6966696"/>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3"/>
          <p:cNvSpPr txBox="1">
            <a:spLocks noChangeArrowheads="1"/>
          </p:cNvSpPr>
          <p:nvPr/>
        </p:nvSpPr>
        <p:spPr bwMode="auto">
          <a:xfrm>
            <a:off x="304800" y="974725"/>
            <a:ext cx="83058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procedure send(receiver, a)</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begin</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getbuf(a.size,i);                </a:t>
            </a:r>
            <a:r>
              <a:rPr lang="en-US" altLang="zh-CN" sz="2000">
                <a:solidFill>
                  <a:srgbClr val="007800"/>
                </a:solidFill>
                <a:latin typeface="Times New Roman" panose="02020603050405020304" pitchFamily="18" charset="0"/>
                <a:ea typeface="宋体" panose="02010600030101010101" pitchFamily="2" charset="-122"/>
              </a:rPr>
              <a:t>// </a:t>
            </a:r>
            <a:r>
              <a:rPr lang="zh-CN" altLang="en-US" sz="2000">
                <a:solidFill>
                  <a:srgbClr val="007800"/>
                </a:solidFill>
                <a:latin typeface="Times New Roman" panose="02020603050405020304" pitchFamily="18" charset="0"/>
                <a:ea typeface="宋体" panose="02010600030101010101" pitchFamily="2" charset="-122"/>
              </a:rPr>
              <a:t>根据</a:t>
            </a:r>
            <a:r>
              <a:rPr lang="en-US" altLang="zh-CN" sz="2000">
                <a:solidFill>
                  <a:srgbClr val="007800"/>
                </a:solidFill>
                <a:latin typeface="Times New Roman" panose="02020603050405020304" pitchFamily="18" charset="0"/>
                <a:ea typeface="宋体" panose="02010600030101010101" pitchFamily="2" charset="-122"/>
              </a:rPr>
              <a:t>a.size</a:t>
            </a:r>
            <a:r>
              <a:rPr lang="zh-CN" altLang="en-US" sz="2000">
                <a:solidFill>
                  <a:srgbClr val="007800"/>
                </a:solidFill>
                <a:latin typeface="Times New Roman" panose="02020603050405020304" pitchFamily="18" charset="0"/>
                <a:ea typeface="宋体" panose="02010600030101010101" pitchFamily="2" charset="-122"/>
              </a:rPr>
              <a:t>申请缓冲区；</a:t>
            </a:r>
            <a:endParaRPr lang="zh-CN" altLang="en-US" sz="2000">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i.sender := a.sender;  </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i.size := a.size;</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i.text := a.text;                 </a:t>
            </a:r>
            <a:r>
              <a:rPr lang="en-US" altLang="zh-CN" sz="2000">
                <a:solidFill>
                  <a:srgbClr val="007800"/>
                </a:solidFill>
                <a:latin typeface="Times New Roman" panose="02020603050405020304" pitchFamily="18" charset="0"/>
                <a:ea typeface="宋体" panose="02010600030101010101" pitchFamily="2" charset="-122"/>
              </a:rPr>
              <a:t>// </a:t>
            </a:r>
            <a:r>
              <a:rPr lang="zh-CN" altLang="en-US" sz="1800">
                <a:solidFill>
                  <a:srgbClr val="007800"/>
                </a:solidFill>
                <a:ea typeface="宋体" panose="02010600030101010101" pitchFamily="2" charset="-122"/>
              </a:rPr>
              <a:t>将发送区</a:t>
            </a:r>
            <a:r>
              <a:rPr lang="en-US" altLang="zh-CN" sz="1800">
                <a:solidFill>
                  <a:srgbClr val="007800"/>
                </a:solidFill>
                <a:ea typeface="宋体" panose="02010600030101010101" pitchFamily="2" charset="-122"/>
              </a:rPr>
              <a:t>a</a:t>
            </a:r>
            <a:r>
              <a:rPr lang="zh-CN" altLang="en-US" sz="1800">
                <a:solidFill>
                  <a:srgbClr val="007800"/>
                </a:solidFill>
                <a:ea typeface="宋体" panose="02010600030101010101" pitchFamily="2" charset="-122"/>
              </a:rPr>
              <a:t>中的信息复制到消息缓冲区之中；</a:t>
            </a:r>
            <a:endParaRPr lang="zh-CN" altLang="en-US" sz="2000">
              <a:solidFill>
                <a:srgbClr val="007800"/>
              </a:solidFill>
              <a:latin typeface="Times New Roman" panose="02020603050405020304" pitchFamily="18" charset="0"/>
              <a:ea typeface="宋体" panose="02010600030101010101" pitchFamily="2" charset="-122"/>
            </a:endParaRP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i.next := 0;</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getid(PCB set, receiver.j);   </a:t>
            </a:r>
            <a:r>
              <a:rPr lang="en-US" altLang="zh-CN" sz="2000">
                <a:solidFill>
                  <a:srgbClr val="007800"/>
                </a:solidFill>
                <a:latin typeface="Times New Roman" panose="02020603050405020304" pitchFamily="18" charset="0"/>
                <a:ea typeface="宋体" panose="02010600030101010101" pitchFamily="2" charset="-122"/>
              </a:rPr>
              <a:t>// </a:t>
            </a:r>
            <a:r>
              <a:rPr lang="zh-CN" altLang="en-US" sz="2000">
                <a:solidFill>
                  <a:srgbClr val="007800"/>
                </a:solidFill>
                <a:latin typeface="Times New Roman" panose="02020603050405020304" pitchFamily="18" charset="0"/>
                <a:ea typeface="宋体" panose="02010600030101010101" pitchFamily="2" charset="-122"/>
              </a:rPr>
              <a:t>获得接收进程内部标识符；</a:t>
            </a: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wait(j.mutex);</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insert(j.mq, i);   </a:t>
            </a:r>
            <a:r>
              <a:rPr lang="en-US" altLang="zh-CN" sz="2000">
                <a:solidFill>
                  <a:srgbClr val="007800"/>
                </a:solidFill>
                <a:latin typeface="Times New Roman" panose="02020603050405020304" pitchFamily="18" charset="0"/>
                <a:ea typeface="宋体" panose="02010600030101010101" pitchFamily="2" charset="-122"/>
              </a:rPr>
              <a:t>// </a:t>
            </a:r>
            <a:r>
              <a:rPr lang="zh-CN" altLang="en-US" sz="2000">
                <a:solidFill>
                  <a:srgbClr val="007800"/>
                </a:solidFill>
                <a:latin typeface="Times New Roman" panose="02020603050405020304" pitchFamily="18" charset="0"/>
                <a:ea typeface="宋体" panose="02010600030101010101" pitchFamily="2" charset="-122"/>
              </a:rPr>
              <a:t>将消息缓冲区插入消息队列；</a:t>
            </a: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signal(j.mutex);</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signal(j.sm);</a:t>
            </a:r>
          </a:p>
          <a:p>
            <a:pPr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end </a:t>
            </a:r>
          </a:p>
        </p:txBody>
      </p:sp>
      <p:sp>
        <p:nvSpPr>
          <p:cNvPr id="122883" name="AutoShape 4"/>
          <p:cNvSpPr>
            <a:spLocks/>
          </p:cNvSpPr>
          <p:nvPr/>
        </p:nvSpPr>
        <p:spPr bwMode="auto">
          <a:xfrm>
            <a:off x="3563938" y="2209800"/>
            <a:ext cx="152400" cy="1600200"/>
          </a:xfrm>
          <a:prstGeom prst="righ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zh-CN" altLang="zh-CN" sz="1800" b="0">
              <a:solidFill>
                <a:srgbClr val="000000"/>
              </a:solidFill>
              <a:ea typeface="宋体" panose="02010600030101010101" pitchFamily="2" charset="-122"/>
            </a:endParaRPr>
          </a:p>
        </p:txBody>
      </p:sp>
      <p:sp>
        <p:nvSpPr>
          <p:cNvPr id="122884" name="Text Box 5"/>
          <p:cNvSpPr txBox="1">
            <a:spLocks noChangeArrowheads="1"/>
          </p:cNvSpPr>
          <p:nvPr/>
        </p:nvSpPr>
        <p:spPr bwMode="auto">
          <a:xfrm>
            <a:off x="457200" y="693738"/>
            <a:ext cx="14097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3366FF"/>
                </a:solidFill>
              </a:rPr>
              <a:t>发送原语</a:t>
            </a:r>
          </a:p>
        </p:txBody>
      </p:sp>
    </p:spTree>
    <p:extLst>
      <p:ext uri="{BB962C8B-B14F-4D97-AF65-F5344CB8AC3E}">
        <p14:creationId xmlns:p14="http://schemas.microsoft.com/office/powerpoint/2010/main" val="4161514549"/>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81000" y="898525"/>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3366FF"/>
                </a:solidFill>
                <a:latin typeface="楷体_GB2312" pitchFamily="49" charset="-122"/>
              </a:rPr>
              <a:t>接收原语</a:t>
            </a:r>
            <a:r>
              <a:rPr lang="zh-CN" altLang="en-US" sz="2400">
                <a:solidFill>
                  <a:srgbClr val="000000"/>
                </a:solidFill>
                <a:latin typeface="Times New Roman" panose="02020603050405020304" pitchFamily="18" charset="0"/>
                <a:ea typeface="宋体" panose="02010600030101010101" pitchFamily="2" charset="-122"/>
              </a:rPr>
              <a:t> </a:t>
            </a:r>
          </a:p>
        </p:txBody>
      </p:sp>
      <p:sp>
        <p:nvSpPr>
          <p:cNvPr id="123907" name="Text Box 3"/>
          <p:cNvSpPr txBox="1">
            <a:spLocks noChangeArrowheads="1"/>
          </p:cNvSpPr>
          <p:nvPr/>
        </p:nvSpPr>
        <p:spPr bwMode="auto">
          <a:xfrm>
            <a:off x="811213" y="1431925"/>
            <a:ext cx="80772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procedure receive(b)</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begin</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j := internal name; </a:t>
            </a:r>
            <a:r>
              <a:rPr lang="en-US" altLang="zh-CN" sz="2000">
                <a:solidFill>
                  <a:srgbClr val="007800"/>
                </a:solidFill>
                <a:latin typeface="Times New Roman" panose="02020603050405020304" pitchFamily="18" charset="0"/>
                <a:ea typeface="宋体" panose="02010600030101010101" pitchFamily="2" charset="-122"/>
              </a:rPr>
              <a:t>// j</a:t>
            </a:r>
            <a:r>
              <a:rPr lang="zh-CN" altLang="en-US" sz="2000">
                <a:solidFill>
                  <a:srgbClr val="007800"/>
                </a:solidFill>
                <a:latin typeface="Times New Roman" panose="02020603050405020304" pitchFamily="18" charset="0"/>
                <a:ea typeface="宋体" panose="02010600030101010101" pitchFamily="2" charset="-122"/>
              </a:rPr>
              <a:t>为接收进程内部的标识符；</a:t>
            </a:r>
            <a:endParaRPr lang="zh-CN" altLang="en-US" sz="2000">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wait(j.sm);</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wait(j.mutex);</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remove(j.mq, i); </a:t>
            </a:r>
            <a:r>
              <a:rPr lang="en-US" altLang="zh-CN" sz="2000">
                <a:solidFill>
                  <a:srgbClr val="007800"/>
                </a:solidFill>
                <a:latin typeface="Times New Roman" panose="02020603050405020304" pitchFamily="18" charset="0"/>
                <a:ea typeface="宋体" panose="02010600030101010101" pitchFamily="2" charset="-122"/>
              </a:rPr>
              <a:t>// </a:t>
            </a:r>
            <a:r>
              <a:rPr lang="zh-CN" altLang="en-US" sz="2000">
                <a:solidFill>
                  <a:srgbClr val="007800"/>
                </a:solidFill>
                <a:latin typeface="Times New Roman" panose="02020603050405020304" pitchFamily="18" charset="0"/>
                <a:ea typeface="宋体" panose="02010600030101010101" pitchFamily="2" charset="-122"/>
              </a:rPr>
              <a:t>将消息队列中第一个消息移出；</a:t>
            </a:r>
            <a:endParaRPr lang="zh-CN" altLang="en-US" sz="2000">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signal(j.mutex);</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b.sender : = i.sender;  </a:t>
            </a: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b.size := i.size;		  </a:t>
            </a:r>
            <a:r>
              <a:rPr lang="en-US" altLang="zh-CN" sz="1800">
                <a:solidFill>
                  <a:srgbClr val="007800"/>
                </a:solidFill>
                <a:ea typeface="宋体" panose="02010600030101010101" pitchFamily="2" charset="-122"/>
              </a:rPr>
              <a:t>// </a:t>
            </a:r>
            <a:r>
              <a:rPr lang="zh-CN" altLang="en-US" sz="1800">
                <a:solidFill>
                  <a:srgbClr val="007800"/>
                </a:solidFill>
                <a:ea typeface="宋体" panose="02010600030101010101" pitchFamily="2" charset="-122"/>
              </a:rPr>
              <a:t>将消息缓冲区</a:t>
            </a:r>
            <a:r>
              <a:rPr lang="en-US" altLang="zh-CN" sz="1800">
                <a:solidFill>
                  <a:srgbClr val="007800"/>
                </a:solidFill>
                <a:ea typeface="宋体" panose="02010600030101010101" pitchFamily="2" charset="-122"/>
              </a:rPr>
              <a:t>i</a:t>
            </a:r>
            <a:r>
              <a:rPr lang="zh-CN" altLang="en-US" sz="1800">
                <a:solidFill>
                  <a:srgbClr val="007800"/>
                </a:solidFill>
                <a:ea typeface="宋体" panose="02010600030101010101" pitchFamily="2" charset="-122"/>
              </a:rPr>
              <a:t>中的信息复制到接收区</a:t>
            </a:r>
            <a:r>
              <a:rPr lang="en-US" altLang="zh-CN" sz="1800">
                <a:solidFill>
                  <a:srgbClr val="007800"/>
                </a:solidFill>
                <a:ea typeface="宋体" panose="02010600030101010101" pitchFamily="2" charset="-122"/>
              </a:rPr>
              <a:t>b;</a:t>
            </a:r>
            <a:endParaRPr lang="en-US" altLang="zh-CN" sz="2000">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b.text := i.text;</a:t>
            </a:r>
          </a:p>
          <a:p>
            <a:pPr eaLnBrk="1" hangingPunct="1">
              <a:spcBef>
                <a:spcPct val="50000"/>
              </a:spcBef>
              <a:buFontTx/>
              <a:buNone/>
            </a:pPr>
            <a:r>
              <a:rPr lang="en-US" altLang="zh-CN" sz="2000">
                <a:solidFill>
                  <a:srgbClr val="000000"/>
                </a:solidFill>
                <a:latin typeface="Times New Roman" panose="02020603050405020304" pitchFamily="18" charset="0"/>
                <a:ea typeface="宋体" panose="02010600030101010101" pitchFamily="2" charset="-122"/>
              </a:rPr>
              <a:t>  end </a:t>
            </a:r>
          </a:p>
        </p:txBody>
      </p:sp>
      <p:sp>
        <p:nvSpPr>
          <p:cNvPr id="123908" name="AutoShape 4"/>
          <p:cNvSpPr>
            <a:spLocks/>
          </p:cNvSpPr>
          <p:nvPr/>
        </p:nvSpPr>
        <p:spPr bwMode="auto">
          <a:xfrm>
            <a:off x="3563938" y="4581525"/>
            <a:ext cx="76200" cy="990600"/>
          </a:xfrm>
          <a:prstGeom prst="righ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zh-CN" altLang="zh-CN" sz="1800" b="0">
              <a:solidFill>
                <a:srgbClr val="000000"/>
              </a:solidFill>
              <a:ea typeface="宋体" panose="02010600030101010101" pitchFamily="2" charset="-122"/>
            </a:endParaRPr>
          </a:p>
        </p:txBody>
      </p:sp>
    </p:spTree>
    <p:extLst>
      <p:ext uri="{BB962C8B-B14F-4D97-AF65-F5344CB8AC3E}">
        <p14:creationId xmlns:p14="http://schemas.microsoft.com/office/powerpoint/2010/main" val="694022388"/>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771775" y="5713413"/>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 </a:t>
            </a:r>
            <a:r>
              <a:rPr lang="en-US" altLang="zh-CN" sz="2400">
                <a:solidFill>
                  <a:srgbClr val="000000"/>
                </a:solidFill>
                <a:latin typeface="楷体_GB2312" pitchFamily="49" charset="-122"/>
              </a:rPr>
              <a:t>2 - 14 </a:t>
            </a:r>
            <a:r>
              <a:rPr lang="zh-CN" altLang="en-US" sz="2400">
                <a:solidFill>
                  <a:srgbClr val="000000"/>
                </a:solidFill>
                <a:latin typeface="楷体_GB2312" pitchFamily="49" charset="-122"/>
              </a:rPr>
              <a:t>消息缓冲通信 </a:t>
            </a:r>
          </a:p>
        </p:txBody>
      </p:sp>
      <p:graphicFrame>
        <p:nvGraphicFramePr>
          <p:cNvPr id="124931" name="Object 3"/>
          <p:cNvGraphicFramePr>
            <a:graphicFrameLocks noChangeAspect="1"/>
          </p:cNvGraphicFramePr>
          <p:nvPr/>
        </p:nvGraphicFramePr>
        <p:xfrm>
          <a:off x="-323850" y="765175"/>
          <a:ext cx="9144000" cy="4587875"/>
        </p:xfrm>
        <a:graphic>
          <a:graphicData uri="http://schemas.openxmlformats.org/presentationml/2006/ole">
            <mc:AlternateContent xmlns:mc="http://schemas.openxmlformats.org/markup-compatibility/2006">
              <mc:Choice xmlns:v="urn:schemas-microsoft-com:vml" Requires="v">
                <p:oleObj spid="_x0000_s237573" name="VISIO" r:id="rId5" imgW="5006340" imgH="2514600" progId="Visio.Drawing.4">
                  <p:embed/>
                </p:oleObj>
              </mc:Choice>
              <mc:Fallback>
                <p:oleObj name="VISIO" r:id="rId5" imgW="5006340" imgH="2514600" progId="Visio.Drawing.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765175"/>
                        <a:ext cx="91440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38426131"/>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zh-CN" sz="3200" smtClean="0"/>
              <a:t>2.6 </a:t>
            </a:r>
            <a:r>
              <a:rPr lang="zh-CN" altLang="en-US" sz="3200" smtClean="0"/>
              <a:t>线 程</a:t>
            </a:r>
          </a:p>
        </p:txBody>
      </p:sp>
      <p:sp>
        <p:nvSpPr>
          <p:cNvPr id="125955" name="Rectangle 3"/>
          <p:cNvSpPr>
            <a:spLocks noGrp="1" noChangeArrowheads="1"/>
          </p:cNvSpPr>
          <p:nvPr>
            <p:ph type="body" idx="1"/>
          </p:nvPr>
        </p:nvSpPr>
        <p:spPr>
          <a:xfrm>
            <a:off x="457200" y="1752600"/>
            <a:ext cx="3886200" cy="3429000"/>
          </a:xfrm>
        </p:spPr>
        <p:txBody>
          <a:bodyPr/>
          <a:lstStyle/>
          <a:p>
            <a:pPr eaLnBrk="1" hangingPunct="1">
              <a:lnSpc>
                <a:spcPct val="90000"/>
              </a:lnSpc>
            </a:pPr>
            <a:r>
              <a:rPr lang="zh-CN" altLang="en-US" sz="2400" smtClean="0"/>
              <a:t>假设一进程有</a:t>
            </a:r>
            <a:r>
              <a:rPr lang="en-US" altLang="zh-CN" sz="2400" smtClean="0"/>
              <a:t>20%</a:t>
            </a:r>
            <a:r>
              <a:rPr lang="zh-CN" altLang="en-US" sz="2400" smtClean="0"/>
              <a:t>时间使用</a:t>
            </a:r>
            <a:r>
              <a:rPr lang="en-US" altLang="zh-CN" sz="2400" smtClean="0"/>
              <a:t>CPU</a:t>
            </a:r>
            <a:r>
              <a:rPr lang="zh-CN" altLang="en-US" sz="2400" smtClean="0"/>
              <a:t>，</a:t>
            </a:r>
            <a:r>
              <a:rPr lang="en-US" altLang="zh-CN" sz="2400" smtClean="0"/>
              <a:t>80%</a:t>
            </a:r>
            <a:r>
              <a:rPr lang="zh-CN" altLang="en-US" sz="2400" smtClean="0"/>
              <a:t>时间用于</a:t>
            </a:r>
            <a:r>
              <a:rPr lang="en-US" altLang="zh-CN" sz="2400" smtClean="0"/>
              <a:t>I/O</a:t>
            </a:r>
            <a:r>
              <a:rPr lang="zh-CN" altLang="en-US" sz="2400" smtClean="0"/>
              <a:t>，当系统中有不同多个这样的进程时，</a:t>
            </a:r>
            <a:r>
              <a:rPr lang="en-US" altLang="zh-CN" sz="2400" smtClean="0"/>
              <a:t>CPU</a:t>
            </a:r>
            <a:r>
              <a:rPr lang="zh-CN" altLang="en-US" sz="2400" smtClean="0"/>
              <a:t>利用率是多少？</a:t>
            </a:r>
          </a:p>
        </p:txBody>
      </p:sp>
      <p:graphicFrame>
        <p:nvGraphicFramePr>
          <p:cNvPr id="399395" name="Group 35"/>
          <p:cNvGraphicFramePr>
            <a:graphicFrameLocks noGrp="1"/>
          </p:cNvGraphicFramePr>
          <p:nvPr/>
        </p:nvGraphicFramePr>
        <p:xfrm>
          <a:off x="5410200" y="2057400"/>
          <a:ext cx="3271838" cy="4145008"/>
        </p:xfrm>
        <a:graphic>
          <a:graphicData uri="http://schemas.openxmlformats.org/drawingml/2006/table">
            <a:tbl>
              <a:tblPr/>
              <a:tblGrid>
                <a:gridCol w="1252538"/>
                <a:gridCol w="2019300"/>
              </a:tblGrid>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itchFamily="34" charset="0"/>
                          <a:ea typeface="楷体_GB2312" pitchFamily="49" charset="-122"/>
                        </a:rPr>
                        <a:t>进程数</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CPU</a:t>
                      </a:r>
                      <a:r>
                        <a:rPr kumimoji="0" lang="zh-CN" altLang="en-US" sz="2800" b="0" i="0" u="none" strike="noStrike" cap="none" normalizeH="0" baseline="0" smtClean="0">
                          <a:ln>
                            <a:noFill/>
                          </a:ln>
                          <a:solidFill>
                            <a:schemeClr val="tx1"/>
                          </a:solidFill>
                          <a:effectLst/>
                          <a:latin typeface="Arial" pitchFamily="34" charset="0"/>
                          <a:ea typeface="楷体_GB2312" pitchFamily="49" charset="-122"/>
                        </a:rPr>
                        <a:t>利用率</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1</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20%</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2</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36%</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3</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48.8%</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4</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59%</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5</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67.2%</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6</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73.8%</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8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7</a:t>
                      </a:r>
                    </a:p>
                  </a:txBody>
                  <a:tcPr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楷体_GB2312" pitchFamily="49" charset="-122"/>
                        </a:rPr>
                        <a:t>80%</a:t>
                      </a:r>
                    </a:p>
                  </a:txBody>
                  <a:tcPr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25985" name="Text Box 33"/>
          <p:cNvSpPr txBox="1">
            <a:spLocks noChangeArrowheads="1"/>
          </p:cNvSpPr>
          <p:nvPr/>
        </p:nvSpPr>
        <p:spPr bwMode="auto">
          <a:xfrm>
            <a:off x="669925" y="1074738"/>
            <a:ext cx="32480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引子：多道编程的好处</a:t>
            </a:r>
          </a:p>
        </p:txBody>
      </p:sp>
      <p:sp>
        <p:nvSpPr>
          <p:cNvPr id="399396" name="Text Box 36"/>
          <p:cNvSpPr txBox="1">
            <a:spLocks noChangeArrowheads="1"/>
          </p:cNvSpPr>
          <p:nvPr/>
        </p:nvSpPr>
        <p:spPr bwMode="auto">
          <a:xfrm>
            <a:off x="914400" y="3505200"/>
            <a:ext cx="3452813"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两个进程时，</a:t>
            </a:r>
          </a:p>
          <a:p>
            <a:pPr eaLnBrk="1" hangingPunct="1">
              <a:lnSpc>
                <a:spcPct val="80000"/>
              </a:lnSpc>
              <a:buFontTx/>
              <a:buNone/>
            </a:pPr>
            <a:r>
              <a:rPr lang="en-US" altLang="zh-CN" sz="2400">
                <a:solidFill>
                  <a:srgbClr val="000000"/>
                </a:solidFill>
              </a:rPr>
              <a:t>CPU</a:t>
            </a:r>
            <a:r>
              <a:rPr lang="zh-CN" altLang="en-US" sz="2400">
                <a:solidFill>
                  <a:srgbClr val="000000"/>
                </a:solidFill>
              </a:rPr>
              <a:t>利用率 </a:t>
            </a:r>
            <a:r>
              <a:rPr lang="en-US" altLang="zh-CN" sz="2400">
                <a:solidFill>
                  <a:srgbClr val="000000"/>
                </a:solidFill>
              </a:rPr>
              <a:t>= 1 - </a:t>
            </a:r>
            <a:r>
              <a:rPr lang="zh-CN" altLang="en-US" sz="2400">
                <a:solidFill>
                  <a:srgbClr val="000000"/>
                </a:solidFill>
              </a:rPr>
              <a:t>空闲率</a:t>
            </a:r>
          </a:p>
          <a:p>
            <a:pPr eaLnBrk="1" hangingPunct="1">
              <a:lnSpc>
                <a:spcPct val="80000"/>
              </a:lnSpc>
              <a:buFontTx/>
              <a:buNone/>
            </a:pPr>
            <a:r>
              <a:rPr lang="en-US" altLang="zh-CN" sz="2400">
                <a:solidFill>
                  <a:srgbClr val="000000"/>
                </a:solidFill>
              </a:rPr>
              <a:t>= 1 - 80% * 80%</a:t>
            </a:r>
          </a:p>
          <a:p>
            <a:pPr eaLnBrk="1" hangingPunct="1">
              <a:lnSpc>
                <a:spcPct val="80000"/>
              </a:lnSpc>
              <a:buFontTx/>
              <a:buNone/>
            </a:pPr>
            <a:r>
              <a:rPr lang="en-US" altLang="zh-CN" sz="2400">
                <a:solidFill>
                  <a:srgbClr val="000000"/>
                </a:solidFill>
              </a:rPr>
              <a:t>= 36%</a:t>
            </a:r>
          </a:p>
        </p:txBody>
      </p:sp>
      <p:pic>
        <p:nvPicPr>
          <p:cNvPr id="125987" name="Picture 37" descr="MM90028355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4757738"/>
            <a:ext cx="22098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8" name="AutoShape 38"/>
          <p:cNvSpPr>
            <a:spLocks noChangeArrowheads="1"/>
          </p:cNvSpPr>
          <p:nvPr/>
        </p:nvSpPr>
        <p:spPr bwMode="auto">
          <a:xfrm>
            <a:off x="2133600" y="5105400"/>
            <a:ext cx="3048000" cy="1600200"/>
          </a:xfrm>
          <a:prstGeom prst="wedgeEllipseCallout">
            <a:avLst>
              <a:gd name="adj1" fmla="val -44009"/>
              <a:gd name="adj2" fmla="val -84921"/>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CPU</a:t>
            </a:r>
            <a:r>
              <a:rPr lang="zh-CN" altLang="en-US" sz="2400">
                <a:solidFill>
                  <a:srgbClr val="000000"/>
                </a:solidFill>
              </a:rPr>
              <a:t>只在两个进程同时进行</a:t>
            </a:r>
            <a:r>
              <a:rPr lang="en-US" altLang="zh-CN" sz="2400">
                <a:solidFill>
                  <a:srgbClr val="000000"/>
                </a:solidFill>
              </a:rPr>
              <a:t>I/O</a:t>
            </a:r>
            <a:r>
              <a:rPr lang="zh-CN" altLang="en-US" sz="2400">
                <a:solidFill>
                  <a:srgbClr val="000000"/>
                </a:solidFill>
              </a:rPr>
              <a:t>的时候才处于闲置状态。</a:t>
            </a:r>
          </a:p>
        </p:txBody>
      </p:sp>
    </p:spTree>
    <p:extLst>
      <p:ext uri="{BB962C8B-B14F-4D97-AF65-F5344CB8AC3E}">
        <p14:creationId xmlns:p14="http://schemas.microsoft.com/office/powerpoint/2010/main" val="2724547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96"/>
                                        </p:tgtEl>
                                        <p:attrNameLst>
                                          <p:attrName>style.visibility</p:attrName>
                                        </p:attrNameLst>
                                      </p:cBhvr>
                                      <p:to>
                                        <p:strVal val="visible"/>
                                      </p:to>
                                    </p:set>
                                    <p:animEffect transition="in" filter="blinds(horizontal)">
                                      <p:cBhvr>
                                        <p:cTn id="7" dur="500"/>
                                        <p:tgtEl>
                                          <p:spTgt spid="399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9395"/>
                                        </p:tgtEl>
                                        <p:attrNameLst>
                                          <p:attrName>style.visibility</p:attrName>
                                        </p:attrNameLst>
                                      </p:cBhvr>
                                      <p:to>
                                        <p:strVal val="visible"/>
                                      </p:to>
                                    </p:set>
                                    <p:animEffect transition="in" filter="blinds(horizontal)">
                                      <p:cBhvr>
                                        <p:cTn id="12" dur="500"/>
                                        <p:tgtEl>
                                          <p:spTgt spid="3993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9398"/>
                                        </p:tgtEl>
                                        <p:attrNameLst>
                                          <p:attrName>style.visibility</p:attrName>
                                        </p:attrNameLst>
                                      </p:cBhvr>
                                      <p:to>
                                        <p:strVal val="visible"/>
                                      </p:to>
                                    </p:set>
                                    <p:animEffect transition="in" filter="blinds(horizontal)">
                                      <p:cBhvr>
                                        <p:cTn id="17" dur="500"/>
                                        <p:tgtEl>
                                          <p:spTgt spid="39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6" grpId="0"/>
      <p:bldP spid="3993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8435"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18436" name="Rectangle 4"/>
          <p:cNvSpPr>
            <a:spLocks noGrp="1" noChangeArrowheads="1"/>
          </p:cNvSpPr>
          <p:nvPr>
            <p:ph type="body" idx="1"/>
          </p:nvPr>
        </p:nvSpPr>
        <p:spPr>
          <a:xfrm>
            <a:off x="152400" y="1676400"/>
            <a:ext cx="8915400" cy="4343400"/>
          </a:xfrm>
        </p:spPr>
        <p:txBody>
          <a:bodyPr/>
          <a:lstStyle/>
          <a:p>
            <a:pPr eaLnBrk="1" hangingPunct="1">
              <a:lnSpc>
                <a:spcPct val="80000"/>
              </a:lnSpc>
            </a:pPr>
            <a:r>
              <a:rPr kumimoji="1" lang="zh-CN" altLang="en-US" sz="2400" smtClean="0"/>
              <a:t>进程是</a:t>
            </a:r>
            <a:r>
              <a:rPr kumimoji="1" lang="en-US" altLang="zh-CN" sz="2400" smtClean="0"/>
              <a:t>OS</a:t>
            </a:r>
            <a:r>
              <a:rPr kumimoji="1" lang="zh-CN" altLang="en-US" sz="2400" smtClean="0"/>
              <a:t>中最重要的概念，它具有以下特征：</a:t>
            </a:r>
            <a:endParaRPr lang="zh-CN" altLang="en-US" sz="2400" smtClean="0"/>
          </a:p>
          <a:p>
            <a:pPr marL="841375" lvl="1" indent="-304800" algn="just" eaLnBrk="1" hangingPunct="1">
              <a:lnSpc>
                <a:spcPct val="80000"/>
              </a:lnSpc>
            </a:pPr>
            <a:r>
              <a:rPr lang="zh-CN" altLang="zh-CN" sz="2400" smtClean="0"/>
              <a:t>结构特征。每个进程实体中除了相应的程序段、数据段外，还必须包含一个数据结构PCB，即进程控制块。</a:t>
            </a:r>
          </a:p>
          <a:p>
            <a:pPr marL="841375" lvl="1" indent="-304800" algn="just" eaLnBrk="1" hangingPunct="1">
              <a:lnSpc>
                <a:spcPct val="80000"/>
              </a:lnSpc>
            </a:pPr>
            <a:r>
              <a:rPr lang="zh-CN" altLang="zh-CN" sz="2400" smtClean="0"/>
              <a:t>动态性。进程是程序的一次执行过程，因此是动态的。动态性还表现在进程具有一定的生命期，它必须由创建而产生、由调度而执行、由撤销而消亡。</a:t>
            </a:r>
            <a:r>
              <a:rPr kumimoji="1" lang="zh-CN" altLang="zh-CN" sz="2400" smtClean="0">
                <a:solidFill>
                  <a:srgbClr val="3333CC"/>
                </a:solidFill>
              </a:rPr>
              <a:t>动态性是进程的一个最基本的特征</a:t>
            </a:r>
            <a:r>
              <a:rPr lang="zh-CN" altLang="zh-CN" sz="2400" smtClean="0"/>
              <a:t>。</a:t>
            </a:r>
            <a:endParaRPr lang="zh-CN" altLang="en-US" sz="2400" smtClean="0"/>
          </a:p>
          <a:p>
            <a:pPr marL="841375" lvl="1" indent="-304800" algn="just" eaLnBrk="1" hangingPunct="1">
              <a:lnSpc>
                <a:spcPct val="80000"/>
              </a:lnSpc>
            </a:pPr>
            <a:r>
              <a:rPr kumimoji="1" lang="zh-CN" altLang="en-US" sz="2400" smtClean="0">
                <a:solidFill>
                  <a:srgbClr val="FF0000"/>
                </a:solidFill>
              </a:rPr>
              <a:t>并发性</a:t>
            </a:r>
            <a:r>
              <a:rPr kumimoji="1" lang="zh-CN" altLang="en-US" sz="2400" smtClean="0"/>
              <a:t>。</a:t>
            </a:r>
            <a:r>
              <a:rPr kumimoji="1" lang="zh-CN" altLang="en-US" sz="2400" smtClean="0">
                <a:solidFill>
                  <a:srgbClr val="3333CC"/>
                </a:solidFill>
              </a:rPr>
              <a:t>并发性</a:t>
            </a:r>
            <a:r>
              <a:rPr kumimoji="1" lang="zh-CN" altLang="en-US" sz="2400" smtClean="0"/>
              <a:t>是指多个</a:t>
            </a:r>
            <a:r>
              <a:rPr kumimoji="1" lang="zh-CN" altLang="en-US" sz="2400" smtClean="0">
                <a:solidFill>
                  <a:srgbClr val="3333CC"/>
                </a:solidFill>
              </a:rPr>
              <a:t>进程实体</a:t>
            </a:r>
            <a:r>
              <a:rPr kumimoji="1" lang="zh-CN" altLang="en-US" sz="2400" smtClean="0"/>
              <a:t>同存于</a:t>
            </a:r>
            <a:r>
              <a:rPr kumimoji="1" lang="zh-CN" altLang="en-US" sz="2400" smtClean="0">
                <a:solidFill>
                  <a:srgbClr val="3333CC"/>
                </a:solidFill>
              </a:rPr>
              <a:t>内存</a:t>
            </a:r>
            <a:r>
              <a:rPr kumimoji="1" lang="zh-CN" altLang="en-US" sz="2400" smtClean="0"/>
              <a:t>中，且能在</a:t>
            </a:r>
            <a:r>
              <a:rPr kumimoji="1" lang="zh-CN" altLang="en-US" sz="2400" smtClean="0">
                <a:solidFill>
                  <a:srgbClr val="3333CC"/>
                </a:solidFill>
              </a:rPr>
              <a:t>一段时间</a:t>
            </a:r>
            <a:r>
              <a:rPr kumimoji="1" lang="zh-CN" altLang="en-US" sz="2400" smtClean="0"/>
              <a:t>内</a:t>
            </a:r>
            <a:r>
              <a:rPr kumimoji="1" lang="zh-CN" altLang="en-US" sz="2400" smtClean="0">
                <a:solidFill>
                  <a:srgbClr val="3333CC"/>
                </a:solidFill>
              </a:rPr>
              <a:t>同时运行</a:t>
            </a:r>
            <a:r>
              <a:rPr kumimoji="1" lang="zh-CN" altLang="en-US" sz="2400" smtClean="0"/>
              <a:t>。只有为程序</a:t>
            </a:r>
            <a:r>
              <a:rPr kumimoji="1" lang="zh-CN" altLang="en-US" sz="2400" smtClean="0">
                <a:solidFill>
                  <a:srgbClr val="3333CC"/>
                </a:solidFill>
              </a:rPr>
              <a:t>创建进程</a:t>
            </a:r>
            <a:r>
              <a:rPr kumimoji="1" lang="zh-CN" altLang="en-US" sz="2400" smtClean="0"/>
              <a:t>后，多个程序才能</a:t>
            </a:r>
            <a:r>
              <a:rPr kumimoji="1" lang="zh-CN" altLang="en-US" sz="2400" smtClean="0">
                <a:solidFill>
                  <a:srgbClr val="3333CC"/>
                </a:solidFill>
              </a:rPr>
              <a:t>正确地</a:t>
            </a:r>
            <a:r>
              <a:rPr kumimoji="1" lang="zh-CN" altLang="en-US" sz="2400" smtClean="0"/>
              <a:t>并发运行。并发是引入进程的</a:t>
            </a:r>
            <a:r>
              <a:rPr kumimoji="1" lang="zh-CN" altLang="en-US" sz="2400" smtClean="0">
                <a:solidFill>
                  <a:srgbClr val="3333CC"/>
                </a:solidFill>
              </a:rPr>
              <a:t>目的</a:t>
            </a:r>
            <a:r>
              <a:rPr kumimoji="1" lang="zh-CN" altLang="en-US" sz="2400" smtClean="0"/>
              <a:t>，也是进程的另一个</a:t>
            </a:r>
            <a:r>
              <a:rPr kumimoji="1" lang="zh-CN" altLang="en-US" sz="2400" smtClean="0">
                <a:solidFill>
                  <a:srgbClr val="3333CC"/>
                </a:solidFill>
              </a:rPr>
              <a:t>最基本的特征</a:t>
            </a:r>
            <a:r>
              <a:rPr kumimoji="1" lang="zh-CN" altLang="en-US" sz="2400" smtClean="0"/>
              <a:t>。</a:t>
            </a:r>
          </a:p>
          <a:p>
            <a:pPr marL="841375" lvl="1" indent="-304800" algn="just" eaLnBrk="1" hangingPunct="1">
              <a:lnSpc>
                <a:spcPct val="80000"/>
              </a:lnSpc>
            </a:pPr>
            <a:r>
              <a:rPr kumimoji="1" lang="zh-CN" altLang="en-US" sz="2400" smtClean="0">
                <a:solidFill>
                  <a:srgbClr val="FF0000"/>
                </a:solidFill>
              </a:rPr>
              <a:t>独立性</a:t>
            </a:r>
            <a:r>
              <a:rPr kumimoji="1" lang="zh-CN" altLang="en-US" sz="2400" smtClean="0"/>
              <a:t>。</a:t>
            </a:r>
            <a:r>
              <a:rPr kumimoji="1" lang="zh-CN" altLang="en-US" sz="2400" smtClean="0">
                <a:solidFill>
                  <a:srgbClr val="3333CC"/>
                </a:solidFill>
              </a:rPr>
              <a:t>进程实体</a:t>
            </a:r>
            <a:r>
              <a:rPr kumimoji="1" lang="zh-CN" altLang="en-US" sz="2400" smtClean="0"/>
              <a:t>是一个能够独立</a:t>
            </a:r>
            <a:r>
              <a:rPr kumimoji="1" lang="zh-CN" altLang="en-US" sz="2400" smtClean="0">
                <a:solidFill>
                  <a:srgbClr val="3333CC"/>
                </a:solidFill>
              </a:rPr>
              <a:t>运行</a:t>
            </a:r>
            <a:r>
              <a:rPr kumimoji="1" lang="zh-CN" altLang="en-US" sz="2400" smtClean="0"/>
              <a:t>、独立</a:t>
            </a:r>
            <a:r>
              <a:rPr kumimoji="1" lang="zh-CN" altLang="en-US" sz="2400" smtClean="0">
                <a:solidFill>
                  <a:srgbClr val="3333CC"/>
                </a:solidFill>
              </a:rPr>
              <a:t>分配资源</a:t>
            </a:r>
            <a:r>
              <a:rPr kumimoji="1" lang="zh-CN" altLang="en-US" sz="2400" smtClean="0"/>
              <a:t>和独立接受</a:t>
            </a:r>
            <a:r>
              <a:rPr kumimoji="1" lang="zh-CN" altLang="en-US" sz="2400" smtClean="0">
                <a:solidFill>
                  <a:srgbClr val="3333CC"/>
                </a:solidFill>
              </a:rPr>
              <a:t>调度</a:t>
            </a:r>
            <a:r>
              <a:rPr kumimoji="1" lang="zh-CN" altLang="en-US" sz="2400" smtClean="0"/>
              <a:t>的</a:t>
            </a:r>
            <a:r>
              <a:rPr kumimoji="1" lang="zh-CN" altLang="en-US" sz="2400" smtClean="0">
                <a:solidFill>
                  <a:srgbClr val="3333CC"/>
                </a:solidFill>
              </a:rPr>
              <a:t>基本单位</a:t>
            </a:r>
            <a:r>
              <a:rPr kumimoji="1" lang="zh-CN" altLang="en-US" sz="2400" smtClean="0"/>
              <a:t>。</a:t>
            </a:r>
          </a:p>
          <a:p>
            <a:pPr marL="841375" lvl="1" indent="-304800" algn="just" eaLnBrk="1" hangingPunct="1">
              <a:lnSpc>
                <a:spcPct val="80000"/>
              </a:lnSpc>
            </a:pPr>
            <a:r>
              <a:rPr kumimoji="1" lang="zh-CN" altLang="en-US" sz="2400" smtClean="0">
                <a:solidFill>
                  <a:srgbClr val="FF0000"/>
                </a:solidFill>
              </a:rPr>
              <a:t>异步性</a:t>
            </a:r>
            <a:r>
              <a:rPr kumimoji="1" lang="zh-CN" altLang="en-US" sz="2400" smtClean="0"/>
              <a:t>。</a:t>
            </a:r>
            <a:r>
              <a:rPr kumimoji="1" lang="zh-CN" altLang="en-US" sz="2400" smtClean="0">
                <a:solidFill>
                  <a:srgbClr val="3333CC"/>
                </a:solidFill>
              </a:rPr>
              <a:t>进程</a:t>
            </a:r>
            <a:r>
              <a:rPr kumimoji="1" lang="zh-CN" altLang="en-US" sz="2400" smtClean="0"/>
              <a:t>可按各自</a:t>
            </a:r>
            <a:r>
              <a:rPr kumimoji="1" lang="zh-CN" altLang="en-US" sz="2400" smtClean="0">
                <a:solidFill>
                  <a:srgbClr val="3333CC"/>
                </a:solidFill>
              </a:rPr>
              <a:t>独立</a:t>
            </a:r>
            <a:r>
              <a:rPr kumimoji="1" lang="zh-CN" altLang="en-US" sz="2400" smtClean="0"/>
              <a:t>的、</a:t>
            </a:r>
            <a:r>
              <a:rPr kumimoji="1" lang="zh-CN" altLang="en-US" sz="2400" smtClean="0">
                <a:solidFill>
                  <a:srgbClr val="3333CC"/>
                </a:solidFill>
              </a:rPr>
              <a:t>不可预知</a:t>
            </a:r>
            <a:r>
              <a:rPr kumimoji="1" lang="zh-CN" altLang="en-US" sz="2400" smtClean="0"/>
              <a:t>的速度向前推进。</a:t>
            </a:r>
            <a:endParaRPr lang="zh-CN" altLang="zh-CN" sz="2400" smtClean="0"/>
          </a:p>
        </p:txBody>
      </p:sp>
      <p:sp>
        <p:nvSpPr>
          <p:cNvPr id="18437" name="Text Box 5"/>
          <p:cNvSpPr txBox="1">
            <a:spLocks noChangeArrowheads="1"/>
          </p:cNvSpPr>
          <p:nvPr/>
        </p:nvSpPr>
        <p:spPr bwMode="auto">
          <a:xfrm>
            <a:off x="609600" y="12192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进程的特征和定义</a:t>
            </a:r>
          </a:p>
        </p:txBody>
      </p:sp>
    </p:spTree>
    <p:extLst>
      <p:ext uri="{BB962C8B-B14F-4D97-AF65-F5344CB8AC3E}">
        <p14:creationId xmlns:p14="http://schemas.microsoft.com/office/powerpoint/2010/main" val="15314009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altLang="zh-CN" sz="3200" dirty="0" smtClean="0"/>
              <a:t>2.6 </a:t>
            </a:r>
            <a:r>
              <a:rPr lang="zh-CN" altLang="en-US" sz="3200" dirty="0" smtClean="0"/>
              <a:t>线 程</a:t>
            </a:r>
          </a:p>
        </p:txBody>
      </p:sp>
      <p:sp>
        <p:nvSpPr>
          <p:cNvPr id="126979" name="Rectangle 3"/>
          <p:cNvSpPr>
            <a:spLocks noGrp="1" noChangeArrowheads="1"/>
          </p:cNvSpPr>
          <p:nvPr>
            <p:ph type="body" idx="1"/>
          </p:nvPr>
        </p:nvSpPr>
        <p:spPr>
          <a:xfrm>
            <a:off x="457200" y="1752600"/>
            <a:ext cx="7620000" cy="3429000"/>
          </a:xfrm>
        </p:spPr>
        <p:txBody>
          <a:bodyPr/>
          <a:lstStyle/>
          <a:p>
            <a:pPr eaLnBrk="1" hangingPunct="1">
              <a:lnSpc>
                <a:spcPct val="90000"/>
              </a:lnSpc>
            </a:pPr>
            <a:r>
              <a:rPr lang="zh-CN" altLang="en-US" sz="2400" smtClean="0">
                <a:solidFill>
                  <a:srgbClr val="FF0000"/>
                </a:solidFill>
              </a:rPr>
              <a:t>进程数越多越好？</a:t>
            </a:r>
          </a:p>
          <a:p>
            <a:pPr eaLnBrk="1" hangingPunct="1">
              <a:lnSpc>
                <a:spcPct val="90000"/>
              </a:lnSpc>
              <a:buFontTx/>
              <a:buNone/>
            </a:pPr>
            <a:r>
              <a:rPr lang="zh-CN" altLang="en-US" sz="2400" smtClean="0"/>
              <a:t>	</a:t>
            </a:r>
            <a:r>
              <a:rPr lang="en-US" altLang="zh-CN" sz="2400" smtClean="0"/>
              <a:t>No! </a:t>
            </a:r>
            <a:r>
              <a:rPr lang="zh-CN" altLang="en-US" sz="2400" smtClean="0"/>
              <a:t>进程数超过一定值后，</a:t>
            </a:r>
            <a:r>
              <a:rPr lang="en-US" altLang="zh-CN" sz="2400" smtClean="0"/>
              <a:t>CPU</a:t>
            </a:r>
            <a:r>
              <a:rPr lang="zh-CN" altLang="en-US" sz="2400" smtClean="0"/>
              <a:t>利用率的提升空间就很小了，而进程切换所带来的系统开销则变得非常明显。</a:t>
            </a:r>
          </a:p>
          <a:p>
            <a:pPr eaLnBrk="1" hangingPunct="1">
              <a:lnSpc>
                <a:spcPct val="90000"/>
              </a:lnSpc>
            </a:pPr>
            <a:r>
              <a:rPr lang="zh-CN" altLang="en-US" sz="2400" smtClean="0">
                <a:solidFill>
                  <a:srgbClr val="FF0000"/>
                </a:solidFill>
              </a:rPr>
              <a:t>如何进一步提升多道程序度？</a:t>
            </a:r>
          </a:p>
          <a:p>
            <a:pPr eaLnBrk="1" hangingPunct="1">
              <a:lnSpc>
                <a:spcPct val="90000"/>
              </a:lnSpc>
              <a:buFontTx/>
              <a:buNone/>
            </a:pPr>
            <a:r>
              <a:rPr lang="zh-CN" altLang="en-US" sz="2400" smtClean="0"/>
              <a:t>	引入线程</a:t>
            </a:r>
          </a:p>
        </p:txBody>
      </p:sp>
      <p:sp>
        <p:nvSpPr>
          <p:cNvPr id="126980" name="Text Box 33"/>
          <p:cNvSpPr txBox="1">
            <a:spLocks noChangeArrowheads="1"/>
          </p:cNvSpPr>
          <p:nvPr/>
        </p:nvSpPr>
        <p:spPr bwMode="auto">
          <a:xfrm>
            <a:off x="669925" y="1074738"/>
            <a:ext cx="32480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引子：多道编程的好处</a:t>
            </a:r>
          </a:p>
        </p:txBody>
      </p:sp>
      <p:pic>
        <p:nvPicPr>
          <p:cNvPr id="126981" name="Picture 35" descr="MM90028355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267200"/>
            <a:ext cx="22098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0340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2.6 </a:t>
            </a:r>
            <a:r>
              <a:rPr lang="zh-CN" altLang="en-US" dirty="0"/>
              <a:t>线 程</a:t>
            </a:r>
          </a:p>
        </p:txBody>
      </p:sp>
      <p:sp>
        <p:nvSpPr>
          <p:cNvPr id="3" name="Content Placeholder 2"/>
          <p:cNvSpPr>
            <a:spLocks noGrp="1"/>
          </p:cNvSpPr>
          <p:nvPr>
            <p:ph idx="1"/>
          </p:nvPr>
        </p:nvSpPr>
        <p:spPr>
          <a:xfrm>
            <a:off x="457200" y="1066800"/>
            <a:ext cx="3276600" cy="5486400"/>
          </a:xfrm>
        </p:spPr>
        <p:txBody>
          <a:bodyPr/>
          <a:lstStyle/>
          <a:p>
            <a:r>
              <a:rPr lang="zh-CN" altLang="en-US" sz="2400" dirty="0" smtClean="0"/>
              <a:t>案例：编写一个视频播放软件，核心功能模块有三个：</a:t>
            </a:r>
            <a:endParaRPr lang="en-US" altLang="zh-CN" sz="2400" dirty="0" smtClean="0"/>
          </a:p>
          <a:p>
            <a:pPr marL="514350" indent="-514350">
              <a:buAutoNum type="arabicParenBoth"/>
            </a:pPr>
            <a:r>
              <a:rPr lang="zh-CN" altLang="en-US" sz="2400" dirty="0" smtClean="0"/>
              <a:t>从视频文件当中读取数据</a:t>
            </a:r>
            <a:r>
              <a:rPr lang="en-US" altLang="zh-CN" sz="2400" dirty="0" smtClean="0"/>
              <a:t>;</a:t>
            </a:r>
          </a:p>
          <a:p>
            <a:pPr marL="514350" indent="-514350">
              <a:buAutoNum type="arabicParenBoth"/>
            </a:pPr>
            <a:r>
              <a:rPr lang="zh-CN" altLang="en-US" sz="2400" dirty="0" smtClean="0"/>
              <a:t>对数据进行解压缩</a:t>
            </a:r>
            <a:r>
              <a:rPr lang="en-US" altLang="zh-CN" sz="2400" dirty="0" smtClean="0"/>
              <a:t>;</a:t>
            </a:r>
          </a:p>
          <a:p>
            <a:pPr marL="514350" indent="-514350">
              <a:buAutoNum type="arabicParenBoth"/>
            </a:pPr>
            <a:r>
              <a:rPr lang="zh-CN" altLang="en-US" sz="2400" dirty="0" smtClean="0"/>
              <a:t>把解压缩后的视频数据播放出来。</a:t>
            </a:r>
            <a:endParaRPr lang="en-US" altLang="zh-CN" sz="2400" dirty="0" smtClean="0"/>
          </a:p>
        </p:txBody>
      </p:sp>
      <p:sp>
        <p:nvSpPr>
          <p:cNvPr id="8" name="TextBox 7"/>
          <p:cNvSpPr txBox="1"/>
          <p:nvPr/>
        </p:nvSpPr>
        <p:spPr>
          <a:xfrm>
            <a:off x="4419600" y="1030432"/>
            <a:ext cx="2659702" cy="461665"/>
          </a:xfrm>
          <a:prstGeom prst="rect">
            <a:avLst/>
          </a:prstGeom>
          <a:noFill/>
        </p:spPr>
        <p:txBody>
          <a:bodyPr wrap="none" rtlCol="0">
            <a:spAutoFit/>
          </a:bodyPr>
          <a:lstStyle/>
          <a:p>
            <a:r>
              <a:rPr lang="zh-CN" altLang="en-US" dirty="0">
                <a:solidFill>
                  <a:srgbClr val="000000"/>
                </a:solidFill>
              </a:rPr>
              <a:t>单进程的实现方法</a:t>
            </a:r>
          </a:p>
        </p:txBody>
      </p:sp>
      <p:sp>
        <p:nvSpPr>
          <p:cNvPr id="9" name="TextBox 8"/>
          <p:cNvSpPr txBox="1"/>
          <p:nvPr/>
        </p:nvSpPr>
        <p:spPr>
          <a:xfrm>
            <a:off x="4436269" y="1504301"/>
            <a:ext cx="3174267" cy="3416320"/>
          </a:xfrm>
          <a:prstGeom prst="rect">
            <a:avLst/>
          </a:prstGeom>
          <a:noFill/>
        </p:spPr>
        <p:txBody>
          <a:bodyPr wrap="none" rtlCol="0">
            <a:spAutoFit/>
          </a:bodyPr>
          <a:lstStyle/>
          <a:p>
            <a:r>
              <a:rPr lang="en-US" altLang="zh-CN" dirty="0" err="1">
                <a:solidFill>
                  <a:srgbClr val="000000"/>
                </a:solidFill>
              </a:rPr>
              <a:t>int</a:t>
            </a:r>
            <a:r>
              <a:rPr lang="en-US" altLang="zh-CN" dirty="0">
                <a:solidFill>
                  <a:srgbClr val="000000"/>
                </a:solidFill>
              </a:rPr>
              <a:t> main()</a:t>
            </a:r>
          </a:p>
          <a:p>
            <a:r>
              <a:rPr lang="en-US" altLang="zh-CN" dirty="0">
                <a:solidFill>
                  <a:srgbClr val="000000"/>
                </a:solidFill>
              </a:rPr>
              <a:t>{</a:t>
            </a:r>
          </a:p>
          <a:p>
            <a:r>
              <a:rPr lang="en-US" altLang="zh-CN" dirty="0">
                <a:solidFill>
                  <a:srgbClr val="000000"/>
                </a:solidFill>
              </a:rPr>
              <a:t>	while (true)</a:t>
            </a:r>
          </a:p>
          <a:p>
            <a:r>
              <a:rPr lang="en-US" altLang="zh-CN" dirty="0">
                <a:solidFill>
                  <a:srgbClr val="000000"/>
                </a:solidFill>
              </a:rPr>
              <a:t>	{</a:t>
            </a:r>
          </a:p>
          <a:p>
            <a:r>
              <a:rPr lang="en-US" altLang="zh-CN" dirty="0">
                <a:solidFill>
                  <a:srgbClr val="000000"/>
                </a:solidFill>
              </a:rPr>
              <a:t>                 </a:t>
            </a:r>
            <a:r>
              <a:rPr lang="zh-CN" altLang="en-US" dirty="0">
                <a:solidFill>
                  <a:srgbClr val="000000"/>
                </a:solidFill>
              </a:rPr>
              <a:t>读取数据</a:t>
            </a:r>
            <a:r>
              <a:rPr lang="en-US" altLang="zh-CN" dirty="0">
                <a:solidFill>
                  <a:srgbClr val="000000"/>
                </a:solidFill>
              </a:rPr>
              <a:t>();</a:t>
            </a:r>
          </a:p>
          <a:p>
            <a:r>
              <a:rPr lang="en-US" altLang="zh-CN" dirty="0">
                <a:solidFill>
                  <a:srgbClr val="000000"/>
                </a:solidFill>
              </a:rPr>
              <a:t>                 </a:t>
            </a:r>
            <a:r>
              <a:rPr lang="zh-CN" altLang="en-US" dirty="0">
                <a:solidFill>
                  <a:srgbClr val="000000"/>
                </a:solidFill>
              </a:rPr>
              <a:t>解压数据</a:t>
            </a:r>
            <a:r>
              <a:rPr lang="en-US" altLang="zh-CN" dirty="0">
                <a:solidFill>
                  <a:srgbClr val="000000"/>
                </a:solidFill>
              </a:rPr>
              <a:t>();</a:t>
            </a:r>
          </a:p>
          <a:p>
            <a:r>
              <a:rPr lang="en-US" altLang="zh-CN" dirty="0">
                <a:solidFill>
                  <a:srgbClr val="000000"/>
                </a:solidFill>
              </a:rPr>
              <a:t>                 </a:t>
            </a:r>
            <a:r>
              <a:rPr lang="zh-CN" altLang="en-US" dirty="0">
                <a:solidFill>
                  <a:srgbClr val="000000"/>
                </a:solidFill>
              </a:rPr>
              <a:t>播放数据</a:t>
            </a:r>
            <a:r>
              <a:rPr lang="en-US" altLang="zh-CN" dirty="0">
                <a:solidFill>
                  <a:srgbClr val="000000"/>
                </a:solidFill>
              </a:rPr>
              <a:t>();</a:t>
            </a:r>
          </a:p>
          <a:p>
            <a:r>
              <a:rPr lang="en-US" altLang="zh-CN" dirty="0">
                <a:solidFill>
                  <a:srgbClr val="000000"/>
                </a:solidFill>
              </a:rPr>
              <a:t>	}</a:t>
            </a:r>
          </a:p>
          <a:p>
            <a:r>
              <a:rPr lang="en-US" altLang="zh-CN" dirty="0">
                <a:solidFill>
                  <a:srgbClr val="000000"/>
                </a:solidFill>
              </a:rPr>
              <a:t>}</a:t>
            </a:r>
            <a:endParaRPr lang="zh-CN" altLang="en-US" dirty="0">
              <a:solidFill>
                <a:srgbClr val="000000"/>
              </a:solidFill>
            </a:endParaRPr>
          </a:p>
        </p:txBody>
      </p:sp>
      <p:cxnSp>
        <p:nvCxnSpPr>
          <p:cNvPr id="11" name="Straight Connector 10"/>
          <p:cNvCxnSpPr/>
          <p:nvPr/>
        </p:nvCxnSpPr>
        <p:spPr bwMode="auto">
          <a:xfrm>
            <a:off x="4038600" y="914400"/>
            <a:ext cx="0" cy="541020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4038600" y="3027795"/>
            <a:ext cx="1189749" cy="369332"/>
          </a:xfrm>
          <a:prstGeom prst="rect">
            <a:avLst/>
          </a:prstGeom>
          <a:solidFill>
            <a:srgbClr val="CCCCFF"/>
          </a:solidFill>
        </p:spPr>
        <p:txBody>
          <a:bodyPr wrap="none" rtlCol="0">
            <a:spAutoFit/>
          </a:bodyPr>
          <a:lstStyle/>
          <a:p>
            <a:r>
              <a:rPr lang="zh-CN" altLang="en-US" sz="1800" dirty="0">
                <a:solidFill>
                  <a:srgbClr val="000000"/>
                </a:solidFill>
              </a:rPr>
              <a:t>频繁的</a:t>
            </a:r>
            <a:r>
              <a:rPr lang="en-US" altLang="zh-CN" sz="1800" dirty="0">
                <a:solidFill>
                  <a:srgbClr val="000000"/>
                </a:solidFill>
              </a:rPr>
              <a:t>I/O</a:t>
            </a:r>
            <a:endParaRPr lang="zh-CN" altLang="en-US" sz="1800" dirty="0">
              <a:solidFill>
                <a:srgbClr val="000000"/>
              </a:solidFill>
            </a:endParaRPr>
          </a:p>
        </p:txBody>
      </p:sp>
      <p:cxnSp>
        <p:nvCxnSpPr>
          <p:cNvPr id="14" name="Straight Arrow Connector 13"/>
          <p:cNvCxnSpPr>
            <a:stCxn id="12" idx="3"/>
          </p:cNvCxnSpPr>
          <p:nvPr/>
        </p:nvCxnSpPr>
        <p:spPr bwMode="auto">
          <a:xfrm>
            <a:off x="5228349" y="3212461"/>
            <a:ext cx="787197" cy="0"/>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4038600" y="3429000"/>
            <a:ext cx="671979" cy="369332"/>
          </a:xfrm>
          <a:prstGeom prst="rect">
            <a:avLst/>
          </a:prstGeom>
          <a:solidFill>
            <a:srgbClr val="CCCCFF"/>
          </a:solidFill>
        </p:spPr>
        <p:txBody>
          <a:bodyPr wrap="none" rtlCol="0">
            <a:spAutoFit/>
          </a:bodyPr>
          <a:lstStyle/>
          <a:p>
            <a:r>
              <a:rPr lang="en-US" altLang="zh-CN" sz="1800" dirty="0">
                <a:solidFill>
                  <a:srgbClr val="000000"/>
                </a:solidFill>
              </a:rPr>
              <a:t>CPU</a:t>
            </a:r>
            <a:endParaRPr lang="zh-CN" altLang="en-US" sz="1800" dirty="0">
              <a:solidFill>
                <a:srgbClr val="000000"/>
              </a:solidFill>
            </a:endParaRPr>
          </a:p>
        </p:txBody>
      </p:sp>
      <p:cxnSp>
        <p:nvCxnSpPr>
          <p:cNvPr id="17" name="Straight Arrow Connector 16"/>
          <p:cNvCxnSpPr>
            <a:stCxn id="16" idx="3"/>
          </p:cNvCxnSpPr>
          <p:nvPr/>
        </p:nvCxnSpPr>
        <p:spPr bwMode="auto">
          <a:xfrm>
            <a:off x="4710579" y="3613666"/>
            <a:ext cx="1304967" cy="0"/>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4191000" y="5045899"/>
            <a:ext cx="4648200" cy="1600200"/>
          </a:xfrm>
          <a:prstGeom prst="rect">
            <a:avLst/>
          </a:prstGeom>
          <a:noFill/>
        </p:spPr>
        <p:txBody>
          <a:bodyPr wrap="square" rtlCol="0">
            <a:spAutoFit/>
          </a:bodyPr>
          <a:lstStyle/>
          <a:p>
            <a:r>
              <a:rPr lang="zh-CN" altLang="en-US" dirty="0">
                <a:solidFill>
                  <a:srgbClr val="000000"/>
                </a:solidFill>
              </a:rPr>
              <a:t>存在的问题：</a:t>
            </a:r>
            <a:endParaRPr lang="en-US" altLang="zh-CN" dirty="0">
              <a:solidFill>
                <a:srgbClr val="000000"/>
              </a:solidFill>
            </a:endParaRPr>
          </a:p>
          <a:p>
            <a:pPr marL="457200" indent="-457200">
              <a:buFontTx/>
              <a:buAutoNum type="arabicParenBoth"/>
            </a:pPr>
            <a:r>
              <a:rPr lang="zh-CN" altLang="en-US" dirty="0">
                <a:solidFill>
                  <a:srgbClr val="000000"/>
                </a:solidFill>
              </a:rPr>
              <a:t>播放出来的视频能否连贯？</a:t>
            </a:r>
            <a:endParaRPr lang="en-US" altLang="zh-CN" dirty="0">
              <a:solidFill>
                <a:srgbClr val="000000"/>
              </a:solidFill>
            </a:endParaRPr>
          </a:p>
          <a:p>
            <a:pPr marL="457200" indent="-457200">
              <a:buFontTx/>
              <a:buAutoNum type="arabicParenBoth"/>
            </a:pPr>
            <a:r>
              <a:rPr lang="zh-CN" altLang="en-US" dirty="0">
                <a:solidFill>
                  <a:srgbClr val="000000"/>
                </a:solidFill>
              </a:rPr>
              <a:t>各个函数之间不是并发执行，影响资源的使用效率。</a:t>
            </a:r>
          </a:p>
        </p:txBody>
      </p:sp>
    </p:spTree>
    <p:extLst>
      <p:ext uri="{BB962C8B-B14F-4D97-AF65-F5344CB8AC3E}">
        <p14:creationId xmlns:p14="http://schemas.microsoft.com/office/powerpoint/2010/main" val="315685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2.6 </a:t>
            </a:r>
            <a:r>
              <a:rPr lang="zh-CN" altLang="en-US" dirty="0"/>
              <a:t>线 程</a:t>
            </a:r>
          </a:p>
        </p:txBody>
      </p:sp>
      <p:sp>
        <p:nvSpPr>
          <p:cNvPr id="8" name="TextBox 7"/>
          <p:cNvSpPr txBox="1"/>
          <p:nvPr/>
        </p:nvSpPr>
        <p:spPr>
          <a:xfrm>
            <a:off x="381000" y="990600"/>
            <a:ext cx="2659702" cy="461665"/>
          </a:xfrm>
          <a:prstGeom prst="rect">
            <a:avLst/>
          </a:prstGeom>
          <a:noFill/>
        </p:spPr>
        <p:txBody>
          <a:bodyPr wrap="none" rtlCol="0">
            <a:spAutoFit/>
          </a:bodyPr>
          <a:lstStyle/>
          <a:p>
            <a:r>
              <a:rPr lang="zh-CN" altLang="en-US" dirty="0">
                <a:solidFill>
                  <a:srgbClr val="000000"/>
                </a:solidFill>
              </a:rPr>
              <a:t>多进程的实现方法</a:t>
            </a:r>
          </a:p>
        </p:txBody>
      </p:sp>
      <p:sp>
        <p:nvSpPr>
          <p:cNvPr id="9" name="TextBox 8"/>
          <p:cNvSpPr txBox="1"/>
          <p:nvPr/>
        </p:nvSpPr>
        <p:spPr>
          <a:xfrm>
            <a:off x="381000" y="1524000"/>
            <a:ext cx="2154757" cy="2677656"/>
          </a:xfrm>
          <a:prstGeom prst="rect">
            <a:avLst/>
          </a:prstGeom>
          <a:noFill/>
          <a:ln>
            <a:solidFill>
              <a:schemeClr val="bg1">
                <a:lumMod val="85000"/>
              </a:schemeClr>
            </a:solidFill>
          </a:ln>
        </p:spPr>
        <p:txBody>
          <a:bodyPr wrap="none" rtlCol="0">
            <a:spAutoFit/>
          </a:bodyPr>
          <a:lstStyle/>
          <a:p>
            <a:r>
              <a:rPr lang="en-US" altLang="zh-CN" dirty="0" err="1">
                <a:solidFill>
                  <a:srgbClr val="000000"/>
                </a:solidFill>
              </a:rPr>
              <a:t>int</a:t>
            </a:r>
            <a:r>
              <a:rPr lang="en-US" altLang="zh-CN" dirty="0">
                <a:solidFill>
                  <a:srgbClr val="000000"/>
                </a:solidFill>
              </a:rPr>
              <a:t> main()</a:t>
            </a:r>
          </a:p>
          <a:p>
            <a:r>
              <a:rPr lang="en-US" altLang="zh-CN" dirty="0">
                <a:solidFill>
                  <a:srgbClr val="000000"/>
                </a:solidFill>
              </a:rPr>
              <a:t>{</a:t>
            </a:r>
          </a:p>
          <a:p>
            <a:r>
              <a:rPr lang="en-US" altLang="zh-CN" dirty="0">
                <a:solidFill>
                  <a:srgbClr val="000000"/>
                </a:solidFill>
              </a:rPr>
              <a:t>  while (true)</a:t>
            </a:r>
          </a:p>
          <a:p>
            <a:r>
              <a:rPr lang="en-US" altLang="zh-CN" dirty="0">
                <a:solidFill>
                  <a:srgbClr val="000000"/>
                </a:solidFill>
              </a:rPr>
              <a:t>  {</a:t>
            </a:r>
          </a:p>
          <a:p>
            <a:r>
              <a:rPr lang="en-US" altLang="zh-CN" dirty="0">
                <a:solidFill>
                  <a:srgbClr val="000000"/>
                </a:solidFill>
              </a:rPr>
              <a:t>     </a:t>
            </a:r>
            <a:r>
              <a:rPr lang="zh-CN" altLang="en-US" dirty="0">
                <a:solidFill>
                  <a:srgbClr val="000000"/>
                </a:solidFill>
              </a:rPr>
              <a:t>读取数据</a:t>
            </a:r>
            <a:r>
              <a:rPr lang="en-US" altLang="zh-CN" dirty="0">
                <a:solidFill>
                  <a:srgbClr val="000000"/>
                </a:solidFill>
              </a:rPr>
              <a:t>();</a:t>
            </a:r>
          </a:p>
          <a:p>
            <a:r>
              <a:rPr lang="en-US" altLang="zh-CN" dirty="0">
                <a:solidFill>
                  <a:srgbClr val="000000"/>
                </a:solidFill>
              </a:rPr>
              <a:t>  }</a:t>
            </a:r>
          </a:p>
          <a:p>
            <a:r>
              <a:rPr lang="en-US" altLang="zh-CN" dirty="0">
                <a:solidFill>
                  <a:srgbClr val="000000"/>
                </a:solidFill>
              </a:rPr>
              <a:t>}</a:t>
            </a:r>
            <a:endParaRPr lang="zh-CN" altLang="en-US" dirty="0">
              <a:solidFill>
                <a:srgbClr val="000000"/>
              </a:solidFill>
            </a:endParaRPr>
          </a:p>
        </p:txBody>
      </p:sp>
      <p:sp>
        <p:nvSpPr>
          <p:cNvPr id="13" name="TextBox 12"/>
          <p:cNvSpPr txBox="1"/>
          <p:nvPr/>
        </p:nvSpPr>
        <p:spPr>
          <a:xfrm>
            <a:off x="3352800" y="1492102"/>
            <a:ext cx="2154757" cy="2677656"/>
          </a:xfrm>
          <a:prstGeom prst="rect">
            <a:avLst/>
          </a:prstGeom>
          <a:noFill/>
          <a:ln>
            <a:solidFill>
              <a:schemeClr val="bg1">
                <a:lumMod val="85000"/>
              </a:schemeClr>
            </a:solidFill>
          </a:ln>
        </p:spPr>
        <p:txBody>
          <a:bodyPr wrap="none" rtlCol="0">
            <a:spAutoFit/>
          </a:bodyPr>
          <a:lstStyle>
            <a:defPPr>
              <a:defRPr lang="zh-CN"/>
            </a:defPPr>
          </a:lstStyle>
          <a:p>
            <a:r>
              <a:rPr lang="en-US" altLang="zh-CN" dirty="0" err="1">
                <a:solidFill>
                  <a:srgbClr val="000000"/>
                </a:solidFill>
              </a:rPr>
              <a:t>int</a:t>
            </a:r>
            <a:r>
              <a:rPr lang="en-US" altLang="zh-CN" dirty="0">
                <a:solidFill>
                  <a:srgbClr val="000000"/>
                </a:solidFill>
              </a:rPr>
              <a:t> main()</a:t>
            </a:r>
          </a:p>
          <a:p>
            <a:r>
              <a:rPr lang="en-US" altLang="zh-CN" dirty="0">
                <a:solidFill>
                  <a:srgbClr val="000000"/>
                </a:solidFill>
              </a:rPr>
              <a:t>{</a:t>
            </a:r>
          </a:p>
          <a:p>
            <a:r>
              <a:rPr lang="en-US" altLang="zh-CN" dirty="0">
                <a:solidFill>
                  <a:srgbClr val="000000"/>
                </a:solidFill>
              </a:rPr>
              <a:t>  while (true)</a:t>
            </a:r>
          </a:p>
          <a:p>
            <a:r>
              <a:rPr lang="en-US" altLang="zh-CN" dirty="0">
                <a:solidFill>
                  <a:srgbClr val="000000"/>
                </a:solidFill>
              </a:rPr>
              <a:t>  {</a:t>
            </a:r>
          </a:p>
          <a:p>
            <a:r>
              <a:rPr lang="en-US" altLang="zh-CN" dirty="0">
                <a:solidFill>
                  <a:srgbClr val="000000"/>
                </a:solidFill>
              </a:rPr>
              <a:t>     </a:t>
            </a:r>
            <a:r>
              <a:rPr lang="zh-CN" altLang="en-US" dirty="0">
                <a:solidFill>
                  <a:srgbClr val="000000"/>
                </a:solidFill>
              </a:rPr>
              <a:t>解压数据</a:t>
            </a:r>
            <a:r>
              <a:rPr lang="en-US" altLang="zh-CN" dirty="0">
                <a:solidFill>
                  <a:srgbClr val="000000"/>
                </a:solidFill>
              </a:rPr>
              <a:t>();</a:t>
            </a:r>
          </a:p>
          <a:p>
            <a:r>
              <a:rPr lang="en-US" altLang="zh-CN" dirty="0">
                <a:solidFill>
                  <a:srgbClr val="000000"/>
                </a:solidFill>
              </a:rPr>
              <a:t>  }</a:t>
            </a:r>
          </a:p>
          <a:p>
            <a:r>
              <a:rPr lang="en-US" altLang="zh-CN" dirty="0">
                <a:solidFill>
                  <a:srgbClr val="000000"/>
                </a:solidFill>
              </a:rPr>
              <a:t>}</a:t>
            </a:r>
            <a:endParaRPr lang="zh-CN" altLang="en-US" dirty="0">
              <a:solidFill>
                <a:srgbClr val="000000"/>
              </a:solidFill>
            </a:endParaRPr>
          </a:p>
        </p:txBody>
      </p:sp>
      <p:sp>
        <p:nvSpPr>
          <p:cNvPr id="15" name="TextBox 14"/>
          <p:cNvSpPr txBox="1"/>
          <p:nvPr/>
        </p:nvSpPr>
        <p:spPr>
          <a:xfrm>
            <a:off x="6477000" y="1462898"/>
            <a:ext cx="2154757" cy="2677656"/>
          </a:xfrm>
          <a:prstGeom prst="rect">
            <a:avLst/>
          </a:prstGeom>
          <a:noFill/>
          <a:ln>
            <a:solidFill>
              <a:schemeClr val="bg1">
                <a:lumMod val="85000"/>
              </a:schemeClr>
            </a:solidFill>
          </a:ln>
        </p:spPr>
        <p:txBody>
          <a:bodyPr wrap="none" rtlCol="0">
            <a:spAutoFit/>
          </a:bodyPr>
          <a:lstStyle>
            <a:defPPr>
              <a:defRPr lang="zh-CN"/>
            </a:defPPr>
          </a:lstStyle>
          <a:p>
            <a:r>
              <a:rPr lang="en-US" altLang="zh-CN" dirty="0" err="1">
                <a:solidFill>
                  <a:srgbClr val="000000"/>
                </a:solidFill>
              </a:rPr>
              <a:t>int</a:t>
            </a:r>
            <a:r>
              <a:rPr lang="en-US" altLang="zh-CN" dirty="0">
                <a:solidFill>
                  <a:srgbClr val="000000"/>
                </a:solidFill>
              </a:rPr>
              <a:t> main()</a:t>
            </a:r>
          </a:p>
          <a:p>
            <a:r>
              <a:rPr lang="en-US" altLang="zh-CN" dirty="0">
                <a:solidFill>
                  <a:srgbClr val="000000"/>
                </a:solidFill>
              </a:rPr>
              <a:t>{</a:t>
            </a:r>
          </a:p>
          <a:p>
            <a:r>
              <a:rPr lang="en-US" altLang="zh-CN" dirty="0">
                <a:solidFill>
                  <a:srgbClr val="000000"/>
                </a:solidFill>
              </a:rPr>
              <a:t>  while (true)</a:t>
            </a:r>
          </a:p>
          <a:p>
            <a:r>
              <a:rPr lang="en-US" altLang="zh-CN" dirty="0">
                <a:solidFill>
                  <a:srgbClr val="000000"/>
                </a:solidFill>
              </a:rPr>
              <a:t>  {</a:t>
            </a:r>
          </a:p>
          <a:p>
            <a:r>
              <a:rPr lang="en-US" altLang="zh-CN" dirty="0">
                <a:solidFill>
                  <a:srgbClr val="000000"/>
                </a:solidFill>
              </a:rPr>
              <a:t>     </a:t>
            </a:r>
            <a:r>
              <a:rPr lang="zh-CN" altLang="en-US" dirty="0">
                <a:solidFill>
                  <a:srgbClr val="000000"/>
                </a:solidFill>
              </a:rPr>
              <a:t>播放数据</a:t>
            </a:r>
            <a:r>
              <a:rPr lang="en-US" altLang="zh-CN" dirty="0">
                <a:solidFill>
                  <a:srgbClr val="000000"/>
                </a:solidFill>
              </a:rPr>
              <a:t>();</a:t>
            </a:r>
          </a:p>
          <a:p>
            <a:r>
              <a:rPr lang="en-US" altLang="zh-CN" dirty="0">
                <a:solidFill>
                  <a:srgbClr val="000000"/>
                </a:solidFill>
              </a:rPr>
              <a:t>  }</a:t>
            </a:r>
          </a:p>
          <a:p>
            <a:r>
              <a:rPr lang="en-US" altLang="zh-CN" dirty="0">
                <a:solidFill>
                  <a:srgbClr val="000000"/>
                </a:solidFill>
              </a:rPr>
              <a:t>}</a:t>
            </a:r>
            <a:endParaRPr lang="zh-CN" altLang="en-US" dirty="0">
              <a:solidFill>
                <a:srgbClr val="000000"/>
              </a:solidFill>
            </a:endParaRPr>
          </a:p>
        </p:txBody>
      </p:sp>
      <p:cxnSp>
        <p:nvCxnSpPr>
          <p:cNvPr id="19" name="Straight Connector 18"/>
          <p:cNvCxnSpPr/>
          <p:nvPr/>
        </p:nvCxnSpPr>
        <p:spPr bwMode="auto">
          <a:xfrm>
            <a:off x="2895600" y="1452265"/>
            <a:ext cx="0" cy="2878742"/>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6096000" y="1492102"/>
            <a:ext cx="0" cy="2878742"/>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81000" y="4413409"/>
            <a:ext cx="8305800" cy="1200329"/>
          </a:xfrm>
          <a:prstGeom prst="rect">
            <a:avLst/>
          </a:prstGeom>
          <a:noFill/>
        </p:spPr>
        <p:txBody>
          <a:bodyPr wrap="square" rtlCol="0">
            <a:spAutoFit/>
          </a:bodyPr>
          <a:lstStyle/>
          <a:p>
            <a:r>
              <a:rPr lang="zh-CN" altLang="en-US" dirty="0">
                <a:solidFill>
                  <a:srgbClr val="000000"/>
                </a:solidFill>
              </a:rPr>
              <a:t>存在的问题：</a:t>
            </a:r>
            <a:endParaRPr lang="en-US" altLang="zh-CN" dirty="0">
              <a:solidFill>
                <a:srgbClr val="000000"/>
              </a:solidFill>
            </a:endParaRPr>
          </a:p>
          <a:p>
            <a:pPr marL="457200" indent="-457200">
              <a:buFontTx/>
              <a:buAutoNum type="arabicParenBoth"/>
            </a:pPr>
            <a:r>
              <a:rPr lang="zh-CN" altLang="en-US" dirty="0">
                <a:solidFill>
                  <a:srgbClr val="000000"/>
                </a:solidFill>
              </a:rPr>
              <a:t>进程之间如何通信，共享数据？</a:t>
            </a:r>
            <a:endParaRPr lang="en-US" altLang="zh-CN" dirty="0">
              <a:solidFill>
                <a:srgbClr val="000000"/>
              </a:solidFill>
            </a:endParaRPr>
          </a:p>
          <a:p>
            <a:pPr marL="457200" indent="-457200">
              <a:buFontTx/>
              <a:buAutoNum type="arabicParenBoth"/>
            </a:pPr>
            <a:r>
              <a:rPr lang="zh-CN" altLang="en-US" dirty="0">
                <a:solidFill>
                  <a:srgbClr val="000000"/>
                </a:solidFill>
              </a:rPr>
              <a:t>系统开销大：创建进程、结束进程、切换进程。</a:t>
            </a:r>
          </a:p>
        </p:txBody>
      </p:sp>
    </p:spTree>
    <p:extLst>
      <p:ext uri="{BB962C8B-B14F-4D97-AF65-F5344CB8AC3E}">
        <p14:creationId xmlns:p14="http://schemas.microsoft.com/office/powerpoint/2010/main" val="137277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2.6 </a:t>
            </a:r>
            <a:r>
              <a:rPr lang="zh-CN" altLang="en-US" dirty="0"/>
              <a:t>线 程</a:t>
            </a:r>
          </a:p>
        </p:txBody>
      </p:sp>
      <p:sp>
        <p:nvSpPr>
          <p:cNvPr id="8" name="TextBox 7"/>
          <p:cNvSpPr txBox="1"/>
          <p:nvPr/>
        </p:nvSpPr>
        <p:spPr>
          <a:xfrm>
            <a:off x="381000" y="990600"/>
            <a:ext cx="2643672" cy="461665"/>
          </a:xfrm>
          <a:prstGeom prst="rect">
            <a:avLst/>
          </a:prstGeom>
          <a:noFill/>
        </p:spPr>
        <p:txBody>
          <a:bodyPr wrap="none" rtlCol="0">
            <a:spAutoFit/>
          </a:bodyPr>
          <a:lstStyle/>
          <a:p>
            <a:r>
              <a:rPr lang="zh-CN" altLang="en-US" dirty="0">
                <a:solidFill>
                  <a:srgbClr val="000000"/>
                </a:solidFill>
              </a:rPr>
              <a:t>多线程的解决思路</a:t>
            </a:r>
          </a:p>
        </p:txBody>
      </p:sp>
      <p:sp>
        <p:nvSpPr>
          <p:cNvPr id="10" name="TextBox 9"/>
          <p:cNvSpPr txBox="1"/>
          <p:nvPr/>
        </p:nvSpPr>
        <p:spPr>
          <a:xfrm>
            <a:off x="381000" y="1602432"/>
            <a:ext cx="6524543" cy="1938992"/>
          </a:xfrm>
          <a:prstGeom prst="rect">
            <a:avLst/>
          </a:prstGeom>
          <a:noFill/>
        </p:spPr>
        <p:txBody>
          <a:bodyPr wrap="none" rtlCol="0">
            <a:spAutoFit/>
          </a:bodyPr>
          <a:lstStyle/>
          <a:p>
            <a:r>
              <a:rPr lang="zh-CN" altLang="en-US" dirty="0">
                <a:solidFill>
                  <a:srgbClr val="000000"/>
                </a:solidFill>
              </a:rPr>
              <a:t>在进程内部增加一类实体，满足以下特性：</a:t>
            </a:r>
            <a:endParaRPr lang="en-US" altLang="zh-CN" dirty="0">
              <a:solidFill>
                <a:srgbClr val="000000"/>
              </a:solidFill>
            </a:endParaRPr>
          </a:p>
          <a:p>
            <a:pPr marL="457200" indent="-457200">
              <a:buFontTx/>
              <a:buAutoNum type="arabicParenBoth"/>
            </a:pPr>
            <a:endParaRPr lang="en-US" altLang="zh-CN" dirty="0">
              <a:solidFill>
                <a:srgbClr val="000000"/>
              </a:solidFill>
            </a:endParaRPr>
          </a:p>
          <a:p>
            <a:pPr marL="457200" indent="-457200">
              <a:buFontTx/>
              <a:buAutoNum type="arabicParenBoth"/>
            </a:pPr>
            <a:r>
              <a:rPr lang="zh-CN" altLang="en-US" dirty="0">
                <a:solidFill>
                  <a:srgbClr val="000000"/>
                </a:solidFill>
              </a:rPr>
              <a:t>实体之间可以并发执行。</a:t>
            </a:r>
            <a:endParaRPr lang="en-US" altLang="zh-CN" dirty="0">
              <a:solidFill>
                <a:srgbClr val="000000"/>
              </a:solidFill>
            </a:endParaRPr>
          </a:p>
          <a:p>
            <a:pPr marL="457200" indent="-457200">
              <a:buFontTx/>
              <a:buAutoNum type="arabicParenBoth"/>
            </a:pPr>
            <a:endParaRPr lang="en-US" altLang="zh-CN" dirty="0">
              <a:solidFill>
                <a:srgbClr val="000000"/>
              </a:solidFill>
            </a:endParaRPr>
          </a:p>
          <a:p>
            <a:pPr marL="457200" indent="-457200">
              <a:buFontTx/>
              <a:buAutoNum type="arabicParenBoth"/>
            </a:pPr>
            <a:r>
              <a:rPr lang="zh-CN" altLang="en-US" dirty="0">
                <a:solidFill>
                  <a:srgbClr val="000000"/>
                </a:solidFill>
              </a:rPr>
              <a:t>实体之间共享相同的实体空间（进程空间）</a:t>
            </a:r>
          </a:p>
        </p:txBody>
      </p:sp>
      <p:sp>
        <p:nvSpPr>
          <p:cNvPr id="11" name="TextBox 10"/>
          <p:cNvSpPr txBox="1"/>
          <p:nvPr/>
        </p:nvSpPr>
        <p:spPr>
          <a:xfrm>
            <a:off x="381000" y="3962400"/>
            <a:ext cx="3890809" cy="461665"/>
          </a:xfrm>
          <a:prstGeom prst="rect">
            <a:avLst/>
          </a:prstGeom>
          <a:noFill/>
        </p:spPr>
        <p:txBody>
          <a:bodyPr wrap="none" rtlCol="0">
            <a:spAutoFit/>
          </a:bodyPr>
          <a:lstStyle/>
          <a:p>
            <a:r>
              <a:rPr lang="zh-CN" altLang="en-US" dirty="0">
                <a:solidFill>
                  <a:srgbClr val="000000"/>
                </a:solidFill>
              </a:rPr>
              <a:t>这种实体就是线程</a:t>
            </a:r>
            <a:r>
              <a:rPr lang="en-US" altLang="zh-CN" dirty="0">
                <a:solidFill>
                  <a:srgbClr val="000000"/>
                </a:solidFill>
              </a:rPr>
              <a:t>(Thread)</a:t>
            </a:r>
            <a:endParaRPr lang="zh-CN" altLang="en-US" dirty="0">
              <a:solidFill>
                <a:srgbClr val="000000"/>
              </a:solidFill>
            </a:endParaRPr>
          </a:p>
        </p:txBody>
      </p:sp>
    </p:spTree>
    <p:extLst>
      <p:ext uri="{BB962C8B-B14F-4D97-AF65-F5344CB8AC3E}">
        <p14:creationId xmlns:p14="http://schemas.microsoft.com/office/powerpoint/2010/main" val="99724557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r>
              <a:rPr lang="en-US" altLang="zh-CN" smtClean="0"/>
              <a:t>2.6 </a:t>
            </a:r>
            <a:r>
              <a:rPr lang="zh-CN" altLang="en-US" smtClean="0"/>
              <a:t>线程</a:t>
            </a:r>
          </a:p>
        </p:txBody>
      </p:sp>
      <p:sp>
        <p:nvSpPr>
          <p:cNvPr id="129027" name="矩形 4"/>
          <p:cNvSpPr>
            <a:spLocks noChangeArrowheads="1"/>
          </p:cNvSpPr>
          <p:nvPr/>
        </p:nvSpPr>
        <p:spPr bwMode="auto">
          <a:xfrm>
            <a:off x="1676400" y="1981200"/>
            <a:ext cx="4724400" cy="28194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28" name="椭圆 5"/>
          <p:cNvSpPr>
            <a:spLocks noChangeArrowheads="1"/>
          </p:cNvSpPr>
          <p:nvPr/>
        </p:nvSpPr>
        <p:spPr bwMode="auto">
          <a:xfrm>
            <a:off x="2819400" y="1981200"/>
            <a:ext cx="3352800" cy="25146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29" name="任意多边形 6"/>
          <p:cNvSpPr>
            <a:spLocks/>
          </p:cNvSpPr>
          <p:nvPr/>
        </p:nvSpPr>
        <p:spPr bwMode="auto">
          <a:xfrm>
            <a:off x="3687763" y="2392363"/>
            <a:ext cx="336550" cy="1462087"/>
          </a:xfrm>
          <a:custGeom>
            <a:avLst/>
            <a:gdLst>
              <a:gd name="T0" fmla="*/ 231702 w 336175"/>
              <a:gd name="T1" fmla="*/ 0 h 1463040"/>
              <a:gd name="T2" fmla="*/ 23 w 336175"/>
              <a:gd name="T3" fmla="*/ 302426 h 1463040"/>
              <a:gd name="T4" fmla="*/ 216257 w 336175"/>
              <a:gd name="T5" fmla="*/ 529246 h 1463040"/>
              <a:gd name="T6" fmla="*/ 92694 w 336175"/>
              <a:gd name="T7" fmla="*/ 756066 h 1463040"/>
              <a:gd name="T8" fmla="*/ 108139 w 336175"/>
              <a:gd name="T9" fmla="*/ 1043369 h 1463040"/>
              <a:gd name="T10" fmla="*/ 339819 w 336175"/>
              <a:gd name="T11" fmla="*/ 1134096 h 1463040"/>
              <a:gd name="T12" fmla="*/ 185366 w 336175"/>
              <a:gd name="T13" fmla="*/ 1451645 h 14630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175" h="1463040">
                <a:moveTo>
                  <a:pt x="228623" y="0"/>
                </a:moveTo>
                <a:cubicBezTo>
                  <a:pt x="115593" y="107950"/>
                  <a:pt x="2563" y="215900"/>
                  <a:pt x="23" y="304800"/>
                </a:cubicBezTo>
                <a:cubicBezTo>
                  <a:pt x="-2517" y="393700"/>
                  <a:pt x="198143" y="457200"/>
                  <a:pt x="213383" y="533400"/>
                </a:cubicBezTo>
                <a:cubicBezTo>
                  <a:pt x="228623" y="609600"/>
                  <a:pt x="109243" y="675640"/>
                  <a:pt x="91463" y="762000"/>
                </a:cubicBezTo>
                <a:cubicBezTo>
                  <a:pt x="73683" y="848360"/>
                  <a:pt x="66063" y="988060"/>
                  <a:pt x="106703" y="1051560"/>
                </a:cubicBezTo>
                <a:cubicBezTo>
                  <a:pt x="147343" y="1115060"/>
                  <a:pt x="322603" y="1074420"/>
                  <a:pt x="335303" y="1143000"/>
                </a:cubicBezTo>
                <a:cubicBezTo>
                  <a:pt x="348003" y="1211580"/>
                  <a:pt x="218463" y="1381760"/>
                  <a:pt x="182903" y="146304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9030" name="任意多边形 8"/>
          <p:cNvSpPr>
            <a:spLocks/>
          </p:cNvSpPr>
          <p:nvPr/>
        </p:nvSpPr>
        <p:spPr bwMode="auto">
          <a:xfrm>
            <a:off x="4343400" y="2438400"/>
            <a:ext cx="314325" cy="1416050"/>
          </a:xfrm>
          <a:custGeom>
            <a:avLst/>
            <a:gdLst>
              <a:gd name="T0" fmla="*/ 119941 w 313251"/>
              <a:gd name="T1" fmla="*/ 0 h 1417320"/>
              <a:gd name="T2" fmla="*/ 8789 w 313251"/>
              <a:gd name="T3" fmla="*/ 376924 h 1417320"/>
              <a:gd name="T4" fmla="*/ 326368 w 313251"/>
              <a:gd name="T5" fmla="*/ 799077 h 1417320"/>
              <a:gd name="T6" fmla="*/ 24667 w 313251"/>
              <a:gd name="T7" fmla="*/ 1025232 h 1417320"/>
              <a:gd name="T8" fmla="*/ 310489 w 313251"/>
              <a:gd name="T9" fmla="*/ 1402154 h 1417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3251" h="1417320">
                <a:moveTo>
                  <a:pt x="115115" y="0"/>
                </a:moveTo>
                <a:cubicBezTo>
                  <a:pt x="45265" y="123190"/>
                  <a:pt x="-24585" y="246380"/>
                  <a:pt x="8435" y="381000"/>
                </a:cubicBezTo>
                <a:cubicBezTo>
                  <a:pt x="41455" y="515620"/>
                  <a:pt x="310695" y="698500"/>
                  <a:pt x="313235" y="807720"/>
                </a:cubicBezTo>
                <a:cubicBezTo>
                  <a:pt x="315775" y="916940"/>
                  <a:pt x="26215" y="934720"/>
                  <a:pt x="23675" y="1036320"/>
                </a:cubicBezTo>
                <a:cubicBezTo>
                  <a:pt x="21135" y="1137920"/>
                  <a:pt x="252275" y="1358900"/>
                  <a:pt x="297995" y="141732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9031" name="任意多边形 9"/>
          <p:cNvSpPr>
            <a:spLocks/>
          </p:cNvSpPr>
          <p:nvPr/>
        </p:nvSpPr>
        <p:spPr bwMode="auto">
          <a:xfrm>
            <a:off x="5181600" y="2759075"/>
            <a:ext cx="106363" cy="1219200"/>
          </a:xfrm>
          <a:custGeom>
            <a:avLst/>
            <a:gdLst>
              <a:gd name="T0" fmla="*/ 102938 w 106680"/>
              <a:gd name="T1" fmla="*/ 0 h 1219200"/>
              <a:gd name="T2" fmla="*/ 0 w 106680"/>
              <a:gd name="T3" fmla="*/ 655320 h 1219200"/>
              <a:gd name="T4" fmla="*/ 102938 w 106680"/>
              <a:gd name="T5" fmla="*/ 1219200 h 1219200"/>
              <a:gd name="T6" fmla="*/ 0 60000 65536"/>
              <a:gd name="T7" fmla="*/ 0 60000 65536"/>
              <a:gd name="T8" fmla="*/ 0 60000 65536"/>
            </a:gdLst>
            <a:ahLst/>
            <a:cxnLst>
              <a:cxn ang="T6">
                <a:pos x="T0" y="T1"/>
              </a:cxn>
              <a:cxn ang="T7">
                <a:pos x="T2" y="T3"/>
              </a:cxn>
              <a:cxn ang="T8">
                <a:pos x="T4" y="T5"/>
              </a:cxn>
            </a:cxnLst>
            <a:rect l="0" t="0" r="r" b="b"/>
            <a:pathLst>
              <a:path w="106680" h="1219200">
                <a:moveTo>
                  <a:pt x="106680" y="0"/>
                </a:moveTo>
                <a:cubicBezTo>
                  <a:pt x="53340" y="226060"/>
                  <a:pt x="0" y="452120"/>
                  <a:pt x="0" y="655320"/>
                </a:cubicBezTo>
                <a:cubicBezTo>
                  <a:pt x="0" y="858520"/>
                  <a:pt x="99060" y="1132840"/>
                  <a:pt x="106680" y="1219200"/>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9032" name="任意多边形 1"/>
          <p:cNvSpPr>
            <a:spLocks/>
          </p:cNvSpPr>
          <p:nvPr/>
        </p:nvSpPr>
        <p:spPr bwMode="auto">
          <a:xfrm>
            <a:off x="4976813" y="2498725"/>
            <a:ext cx="366712" cy="1203325"/>
          </a:xfrm>
          <a:custGeom>
            <a:avLst/>
            <a:gdLst>
              <a:gd name="T0" fmla="*/ 181610 w 367122"/>
              <a:gd name="T1" fmla="*/ 0 h 1204028"/>
              <a:gd name="T2" fmla="*/ 965 w 367122"/>
              <a:gd name="T3" fmla="*/ 242278 h 1204028"/>
              <a:gd name="T4" fmla="*/ 121395 w 367122"/>
              <a:gd name="T5" fmla="*/ 469414 h 1204028"/>
              <a:gd name="T6" fmla="*/ 362256 w 367122"/>
              <a:gd name="T7" fmla="*/ 590554 h 1204028"/>
              <a:gd name="T8" fmla="*/ 61179 w 367122"/>
              <a:gd name="T9" fmla="*/ 863117 h 1204028"/>
              <a:gd name="T10" fmla="*/ 166557 w 367122"/>
              <a:gd name="T11" fmla="*/ 1075111 h 1204028"/>
              <a:gd name="T12" fmla="*/ 241826 w 367122"/>
              <a:gd name="T13" fmla="*/ 1196249 h 1204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7122" h="1204028">
                <a:moveTo>
                  <a:pt x="183856" y="0"/>
                </a:moveTo>
                <a:cubicBezTo>
                  <a:pt x="97496" y="82550"/>
                  <a:pt x="11136" y="165100"/>
                  <a:pt x="976" y="243840"/>
                </a:cubicBezTo>
                <a:cubicBezTo>
                  <a:pt x="-9184" y="322580"/>
                  <a:pt x="61936" y="414020"/>
                  <a:pt x="122896" y="472440"/>
                </a:cubicBezTo>
                <a:cubicBezTo>
                  <a:pt x="183856" y="530860"/>
                  <a:pt x="376896" y="528320"/>
                  <a:pt x="366736" y="594360"/>
                </a:cubicBezTo>
                <a:cubicBezTo>
                  <a:pt x="356576" y="660400"/>
                  <a:pt x="94956" y="787400"/>
                  <a:pt x="61936" y="868680"/>
                </a:cubicBezTo>
                <a:cubicBezTo>
                  <a:pt x="28916" y="949960"/>
                  <a:pt x="138136" y="1026160"/>
                  <a:pt x="168616" y="1082040"/>
                </a:cubicBezTo>
                <a:cubicBezTo>
                  <a:pt x="199096" y="1137920"/>
                  <a:pt x="204176" y="1206500"/>
                  <a:pt x="244816" y="120396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9033" name="圆角矩形 2"/>
          <p:cNvSpPr>
            <a:spLocks noChangeArrowheads="1"/>
          </p:cNvSpPr>
          <p:nvPr/>
        </p:nvSpPr>
        <p:spPr bwMode="auto">
          <a:xfrm>
            <a:off x="3687763" y="3854450"/>
            <a:ext cx="336550" cy="123825"/>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34" name="圆角矩形 9"/>
          <p:cNvSpPr>
            <a:spLocks noChangeArrowheads="1"/>
          </p:cNvSpPr>
          <p:nvPr/>
        </p:nvSpPr>
        <p:spPr bwMode="auto">
          <a:xfrm>
            <a:off x="4381500" y="3854450"/>
            <a:ext cx="336550" cy="336550"/>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35" name="圆角矩形 10"/>
          <p:cNvSpPr>
            <a:spLocks noChangeArrowheads="1"/>
          </p:cNvSpPr>
          <p:nvPr/>
        </p:nvSpPr>
        <p:spPr bwMode="auto">
          <a:xfrm>
            <a:off x="4976813" y="3748088"/>
            <a:ext cx="366712" cy="230187"/>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36" name="圆角矩形 11"/>
          <p:cNvSpPr>
            <a:spLocks noChangeArrowheads="1"/>
          </p:cNvSpPr>
          <p:nvPr/>
        </p:nvSpPr>
        <p:spPr bwMode="auto">
          <a:xfrm>
            <a:off x="7239000" y="3976688"/>
            <a:ext cx="336550" cy="336550"/>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37" name="TextBox 3"/>
          <p:cNvSpPr txBox="1">
            <a:spLocks noChangeArrowheads="1"/>
          </p:cNvSpPr>
          <p:nvPr/>
        </p:nvSpPr>
        <p:spPr bwMode="auto">
          <a:xfrm>
            <a:off x="7848600" y="4191000"/>
            <a:ext cx="292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29038" name="TextBox 4"/>
          <p:cNvSpPr txBox="1">
            <a:spLocks noChangeArrowheads="1"/>
          </p:cNvSpPr>
          <p:nvPr/>
        </p:nvSpPr>
        <p:spPr bwMode="auto">
          <a:xfrm>
            <a:off x="7848600" y="4022725"/>
            <a:ext cx="4937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栈</a:t>
            </a:r>
          </a:p>
        </p:txBody>
      </p:sp>
      <p:sp>
        <p:nvSpPr>
          <p:cNvPr id="129039" name="任意多边形 6"/>
          <p:cNvSpPr>
            <a:spLocks/>
          </p:cNvSpPr>
          <p:nvPr/>
        </p:nvSpPr>
        <p:spPr bwMode="auto">
          <a:xfrm>
            <a:off x="7178675" y="2286000"/>
            <a:ext cx="336550" cy="1462088"/>
          </a:xfrm>
          <a:custGeom>
            <a:avLst/>
            <a:gdLst>
              <a:gd name="T0" fmla="*/ 231702 w 336175"/>
              <a:gd name="T1" fmla="*/ 0 h 1463040"/>
              <a:gd name="T2" fmla="*/ 23 w 336175"/>
              <a:gd name="T3" fmla="*/ 302428 h 1463040"/>
              <a:gd name="T4" fmla="*/ 216257 w 336175"/>
              <a:gd name="T5" fmla="*/ 529249 h 1463040"/>
              <a:gd name="T6" fmla="*/ 92694 w 336175"/>
              <a:gd name="T7" fmla="*/ 756070 h 1463040"/>
              <a:gd name="T8" fmla="*/ 108139 w 336175"/>
              <a:gd name="T9" fmla="*/ 1043378 h 1463040"/>
              <a:gd name="T10" fmla="*/ 339819 w 336175"/>
              <a:gd name="T11" fmla="*/ 1134107 h 1463040"/>
              <a:gd name="T12" fmla="*/ 185366 w 336175"/>
              <a:gd name="T13" fmla="*/ 1451656 h 14630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175" h="1463040">
                <a:moveTo>
                  <a:pt x="228623" y="0"/>
                </a:moveTo>
                <a:cubicBezTo>
                  <a:pt x="115593" y="107950"/>
                  <a:pt x="2563" y="215900"/>
                  <a:pt x="23" y="304800"/>
                </a:cubicBezTo>
                <a:cubicBezTo>
                  <a:pt x="-2517" y="393700"/>
                  <a:pt x="198143" y="457200"/>
                  <a:pt x="213383" y="533400"/>
                </a:cubicBezTo>
                <a:cubicBezTo>
                  <a:pt x="228623" y="609600"/>
                  <a:pt x="109243" y="675640"/>
                  <a:pt x="91463" y="762000"/>
                </a:cubicBezTo>
                <a:cubicBezTo>
                  <a:pt x="73683" y="848360"/>
                  <a:pt x="66063" y="988060"/>
                  <a:pt x="106703" y="1051560"/>
                </a:cubicBezTo>
                <a:cubicBezTo>
                  <a:pt x="147343" y="1115060"/>
                  <a:pt x="322603" y="1074420"/>
                  <a:pt x="335303" y="1143000"/>
                </a:cubicBezTo>
                <a:cubicBezTo>
                  <a:pt x="348003" y="1211580"/>
                  <a:pt x="218463" y="1381760"/>
                  <a:pt x="182903" y="146304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9040" name="TextBox 15"/>
          <p:cNvSpPr txBox="1">
            <a:spLocks noChangeArrowheads="1"/>
          </p:cNvSpPr>
          <p:nvPr/>
        </p:nvSpPr>
        <p:spPr bwMode="auto">
          <a:xfrm>
            <a:off x="7812088" y="296545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线程</a:t>
            </a:r>
          </a:p>
        </p:txBody>
      </p:sp>
      <p:sp>
        <p:nvSpPr>
          <p:cNvPr id="129041" name="TextBox 16"/>
          <p:cNvSpPr txBox="1">
            <a:spLocks noChangeArrowheads="1"/>
          </p:cNvSpPr>
          <p:nvPr/>
        </p:nvSpPr>
        <p:spPr bwMode="auto">
          <a:xfrm>
            <a:off x="1939925" y="266700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a:t>
            </a:r>
          </a:p>
        </p:txBody>
      </p:sp>
      <p:cxnSp>
        <p:nvCxnSpPr>
          <p:cNvPr id="129042" name="直接箭头连接符 6"/>
          <p:cNvCxnSpPr>
            <a:cxnSpLocks noChangeShapeType="1"/>
          </p:cNvCxnSpPr>
          <p:nvPr/>
        </p:nvCxnSpPr>
        <p:spPr bwMode="auto">
          <a:xfrm>
            <a:off x="2341563" y="3159125"/>
            <a:ext cx="0" cy="985838"/>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043" name="矩形 7"/>
          <p:cNvSpPr>
            <a:spLocks noChangeArrowheads="1"/>
          </p:cNvSpPr>
          <p:nvPr/>
        </p:nvSpPr>
        <p:spPr bwMode="auto">
          <a:xfrm>
            <a:off x="1676400" y="4800600"/>
            <a:ext cx="4724400" cy="7620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44" name="TextBox 20"/>
          <p:cNvSpPr txBox="1">
            <a:spLocks noChangeArrowheads="1"/>
          </p:cNvSpPr>
          <p:nvPr/>
        </p:nvSpPr>
        <p:spPr bwMode="auto">
          <a:xfrm>
            <a:off x="3733800" y="502285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内核</a:t>
            </a:r>
          </a:p>
        </p:txBody>
      </p:sp>
      <p:sp>
        <p:nvSpPr>
          <p:cNvPr id="129045" name="TextBox 21"/>
          <p:cNvSpPr txBox="1">
            <a:spLocks noChangeArrowheads="1"/>
          </p:cNvSpPr>
          <p:nvPr/>
        </p:nvSpPr>
        <p:spPr bwMode="auto">
          <a:xfrm>
            <a:off x="3194050" y="5867400"/>
            <a:ext cx="26590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进程与线程的关系</a:t>
            </a:r>
          </a:p>
        </p:txBody>
      </p:sp>
      <p:sp>
        <p:nvSpPr>
          <p:cNvPr id="129046" name="TextBox 22"/>
          <p:cNvSpPr txBox="1">
            <a:spLocks noChangeArrowheads="1"/>
          </p:cNvSpPr>
          <p:nvPr/>
        </p:nvSpPr>
        <p:spPr bwMode="auto">
          <a:xfrm>
            <a:off x="346075" y="2930525"/>
            <a:ext cx="1025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用户空间</a:t>
            </a:r>
          </a:p>
        </p:txBody>
      </p:sp>
      <p:sp>
        <p:nvSpPr>
          <p:cNvPr id="129047" name="TextBox 23"/>
          <p:cNvSpPr txBox="1">
            <a:spLocks noChangeArrowheads="1"/>
          </p:cNvSpPr>
          <p:nvPr/>
        </p:nvSpPr>
        <p:spPr bwMode="auto">
          <a:xfrm>
            <a:off x="331788" y="4727575"/>
            <a:ext cx="10239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内核空间</a:t>
            </a:r>
          </a:p>
        </p:txBody>
      </p:sp>
      <p:sp>
        <p:nvSpPr>
          <p:cNvPr id="129048" name="左大括号 8"/>
          <p:cNvSpPr>
            <a:spLocks/>
          </p:cNvSpPr>
          <p:nvPr/>
        </p:nvSpPr>
        <p:spPr bwMode="auto">
          <a:xfrm>
            <a:off x="1219200" y="1981200"/>
            <a:ext cx="457200" cy="2746375"/>
          </a:xfrm>
          <a:prstGeom prst="leftBrace">
            <a:avLst>
              <a:gd name="adj1" fmla="val 8343"/>
              <a:gd name="adj2" fmla="val 48889"/>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29049" name="左大括号 12"/>
          <p:cNvSpPr>
            <a:spLocks/>
          </p:cNvSpPr>
          <p:nvPr/>
        </p:nvSpPr>
        <p:spPr bwMode="auto">
          <a:xfrm>
            <a:off x="1219200" y="4800600"/>
            <a:ext cx="457200" cy="762000"/>
          </a:xfrm>
          <a:prstGeom prst="leftBrace">
            <a:avLst>
              <a:gd name="adj1" fmla="val 8333"/>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Tree>
    <p:extLst>
      <p:ext uri="{BB962C8B-B14F-4D97-AF65-F5344CB8AC3E}">
        <p14:creationId xmlns:p14="http://schemas.microsoft.com/office/powerpoint/2010/main" val="31134693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type="body" idx="1"/>
          </p:nvPr>
        </p:nvSpPr>
        <p:spPr>
          <a:xfrm>
            <a:off x="457200" y="1052513"/>
            <a:ext cx="8458200" cy="5805487"/>
          </a:xfrm>
        </p:spPr>
        <p:txBody>
          <a:bodyPr/>
          <a:lstStyle/>
          <a:p>
            <a:pPr eaLnBrk="1" hangingPunct="1">
              <a:lnSpc>
                <a:spcPct val="90000"/>
              </a:lnSpc>
              <a:buFontTx/>
              <a:buNone/>
            </a:pPr>
            <a:r>
              <a:rPr kumimoji="1" lang="en-US" altLang="zh-CN" sz="2400" smtClean="0"/>
              <a:t>2.6.1 </a:t>
            </a:r>
            <a:r>
              <a:rPr kumimoji="1" lang="zh-CN" altLang="en-US" sz="2400" smtClean="0">
                <a:solidFill>
                  <a:srgbClr val="3333CC"/>
                </a:solidFill>
              </a:rPr>
              <a:t>线程的基本概念</a:t>
            </a:r>
          </a:p>
          <a:p>
            <a:pPr eaLnBrk="1" hangingPunct="1">
              <a:lnSpc>
                <a:spcPct val="90000"/>
              </a:lnSpc>
              <a:buFontTx/>
              <a:buNone/>
            </a:pPr>
            <a:r>
              <a:rPr kumimoji="1" lang="en-US" altLang="zh-CN" sz="2400" smtClean="0"/>
              <a:t>1</a:t>
            </a:r>
            <a:r>
              <a:rPr kumimoji="1" lang="zh-CN" altLang="en-US" sz="2400" smtClean="0"/>
              <a:t>．线程的引入</a:t>
            </a:r>
          </a:p>
          <a:p>
            <a:pPr algn="just" eaLnBrk="1" hangingPunct="1">
              <a:lnSpc>
                <a:spcPct val="90000"/>
              </a:lnSpc>
            </a:pPr>
            <a:r>
              <a:rPr kumimoji="1" lang="zh-CN" altLang="en-US" sz="2400" smtClean="0"/>
              <a:t>在操作系统中再引入线程，则是为了</a:t>
            </a:r>
            <a:r>
              <a:rPr kumimoji="1" lang="zh-CN" altLang="en-US" sz="2400" smtClean="0">
                <a:solidFill>
                  <a:srgbClr val="3333CC"/>
                </a:solidFill>
              </a:rPr>
              <a:t>减少程序在并发执行时所付出的</a:t>
            </a:r>
            <a:r>
              <a:rPr kumimoji="1" lang="zh-CN" altLang="en-US" sz="2400" u="sng" smtClean="0">
                <a:solidFill>
                  <a:srgbClr val="3333CC"/>
                </a:solidFill>
              </a:rPr>
              <a:t>时空开销</a:t>
            </a:r>
            <a:r>
              <a:rPr kumimoji="1" lang="zh-CN" altLang="en-US" sz="2400" smtClean="0"/>
              <a:t>，</a:t>
            </a:r>
            <a:r>
              <a:rPr kumimoji="1" lang="zh-CN" altLang="en-US" sz="2400" smtClean="0">
                <a:solidFill>
                  <a:srgbClr val="3333CC"/>
                </a:solidFill>
              </a:rPr>
              <a:t>使</a:t>
            </a:r>
            <a:r>
              <a:rPr kumimoji="1" lang="en-US" altLang="zh-CN" sz="2400" smtClean="0">
                <a:solidFill>
                  <a:srgbClr val="3333CC"/>
                </a:solidFill>
              </a:rPr>
              <a:t>OS</a:t>
            </a:r>
            <a:r>
              <a:rPr kumimoji="1" lang="zh-CN" altLang="en-US" sz="2400" smtClean="0">
                <a:solidFill>
                  <a:srgbClr val="3333CC"/>
                </a:solidFill>
              </a:rPr>
              <a:t>具有更好的并发性</a:t>
            </a:r>
            <a:r>
              <a:rPr kumimoji="1" lang="zh-CN" altLang="en-US" sz="2400" smtClean="0"/>
              <a:t>。</a:t>
            </a:r>
          </a:p>
          <a:p>
            <a:pPr algn="just" eaLnBrk="1" hangingPunct="1">
              <a:lnSpc>
                <a:spcPct val="90000"/>
              </a:lnSpc>
            </a:pPr>
            <a:endParaRPr kumimoji="1" lang="zh-CN" altLang="en-US" sz="1000" smtClean="0"/>
          </a:p>
          <a:p>
            <a:pPr algn="just" eaLnBrk="1" hangingPunct="1">
              <a:lnSpc>
                <a:spcPct val="90000"/>
              </a:lnSpc>
            </a:pPr>
            <a:r>
              <a:rPr kumimoji="1" lang="zh-CN" altLang="en-US" sz="2400" smtClean="0">
                <a:solidFill>
                  <a:srgbClr val="3333CC"/>
                </a:solidFill>
              </a:rPr>
              <a:t>进程的两个基本属性</a:t>
            </a:r>
            <a:r>
              <a:rPr kumimoji="1" lang="en-US" altLang="zh-CN" sz="2400" smtClean="0"/>
              <a:t>: </a:t>
            </a:r>
          </a:p>
          <a:p>
            <a:pPr lvl="1" algn="just" eaLnBrk="1" hangingPunct="1">
              <a:lnSpc>
                <a:spcPct val="90000"/>
              </a:lnSpc>
              <a:buClr>
                <a:schemeClr val="accent2"/>
              </a:buClr>
              <a:buFont typeface="Wingdings" panose="05000000000000000000" pitchFamily="2" charset="2"/>
              <a:buChar char="p"/>
            </a:pPr>
            <a:r>
              <a:rPr kumimoji="1" lang="zh-CN" altLang="en-US" sz="2400" smtClean="0"/>
              <a:t>进程是一个可拥有资源的独立单位</a:t>
            </a:r>
          </a:p>
          <a:p>
            <a:pPr lvl="1" algn="just" eaLnBrk="1" hangingPunct="1">
              <a:lnSpc>
                <a:spcPct val="90000"/>
              </a:lnSpc>
              <a:buClr>
                <a:schemeClr val="accent2"/>
              </a:buClr>
              <a:buFont typeface="Wingdings" panose="05000000000000000000" pitchFamily="2" charset="2"/>
              <a:buChar char="p"/>
            </a:pPr>
            <a:r>
              <a:rPr kumimoji="1" lang="zh-CN" altLang="en-US" sz="2400" smtClean="0"/>
              <a:t>进程同时又是一个可独立调度和分派的基本单位</a:t>
            </a:r>
          </a:p>
          <a:p>
            <a:pPr lvl="1" algn="just" eaLnBrk="1" hangingPunct="1">
              <a:lnSpc>
                <a:spcPct val="90000"/>
              </a:lnSpc>
              <a:buClr>
                <a:schemeClr val="accent2"/>
              </a:buClr>
              <a:buFont typeface="Wingdings" panose="05000000000000000000" pitchFamily="2" charset="2"/>
              <a:buChar char="p"/>
            </a:pPr>
            <a:endParaRPr kumimoji="1" lang="zh-CN" altLang="en-US" sz="1000" smtClean="0"/>
          </a:p>
          <a:p>
            <a:pPr algn="just" eaLnBrk="1" hangingPunct="1">
              <a:lnSpc>
                <a:spcPct val="90000"/>
              </a:lnSpc>
            </a:pPr>
            <a:r>
              <a:rPr kumimoji="1" lang="zh-CN" altLang="en-US" sz="2400" smtClean="0"/>
              <a:t>为使程序能并发执行，系统还必须进行以下的一系列操作</a:t>
            </a:r>
          </a:p>
          <a:p>
            <a:pPr lvl="1" algn="just" eaLnBrk="1" hangingPunct="1">
              <a:lnSpc>
                <a:spcPct val="90000"/>
              </a:lnSpc>
              <a:buFont typeface="Wingdings" panose="05000000000000000000" pitchFamily="2" charset="2"/>
              <a:buChar char="p"/>
            </a:pPr>
            <a:r>
              <a:rPr kumimoji="1" lang="zh-CN" altLang="en-US" sz="2400" smtClean="0">
                <a:solidFill>
                  <a:srgbClr val="3333CC"/>
                </a:solidFill>
              </a:rPr>
              <a:t>创建进程</a:t>
            </a:r>
            <a:r>
              <a:rPr kumimoji="1" lang="zh-CN" altLang="en-US" sz="2400" smtClean="0"/>
              <a:t>；</a:t>
            </a:r>
          </a:p>
          <a:p>
            <a:pPr lvl="1" algn="just" eaLnBrk="1" hangingPunct="1">
              <a:lnSpc>
                <a:spcPct val="90000"/>
              </a:lnSpc>
              <a:buFont typeface="Wingdings" panose="05000000000000000000" pitchFamily="2" charset="2"/>
              <a:buChar char="p"/>
            </a:pPr>
            <a:r>
              <a:rPr kumimoji="1" lang="zh-CN" altLang="en-US" sz="2400" smtClean="0">
                <a:solidFill>
                  <a:srgbClr val="3333CC"/>
                </a:solidFill>
              </a:rPr>
              <a:t>撤消进程</a:t>
            </a:r>
            <a:r>
              <a:rPr kumimoji="1" lang="zh-CN" altLang="en-US" sz="2400" smtClean="0"/>
              <a:t>；</a:t>
            </a:r>
          </a:p>
          <a:p>
            <a:pPr lvl="1" algn="just" eaLnBrk="1" hangingPunct="1">
              <a:lnSpc>
                <a:spcPct val="90000"/>
              </a:lnSpc>
              <a:buClr>
                <a:schemeClr val="accent2"/>
              </a:buClr>
              <a:buFont typeface="Wingdings" panose="05000000000000000000" pitchFamily="2" charset="2"/>
              <a:buChar char="p"/>
            </a:pPr>
            <a:r>
              <a:rPr kumimoji="1" lang="zh-CN" altLang="en-US" sz="2400" smtClean="0"/>
              <a:t> </a:t>
            </a:r>
            <a:r>
              <a:rPr kumimoji="1" lang="zh-CN" altLang="en-US" sz="2400" smtClean="0">
                <a:solidFill>
                  <a:srgbClr val="3333CC"/>
                </a:solidFill>
              </a:rPr>
              <a:t>进程切换</a:t>
            </a:r>
          </a:p>
        </p:txBody>
      </p:sp>
      <p:sp>
        <p:nvSpPr>
          <p:cNvPr id="328708" name="Rectangle 4"/>
          <p:cNvSpPr>
            <a:spLocks noChangeArrowheads="1"/>
          </p:cNvSpPr>
          <p:nvPr/>
        </p:nvSpPr>
        <p:spPr bwMode="auto">
          <a:xfrm>
            <a:off x="5562600" y="5257800"/>
            <a:ext cx="2160588" cy="433388"/>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zh-CN" altLang="en-US" sz="2800">
                <a:solidFill>
                  <a:srgbClr val="009999"/>
                </a:solidFill>
                <a:latin typeface="Times New Roman" panose="02020603050405020304" pitchFamily="18" charset="0"/>
                <a:ea typeface="宋体" panose="02010600030101010101" pitchFamily="2" charset="-122"/>
              </a:rPr>
              <a:t>弊端？</a:t>
            </a:r>
          </a:p>
        </p:txBody>
      </p:sp>
      <p:sp>
        <p:nvSpPr>
          <p:cNvPr id="328709" name="Rectangle 5"/>
          <p:cNvSpPr>
            <a:spLocks noChangeArrowheads="1"/>
          </p:cNvSpPr>
          <p:nvPr/>
        </p:nvSpPr>
        <p:spPr bwMode="auto">
          <a:xfrm>
            <a:off x="5562600" y="5834063"/>
            <a:ext cx="2484438" cy="43180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zh-CN" altLang="en-US" sz="2800">
                <a:solidFill>
                  <a:srgbClr val="009999"/>
                </a:solidFill>
                <a:latin typeface="Times New Roman" panose="02020603050405020304" pitchFamily="18" charset="0"/>
                <a:ea typeface="宋体" panose="02010600030101010101" pitchFamily="2" charset="-122"/>
              </a:rPr>
              <a:t>轻装上阵</a:t>
            </a:r>
          </a:p>
        </p:txBody>
      </p:sp>
      <p:sp>
        <p:nvSpPr>
          <p:cNvPr id="128005" name="Rectangle 6"/>
          <p:cNvSpPr>
            <a:spLocks noGrp="1" noChangeArrowheads="1"/>
          </p:cNvSpPr>
          <p:nvPr>
            <p:ph type="title"/>
          </p:nvPr>
        </p:nvSpPr>
        <p:spPr/>
        <p:txBody>
          <a:bodyPr/>
          <a:lstStyle/>
          <a:p>
            <a:pPr eaLnBrk="1" hangingPunct="1"/>
            <a:r>
              <a:rPr lang="en-US" altLang="zh-CN" sz="3200" smtClean="0"/>
              <a:t>2.6 </a:t>
            </a:r>
            <a:r>
              <a:rPr lang="zh-CN" altLang="en-US" sz="3200" smtClean="0"/>
              <a:t>线 程</a:t>
            </a:r>
          </a:p>
        </p:txBody>
      </p:sp>
    </p:spTree>
    <p:extLst>
      <p:ext uri="{BB962C8B-B14F-4D97-AF65-F5344CB8AC3E}">
        <p14:creationId xmlns:p14="http://schemas.microsoft.com/office/powerpoint/2010/main" val="1305863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7" dur="500"/>
                                        <p:tgtEl>
                                          <p:spTgt spid="3287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8707">
                                            <p:txEl>
                                              <p:pRg st="4" end="4"/>
                                            </p:txEl>
                                          </p:spTgt>
                                        </p:tgtEl>
                                        <p:attrNameLst>
                                          <p:attrName>style.visibility</p:attrName>
                                        </p:attrNameLst>
                                      </p:cBhvr>
                                      <p:to>
                                        <p:strVal val="visible"/>
                                      </p:to>
                                    </p:set>
                                    <p:animEffect transition="in" filter="blinds(horizontal)">
                                      <p:cBhvr>
                                        <p:cTn id="12" dur="500"/>
                                        <p:tgtEl>
                                          <p:spTgt spid="32870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8707">
                                            <p:txEl>
                                              <p:pRg st="5" end="5"/>
                                            </p:txEl>
                                          </p:spTgt>
                                        </p:tgtEl>
                                        <p:attrNameLst>
                                          <p:attrName>style.visibility</p:attrName>
                                        </p:attrNameLst>
                                      </p:cBhvr>
                                      <p:to>
                                        <p:strVal val="visible"/>
                                      </p:to>
                                    </p:set>
                                    <p:animEffect transition="in" filter="blinds(horizontal)">
                                      <p:cBhvr>
                                        <p:cTn id="17" dur="500"/>
                                        <p:tgtEl>
                                          <p:spTgt spid="32870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8707">
                                            <p:txEl>
                                              <p:pRg st="6" end="6"/>
                                            </p:txEl>
                                          </p:spTgt>
                                        </p:tgtEl>
                                        <p:attrNameLst>
                                          <p:attrName>style.visibility</p:attrName>
                                        </p:attrNameLst>
                                      </p:cBhvr>
                                      <p:to>
                                        <p:strVal val="visible"/>
                                      </p:to>
                                    </p:set>
                                    <p:animEffect transition="in" filter="blinds(horizontal)">
                                      <p:cBhvr>
                                        <p:cTn id="22" dur="500"/>
                                        <p:tgtEl>
                                          <p:spTgt spid="32870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8707">
                                            <p:txEl>
                                              <p:pRg st="8" end="8"/>
                                            </p:txEl>
                                          </p:spTgt>
                                        </p:tgtEl>
                                        <p:attrNameLst>
                                          <p:attrName>style.visibility</p:attrName>
                                        </p:attrNameLst>
                                      </p:cBhvr>
                                      <p:to>
                                        <p:strVal val="visible"/>
                                      </p:to>
                                    </p:set>
                                    <p:animEffect transition="in" filter="blinds(horizontal)">
                                      <p:cBhvr>
                                        <p:cTn id="27" dur="500"/>
                                        <p:tgtEl>
                                          <p:spTgt spid="328707">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8707">
                                            <p:txEl>
                                              <p:pRg st="9" end="9"/>
                                            </p:txEl>
                                          </p:spTgt>
                                        </p:tgtEl>
                                        <p:attrNameLst>
                                          <p:attrName>style.visibility</p:attrName>
                                        </p:attrNameLst>
                                      </p:cBhvr>
                                      <p:to>
                                        <p:strVal val="visible"/>
                                      </p:to>
                                    </p:set>
                                    <p:animEffect transition="in" filter="blinds(horizontal)">
                                      <p:cBhvr>
                                        <p:cTn id="32" dur="500"/>
                                        <p:tgtEl>
                                          <p:spTgt spid="328707">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8707">
                                            <p:txEl>
                                              <p:pRg st="10" end="10"/>
                                            </p:txEl>
                                          </p:spTgt>
                                        </p:tgtEl>
                                        <p:attrNameLst>
                                          <p:attrName>style.visibility</p:attrName>
                                        </p:attrNameLst>
                                      </p:cBhvr>
                                      <p:to>
                                        <p:strVal val="visible"/>
                                      </p:to>
                                    </p:set>
                                    <p:animEffect transition="in" filter="blinds(horizontal)">
                                      <p:cBhvr>
                                        <p:cTn id="37" dur="500"/>
                                        <p:tgtEl>
                                          <p:spTgt spid="328707">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28707">
                                            <p:txEl>
                                              <p:pRg st="11" end="11"/>
                                            </p:txEl>
                                          </p:spTgt>
                                        </p:tgtEl>
                                        <p:attrNameLst>
                                          <p:attrName>style.visibility</p:attrName>
                                        </p:attrNameLst>
                                      </p:cBhvr>
                                      <p:to>
                                        <p:strVal val="visible"/>
                                      </p:to>
                                    </p:set>
                                    <p:animEffect transition="in" filter="blinds(horizontal)">
                                      <p:cBhvr>
                                        <p:cTn id="42" dur="500"/>
                                        <p:tgtEl>
                                          <p:spTgt spid="328707">
                                            <p:txEl>
                                              <p:pRg st="11" end="1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870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8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P spid="32870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type="body" idx="1"/>
          </p:nvPr>
        </p:nvSpPr>
        <p:spPr>
          <a:xfrm>
            <a:off x="533400" y="1981200"/>
            <a:ext cx="8229600" cy="3733800"/>
          </a:xfrm>
        </p:spPr>
        <p:txBody>
          <a:bodyPr/>
          <a:lstStyle/>
          <a:p>
            <a:pPr eaLnBrk="1" hangingPunct="1">
              <a:lnSpc>
                <a:spcPct val="90000"/>
              </a:lnSpc>
            </a:pPr>
            <a:r>
              <a:rPr lang="zh-CN" altLang="en-US" sz="2400" dirty="0" smtClean="0"/>
              <a:t>调度</a:t>
            </a:r>
          </a:p>
          <a:p>
            <a:pPr lvl="1" eaLnBrk="1" hangingPunct="1">
              <a:lnSpc>
                <a:spcPct val="90000"/>
              </a:lnSpc>
              <a:buClr>
                <a:schemeClr val="accent2"/>
              </a:buClr>
              <a:buFont typeface="Wingdings" panose="05000000000000000000" pitchFamily="2" charset="2"/>
              <a:buChar char="p"/>
            </a:pPr>
            <a:r>
              <a:rPr lang="zh-CN" altLang="en-US" sz="2400" dirty="0" smtClean="0"/>
              <a:t>在引入线程的操作系统中，把</a:t>
            </a:r>
            <a:r>
              <a:rPr lang="zh-CN" altLang="en-US" sz="2400" dirty="0" smtClean="0">
                <a:solidFill>
                  <a:srgbClr val="FF0000"/>
                </a:solidFill>
              </a:rPr>
              <a:t>线程</a:t>
            </a:r>
            <a:r>
              <a:rPr lang="zh-CN" altLang="en-US" sz="2400" dirty="0" smtClean="0"/>
              <a:t>作为</a:t>
            </a:r>
            <a:r>
              <a:rPr lang="zh-CN" altLang="en-US" sz="2400" dirty="0" smtClean="0">
                <a:solidFill>
                  <a:srgbClr val="3333CC"/>
                </a:solidFill>
              </a:rPr>
              <a:t>调度和分派的基本单位</a:t>
            </a:r>
            <a:r>
              <a:rPr lang="zh-CN" altLang="en-US" sz="2400" dirty="0" smtClean="0"/>
              <a:t>，而</a:t>
            </a:r>
            <a:r>
              <a:rPr lang="zh-CN" altLang="en-US" sz="2400" dirty="0" smtClean="0">
                <a:solidFill>
                  <a:srgbClr val="FF0000"/>
                </a:solidFill>
              </a:rPr>
              <a:t>进程</a:t>
            </a:r>
            <a:r>
              <a:rPr lang="zh-CN" altLang="en-US" sz="2400" dirty="0" smtClean="0"/>
              <a:t>作为</a:t>
            </a:r>
            <a:r>
              <a:rPr lang="zh-CN" altLang="en-US" sz="2400" dirty="0" smtClean="0">
                <a:solidFill>
                  <a:srgbClr val="3333CC"/>
                </a:solidFill>
              </a:rPr>
              <a:t>资源拥有的基本单位</a:t>
            </a:r>
            <a:r>
              <a:rPr lang="zh-CN" altLang="en-US" sz="2400" dirty="0" smtClean="0"/>
              <a:t>。</a:t>
            </a:r>
            <a:endParaRPr lang="en-US" altLang="zh-CN" sz="2400" dirty="0" smtClean="0"/>
          </a:p>
          <a:p>
            <a:pPr marL="457200" lvl="1" indent="0" eaLnBrk="1" hangingPunct="1">
              <a:lnSpc>
                <a:spcPct val="90000"/>
              </a:lnSpc>
              <a:buClr>
                <a:schemeClr val="accent2"/>
              </a:buClr>
              <a:buNone/>
            </a:pPr>
            <a:r>
              <a:rPr lang="en-US" altLang="zh-CN" sz="2400" dirty="0"/>
              <a:t> </a:t>
            </a:r>
            <a:r>
              <a:rPr lang="en-US" altLang="zh-CN" sz="2400" dirty="0" smtClean="0"/>
              <a:t>  </a:t>
            </a:r>
            <a:r>
              <a:rPr lang="zh-CN" altLang="en-US" sz="2400" dirty="0" smtClean="0">
                <a:solidFill>
                  <a:srgbClr val="FF0000"/>
                </a:solidFill>
              </a:rPr>
              <a:t>进程的资源分配角色</a:t>
            </a:r>
            <a:r>
              <a:rPr lang="en-US" altLang="zh-CN" sz="2400" dirty="0" smtClean="0"/>
              <a:t>:</a:t>
            </a:r>
            <a:r>
              <a:rPr lang="zh-CN" altLang="en-US" sz="2400" dirty="0" smtClean="0"/>
              <a:t>进程由一组相关的资源构成，包括地址空间（代码段、数据段）、打开的文件等资源。</a:t>
            </a:r>
            <a:endParaRPr lang="en-US" altLang="zh-CN" sz="2400" dirty="0" smtClean="0"/>
          </a:p>
          <a:p>
            <a:pPr marL="457200" lvl="1" indent="0" eaLnBrk="1" hangingPunct="1">
              <a:lnSpc>
                <a:spcPct val="90000"/>
              </a:lnSpc>
              <a:buClr>
                <a:schemeClr val="accent2"/>
              </a:buClr>
              <a:buNone/>
            </a:pPr>
            <a:r>
              <a:rPr lang="en-US" altLang="zh-CN" sz="2400" dirty="0"/>
              <a:t> </a:t>
            </a:r>
            <a:r>
              <a:rPr lang="en-US" altLang="zh-CN" sz="2400" dirty="0" smtClean="0"/>
              <a:t>  </a:t>
            </a:r>
            <a:r>
              <a:rPr lang="zh-CN" altLang="en-US" sz="2400" dirty="0">
                <a:solidFill>
                  <a:srgbClr val="FF0000"/>
                </a:solidFill>
              </a:rPr>
              <a:t>线程的处理机调度角色</a:t>
            </a:r>
            <a:r>
              <a:rPr lang="zh-CN" altLang="en-US" sz="2400" dirty="0" smtClean="0"/>
              <a:t>：线程描述在进程资源环境中的指令流执行状态。</a:t>
            </a:r>
            <a:endParaRPr lang="en-US" altLang="zh-CN" sz="2400" dirty="0" smtClean="0"/>
          </a:p>
        </p:txBody>
      </p:sp>
      <p:sp>
        <p:nvSpPr>
          <p:cNvPr id="131075" name="Rectangle 4"/>
          <p:cNvSpPr>
            <a:spLocks noGrp="1" noChangeArrowheads="1"/>
          </p:cNvSpPr>
          <p:nvPr>
            <p:ph type="title"/>
          </p:nvPr>
        </p:nvSpPr>
        <p:spPr/>
        <p:txBody>
          <a:bodyPr/>
          <a:lstStyle/>
          <a:p>
            <a:pPr eaLnBrk="1" hangingPunct="1"/>
            <a:r>
              <a:rPr lang="en-US" altLang="zh-CN" sz="3200" smtClean="0"/>
              <a:t>2.6 </a:t>
            </a:r>
            <a:r>
              <a:rPr lang="zh-CN" altLang="en-US" sz="3200" smtClean="0"/>
              <a:t>线程</a:t>
            </a:r>
          </a:p>
        </p:txBody>
      </p:sp>
      <p:sp>
        <p:nvSpPr>
          <p:cNvPr id="131076" name="Rectangle 5"/>
          <p:cNvSpPr>
            <a:spLocks noChangeArrowheads="1"/>
          </p:cNvSpPr>
          <p:nvPr/>
        </p:nvSpPr>
        <p:spPr bwMode="auto">
          <a:xfrm>
            <a:off x="533400" y="838200"/>
            <a:ext cx="30908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1077" name="Rectangle 6"/>
          <p:cNvSpPr>
            <a:spLocks noChangeArrowheads="1"/>
          </p:cNvSpPr>
          <p:nvPr/>
        </p:nvSpPr>
        <p:spPr bwMode="auto">
          <a:xfrm>
            <a:off x="609600" y="1447800"/>
            <a:ext cx="28892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dirty="0">
                <a:solidFill>
                  <a:srgbClr val="000000"/>
                </a:solidFill>
              </a:rPr>
              <a:t>2 </a:t>
            </a:r>
            <a:r>
              <a:rPr lang="zh-CN" altLang="en-US" sz="2400" dirty="0">
                <a:solidFill>
                  <a:srgbClr val="000000"/>
                </a:solidFill>
              </a:rPr>
              <a:t>线程与进程的比较</a:t>
            </a:r>
          </a:p>
        </p:txBody>
      </p:sp>
    </p:spTree>
    <p:extLst>
      <p:ext uri="{BB962C8B-B14F-4D97-AF65-F5344CB8AC3E}">
        <p14:creationId xmlns:p14="http://schemas.microsoft.com/office/powerpoint/2010/main" val="3909005291"/>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152400" y="1855056"/>
            <a:ext cx="8867775" cy="4970039"/>
          </a:xfrm>
          <a:prstGeom prst="rect">
            <a:avLst/>
          </a:prstGeom>
        </p:spPr>
      </p:pic>
    </p:spTree>
    <p:extLst>
      <p:ext uri="{BB962C8B-B14F-4D97-AF65-F5344CB8AC3E}">
        <p14:creationId xmlns:p14="http://schemas.microsoft.com/office/powerpoint/2010/main" val="14082038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type="body" idx="1"/>
          </p:nvPr>
        </p:nvSpPr>
        <p:spPr>
          <a:xfrm>
            <a:off x="533400" y="1981200"/>
            <a:ext cx="8229600" cy="3733800"/>
          </a:xfrm>
        </p:spPr>
        <p:txBody>
          <a:bodyPr/>
          <a:lstStyle/>
          <a:p>
            <a:pPr eaLnBrk="1" hangingPunct="1">
              <a:lnSpc>
                <a:spcPct val="90000"/>
              </a:lnSpc>
            </a:pPr>
            <a:r>
              <a:rPr lang="zh-CN" altLang="en-US" sz="2400" dirty="0" smtClean="0"/>
              <a:t>调度</a:t>
            </a:r>
          </a:p>
          <a:p>
            <a:pPr lvl="1" eaLnBrk="1" hangingPunct="1">
              <a:lnSpc>
                <a:spcPct val="90000"/>
              </a:lnSpc>
              <a:buClr>
                <a:schemeClr val="accent2"/>
              </a:buClr>
              <a:buFont typeface="Wingdings" panose="05000000000000000000" pitchFamily="2" charset="2"/>
              <a:buChar char="p"/>
            </a:pPr>
            <a:r>
              <a:rPr lang="zh-CN" altLang="en-US" sz="2400" dirty="0" smtClean="0"/>
              <a:t>在引入线程的操作系统中，把</a:t>
            </a:r>
            <a:r>
              <a:rPr lang="zh-CN" altLang="en-US" sz="2400" dirty="0" smtClean="0">
                <a:solidFill>
                  <a:srgbClr val="FF0000"/>
                </a:solidFill>
              </a:rPr>
              <a:t>线程</a:t>
            </a:r>
            <a:r>
              <a:rPr lang="zh-CN" altLang="en-US" sz="2400" dirty="0" smtClean="0"/>
              <a:t>作为</a:t>
            </a:r>
            <a:r>
              <a:rPr lang="zh-CN" altLang="en-US" sz="2400" dirty="0" smtClean="0">
                <a:solidFill>
                  <a:srgbClr val="3333CC"/>
                </a:solidFill>
              </a:rPr>
              <a:t>调度和分派的基本单位</a:t>
            </a:r>
            <a:r>
              <a:rPr lang="zh-CN" altLang="en-US" sz="2400" dirty="0" smtClean="0"/>
              <a:t>，而</a:t>
            </a:r>
            <a:r>
              <a:rPr lang="zh-CN" altLang="en-US" sz="2400" dirty="0" smtClean="0">
                <a:solidFill>
                  <a:srgbClr val="FF0000"/>
                </a:solidFill>
              </a:rPr>
              <a:t>进程</a:t>
            </a:r>
            <a:r>
              <a:rPr lang="zh-CN" altLang="en-US" sz="2400" dirty="0" smtClean="0"/>
              <a:t>作为</a:t>
            </a:r>
            <a:r>
              <a:rPr lang="zh-CN" altLang="en-US" sz="2400" dirty="0" smtClean="0">
                <a:solidFill>
                  <a:srgbClr val="3333CC"/>
                </a:solidFill>
              </a:rPr>
              <a:t>资源拥有的基本单位</a:t>
            </a:r>
            <a:r>
              <a:rPr lang="zh-CN" altLang="en-US" sz="2400" dirty="0" smtClean="0"/>
              <a:t>。</a:t>
            </a:r>
          </a:p>
          <a:p>
            <a:pPr lvl="1" eaLnBrk="1" hangingPunct="1">
              <a:lnSpc>
                <a:spcPct val="90000"/>
              </a:lnSpc>
              <a:buClr>
                <a:schemeClr val="accent2"/>
              </a:buClr>
              <a:buFont typeface="Wingdings" panose="05000000000000000000" pitchFamily="2" charset="2"/>
              <a:buChar char="p"/>
            </a:pPr>
            <a:r>
              <a:rPr lang="zh-CN" altLang="en-US" sz="2400" dirty="0" smtClean="0"/>
              <a:t>在</a:t>
            </a:r>
            <a:r>
              <a:rPr lang="zh-CN" altLang="en-US" sz="2400" dirty="0" smtClean="0">
                <a:solidFill>
                  <a:srgbClr val="3333CC"/>
                </a:solidFill>
              </a:rPr>
              <a:t>同一进程</a:t>
            </a:r>
            <a:r>
              <a:rPr lang="zh-CN" altLang="en-US" sz="2400" dirty="0" smtClean="0"/>
              <a:t>中，</a:t>
            </a:r>
            <a:r>
              <a:rPr lang="zh-CN" altLang="en-US" sz="2400" dirty="0" smtClean="0">
                <a:solidFill>
                  <a:srgbClr val="3333CC"/>
                </a:solidFill>
              </a:rPr>
              <a:t>线程的切换</a:t>
            </a:r>
            <a:r>
              <a:rPr lang="zh-CN" altLang="en-US" sz="2400" dirty="0" smtClean="0"/>
              <a:t>不会引起</a:t>
            </a:r>
            <a:r>
              <a:rPr lang="zh-CN" altLang="en-US" sz="2400" dirty="0" smtClean="0">
                <a:solidFill>
                  <a:srgbClr val="3333CC"/>
                </a:solidFill>
              </a:rPr>
              <a:t>进程的切换</a:t>
            </a:r>
            <a:r>
              <a:rPr lang="zh-CN" altLang="en-US" sz="2400" dirty="0" smtClean="0"/>
              <a:t>，但从一个进程中的线程切换到另一个进程中的线程时，将会引起进程的切换。</a:t>
            </a:r>
          </a:p>
          <a:p>
            <a:pPr eaLnBrk="1" hangingPunct="1">
              <a:lnSpc>
                <a:spcPct val="90000"/>
              </a:lnSpc>
            </a:pPr>
            <a:r>
              <a:rPr lang="zh-CN" altLang="en-US" sz="2400" dirty="0" smtClean="0">
                <a:solidFill>
                  <a:srgbClr val="FF0000"/>
                </a:solidFill>
              </a:rPr>
              <a:t>并发性</a:t>
            </a:r>
          </a:p>
          <a:p>
            <a:pPr lvl="1" eaLnBrk="1" hangingPunct="1">
              <a:lnSpc>
                <a:spcPct val="90000"/>
              </a:lnSpc>
              <a:buClr>
                <a:schemeClr val="accent2"/>
              </a:buClr>
              <a:buFont typeface="Wingdings" panose="05000000000000000000" pitchFamily="2" charset="2"/>
              <a:buChar char="p"/>
            </a:pPr>
            <a:r>
              <a:rPr lang="zh-CN" altLang="en-US" sz="2400" dirty="0" smtClean="0"/>
              <a:t>在引入线程的操作系统中，不仅进程之间可以并发执行，而且</a:t>
            </a:r>
            <a:r>
              <a:rPr lang="zh-CN" altLang="en-US" sz="2400" dirty="0" smtClean="0">
                <a:solidFill>
                  <a:srgbClr val="3333CC"/>
                </a:solidFill>
              </a:rPr>
              <a:t>在一个进程中的多个线程之间亦可并发执行</a:t>
            </a:r>
          </a:p>
        </p:txBody>
      </p:sp>
      <p:sp>
        <p:nvSpPr>
          <p:cNvPr id="131075" name="Rectangle 4"/>
          <p:cNvSpPr>
            <a:spLocks noGrp="1" noChangeArrowheads="1"/>
          </p:cNvSpPr>
          <p:nvPr>
            <p:ph type="title"/>
          </p:nvPr>
        </p:nvSpPr>
        <p:spPr/>
        <p:txBody>
          <a:bodyPr/>
          <a:lstStyle/>
          <a:p>
            <a:pPr eaLnBrk="1" hangingPunct="1"/>
            <a:r>
              <a:rPr lang="en-US" altLang="zh-CN" sz="3200" smtClean="0"/>
              <a:t>2.6 </a:t>
            </a:r>
            <a:r>
              <a:rPr lang="zh-CN" altLang="en-US" sz="3200" smtClean="0"/>
              <a:t>线程</a:t>
            </a:r>
          </a:p>
        </p:txBody>
      </p:sp>
      <p:sp>
        <p:nvSpPr>
          <p:cNvPr id="131076" name="Rectangle 5"/>
          <p:cNvSpPr>
            <a:spLocks noChangeArrowheads="1"/>
          </p:cNvSpPr>
          <p:nvPr/>
        </p:nvSpPr>
        <p:spPr bwMode="auto">
          <a:xfrm>
            <a:off x="533400" y="838200"/>
            <a:ext cx="30908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1077" name="Rectangle 6"/>
          <p:cNvSpPr>
            <a:spLocks noChangeArrowheads="1"/>
          </p:cNvSpPr>
          <p:nvPr/>
        </p:nvSpPr>
        <p:spPr bwMode="auto">
          <a:xfrm>
            <a:off x="609600" y="1447800"/>
            <a:ext cx="28892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 </a:t>
            </a:r>
            <a:r>
              <a:rPr lang="zh-CN" altLang="en-US" sz="2400">
                <a:solidFill>
                  <a:srgbClr val="000000"/>
                </a:solidFill>
              </a:rPr>
              <a:t>线程与进程的比较</a:t>
            </a:r>
          </a:p>
        </p:txBody>
      </p:sp>
    </p:spTree>
    <p:extLst>
      <p:ext uri="{BB962C8B-B14F-4D97-AF65-F5344CB8AC3E}">
        <p14:creationId xmlns:p14="http://schemas.microsoft.com/office/powerpoint/2010/main" val="1484417509"/>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body" idx="1"/>
          </p:nvPr>
        </p:nvSpPr>
        <p:spPr>
          <a:xfrm>
            <a:off x="533400" y="1447800"/>
            <a:ext cx="8229600" cy="5688013"/>
          </a:xfrm>
        </p:spPr>
        <p:txBody>
          <a:bodyPr/>
          <a:lstStyle/>
          <a:p>
            <a:pPr eaLnBrk="1" hangingPunct="1">
              <a:lnSpc>
                <a:spcPct val="90000"/>
              </a:lnSpc>
            </a:pPr>
            <a:r>
              <a:rPr lang="en-US" altLang="en-US" sz="2400" smtClean="0"/>
              <a:t>拥有资源</a:t>
            </a:r>
            <a:endParaRPr lang="zh-CN" altLang="en-US" sz="2400" smtClean="0"/>
          </a:p>
          <a:p>
            <a:pPr lvl="1" eaLnBrk="1" hangingPunct="1">
              <a:lnSpc>
                <a:spcPct val="90000"/>
              </a:lnSpc>
              <a:buClr>
                <a:schemeClr val="accent2"/>
              </a:buClr>
              <a:buFont typeface="Wingdings" panose="05000000000000000000" pitchFamily="2" charset="2"/>
              <a:buChar char="p"/>
            </a:pPr>
            <a:r>
              <a:rPr lang="zh-CN" altLang="en-US" sz="2400" smtClean="0"/>
              <a:t>进程是系统中拥有资源的基本单位。</a:t>
            </a:r>
            <a:r>
              <a:rPr lang="zh-CN" altLang="en-US" sz="2400" smtClean="0">
                <a:solidFill>
                  <a:srgbClr val="3333CC"/>
                </a:solidFill>
              </a:rPr>
              <a:t>线程自己不拥有系统资源</a:t>
            </a:r>
            <a:r>
              <a:rPr lang="en-US" altLang="zh-CN" sz="2400" smtClean="0">
                <a:solidFill>
                  <a:srgbClr val="3333CC"/>
                </a:solidFill>
              </a:rPr>
              <a:t>(</a:t>
            </a:r>
            <a:r>
              <a:rPr lang="zh-CN" altLang="en-US" sz="2400" smtClean="0">
                <a:solidFill>
                  <a:srgbClr val="3333CC"/>
                </a:solidFill>
              </a:rPr>
              <a:t>也有一点必不可少的资源</a:t>
            </a:r>
            <a:r>
              <a:rPr lang="en-US" altLang="zh-CN" sz="2400" smtClean="0">
                <a:solidFill>
                  <a:srgbClr val="3333CC"/>
                </a:solidFill>
              </a:rPr>
              <a:t>)</a:t>
            </a:r>
            <a:r>
              <a:rPr lang="zh-CN" altLang="en-US" sz="2400" smtClean="0">
                <a:solidFill>
                  <a:srgbClr val="3333CC"/>
                </a:solidFill>
              </a:rPr>
              <a:t>，但它可以访问其隶属进程的资源</a:t>
            </a:r>
            <a:r>
              <a:rPr lang="zh-CN" altLang="en-US" sz="2400" smtClean="0"/>
              <a:t>。</a:t>
            </a:r>
          </a:p>
          <a:p>
            <a:pPr eaLnBrk="1" hangingPunct="1">
              <a:lnSpc>
                <a:spcPct val="90000"/>
              </a:lnSpc>
            </a:pPr>
            <a:r>
              <a:rPr lang="zh-CN" altLang="en-US" sz="2400" smtClean="0"/>
              <a:t>系统开销</a:t>
            </a:r>
          </a:p>
          <a:p>
            <a:pPr lvl="1" eaLnBrk="1" hangingPunct="1">
              <a:lnSpc>
                <a:spcPct val="90000"/>
              </a:lnSpc>
            </a:pPr>
            <a:r>
              <a:rPr lang="zh-CN" altLang="en-US" sz="2400" smtClean="0"/>
              <a:t>在</a:t>
            </a:r>
            <a:r>
              <a:rPr lang="zh-CN" altLang="en-US" sz="2400" smtClean="0">
                <a:solidFill>
                  <a:srgbClr val="3333CC"/>
                </a:solidFill>
              </a:rPr>
              <a:t>创建或撤消</a:t>
            </a:r>
            <a:r>
              <a:rPr lang="zh-CN" altLang="en-US" sz="2400" smtClean="0"/>
              <a:t>进程时，系统都要为之创建和回收进程控制块，分配或回收资源，操作系统所付出的开销明显大于线程创建或撤消时的开销。</a:t>
            </a:r>
          </a:p>
          <a:p>
            <a:pPr lvl="1" eaLnBrk="1" hangingPunct="1">
              <a:lnSpc>
                <a:spcPct val="90000"/>
              </a:lnSpc>
            </a:pPr>
            <a:r>
              <a:rPr lang="zh-CN" altLang="en-US" sz="2400" smtClean="0"/>
              <a:t>在进程</a:t>
            </a:r>
            <a:r>
              <a:rPr lang="zh-CN" altLang="en-US" sz="2400" smtClean="0">
                <a:solidFill>
                  <a:srgbClr val="3333CC"/>
                </a:solidFill>
              </a:rPr>
              <a:t>切换</a:t>
            </a:r>
            <a:r>
              <a:rPr lang="zh-CN" altLang="en-US" sz="2400" smtClean="0"/>
              <a:t>时，涉及到当前进程</a:t>
            </a:r>
            <a:r>
              <a:rPr lang="en-US" altLang="zh-CN" sz="2400" smtClean="0"/>
              <a:t>CPU</a:t>
            </a:r>
            <a:r>
              <a:rPr lang="zh-CN" altLang="en-US" sz="2400" smtClean="0"/>
              <a:t>环境的保存及新被调度运行进程的</a:t>
            </a:r>
            <a:r>
              <a:rPr lang="en-US" altLang="zh-CN" sz="2400" smtClean="0"/>
              <a:t>CPU</a:t>
            </a:r>
            <a:r>
              <a:rPr lang="zh-CN" altLang="en-US" sz="2400" smtClean="0"/>
              <a:t>环境的设置，而线程的切换则仅需保存和设置少量寄存器内容，不涉及存储器管理方面的操作，所以就切换代价而言，进程也是远高于线程的。</a:t>
            </a:r>
          </a:p>
          <a:p>
            <a:pPr lvl="1" eaLnBrk="1" hangingPunct="1">
              <a:lnSpc>
                <a:spcPct val="90000"/>
              </a:lnSpc>
            </a:pPr>
            <a:r>
              <a:rPr lang="zh-CN" altLang="en-US" sz="2400" smtClean="0"/>
              <a:t>由于一个进程中的多个线程具有相同的地址空间，在</a:t>
            </a:r>
            <a:r>
              <a:rPr lang="zh-CN" altLang="en-US" sz="2400" smtClean="0">
                <a:solidFill>
                  <a:srgbClr val="3333CC"/>
                </a:solidFill>
              </a:rPr>
              <a:t>同步和通信的实现方面</a:t>
            </a:r>
            <a:r>
              <a:rPr lang="zh-CN" altLang="en-US" sz="2400" smtClean="0"/>
              <a:t>线程也比进程容易。</a:t>
            </a:r>
          </a:p>
        </p:txBody>
      </p:sp>
      <p:sp>
        <p:nvSpPr>
          <p:cNvPr id="132099" name="Rectangle 5"/>
          <p:cNvSpPr>
            <a:spLocks noGrp="1" noChangeArrowheads="1"/>
          </p:cNvSpPr>
          <p:nvPr>
            <p:ph type="title"/>
          </p:nvPr>
        </p:nvSpPr>
        <p:spPr>
          <a:noFill/>
        </p:spPr>
        <p:txBody>
          <a:bodyPr/>
          <a:lstStyle/>
          <a:p>
            <a:pPr eaLnBrk="1" hangingPunct="1"/>
            <a:r>
              <a:rPr lang="en-US" altLang="zh-CN" sz="3200" smtClean="0"/>
              <a:t>2.6 </a:t>
            </a:r>
            <a:r>
              <a:rPr lang="zh-CN" altLang="en-US" sz="3200" smtClean="0"/>
              <a:t>线程</a:t>
            </a:r>
          </a:p>
        </p:txBody>
      </p:sp>
      <p:sp>
        <p:nvSpPr>
          <p:cNvPr id="132100" name="Rectangle 6"/>
          <p:cNvSpPr>
            <a:spLocks noChangeArrowheads="1"/>
          </p:cNvSpPr>
          <p:nvPr/>
        </p:nvSpPr>
        <p:spPr bwMode="auto">
          <a:xfrm>
            <a:off x="533400" y="685800"/>
            <a:ext cx="30908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2101" name="Rectangle 7"/>
          <p:cNvSpPr>
            <a:spLocks noChangeArrowheads="1"/>
          </p:cNvSpPr>
          <p:nvPr/>
        </p:nvSpPr>
        <p:spPr bwMode="auto">
          <a:xfrm>
            <a:off x="609600" y="1143000"/>
            <a:ext cx="38925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 </a:t>
            </a:r>
            <a:r>
              <a:rPr lang="zh-CN" altLang="en-US" sz="2400">
                <a:solidFill>
                  <a:srgbClr val="000000"/>
                </a:solidFill>
              </a:rPr>
              <a:t>线程与进程的比较 （续）</a:t>
            </a:r>
          </a:p>
        </p:txBody>
      </p:sp>
    </p:spTree>
    <p:extLst>
      <p:ext uri="{BB962C8B-B14F-4D97-AF65-F5344CB8AC3E}">
        <p14:creationId xmlns:p14="http://schemas.microsoft.com/office/powerpoint/2010/main" val="123713710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9459"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19460" name="Text Box 5"/>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进程的三种基本状态</a:t>
            </a:r>
          </a:p>
        </p:txBody>
      </p:sp>
      <p:sp>
        <p:nvSpPr>
          <p:cNvPr id="19461" name="Rectangle 9"/>
          <p:cNvSpPr>
            <a:spLocks noChangeArrowheads="1"/>
          </p:cNvSpPr>
          <p:nvPr/>
        </p:nvSpPr>
        <p:spPr bwMode="auto">
          <a:xfrm>
            <a:off x="609600" y="2057400"/>
            <a:ext cx="43434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lang="en-US" altLang="zh-CN" sz="2400">
                <a:solidFill>
                  <a:srgbClr val="FF0000"/>
                </a:solidFill>
              </a:rPr>
              <a:t> </a:t>
            </a:r>
            <a:r>
              <a:rPr lang="zh-CN" altLang="en-US" sz="2400">
                <a:solidFill>
                  <a:srgbClr val="FF0000"/>
                </a:solidFill>
              </a:rPr>
              <a:t>就绪状态</a:t>
            </a:r>
            <a:r>
              <a:rPr lang="zh-CN" altLang="en-US" sz="2400">
                <a:solidFill>
                  <a:srgbClr val="000000"/>
                </a:solidFill>
              </a:rPr>
              <a:t>。进程已得到除</a:t>
            </a:r>
            <a:r>
              <a:rPr lang="en-US" altLang="zh-CN" sz="2400">
                <a:solidFill>
                  <a:srgbClr val="000000"/>
                </a:solidFill>
              </a:rPr>
              <a:t>CPU</a:t>
            </a:r>
            <a:r>
              <a:rPr lang="zh-CN" altLang="en-US" sz="2400">
                <a:solidFill>
                  <a:srgbClr val="000000"/>
                </a:solidFill>
              </a:rPr>
              <a:t>以外的所有必要资源，只要得到</a:t>
            </a:r>
            <a:r>
              <a:rPr lang="en-US" altLang="zh-CN" sz="2400">
                <a:solidFill>
                  <a:srgbClr val="000000"/>
                </a:solidFill>
              </a:rPr>
              <a:t>CPU</a:t>
            </a:r>
            <a:r>
              <a:rPr lang="zh-CN" altLang="en-US" sz="2400">
                <a:solidFill>
                  <a:srgbClr val="000000"/>
                </a:solidFill>
              </a:rPr>
              <a:t>，便可立即执行。</a:t>
            </a:r>
          </a:p>
          <a:p>
            <a:pPr eaLnBrk="1" hangingPunct="1">
              <a:spcBef>
                <a:spcPct val="0"/>
              </a:spcBef>
              <a:buFontTx/>
              <a:buNone/>
            </a:pPr>
            <a:endParaRPr lang="zh-CN" altLang="en-US" sz="2400">
              <a:solidFill>
                <a:srgbClr val="000000"/>
              </a:solidFill>
            </a:endParaRPr>
          </a:p>
          <a:p>
            <a:pPr eaLnBrk="1" hangingPunct="1">
              <a:spcBef>
                <a:spcPct val="0"/>
              </a:spcBef>
            </a:pPr>
            <a:r>
              <a:rPr lang="zh-CN" altLang="en-US" sz="2400">
                <a:solidFill>
                  <a:srgbClr val="FF0000"/>
                </a:solidFill>
              </a:rPr>
              <a:t> 执行状态</a:t>
            </a:r>
            <a:r>
              <a:rPr lang="zh-CN" altLang="en-US" sz="2400">
                <a:solidFill>
                  <a:srgbClr val="000000"/>
                </a:solidFill>
              </a:rPr>
              <a:t>。进程已得到</a:t>
            </a:r>
            <a:r>
              <a:rPr lang="en-US" altLang="zh-CN" sz="2400">
                <a:solidFill>
                  <a:srgbClr val="000000"/>
                </a:solidFill>
              </a:rPr>
              <a:t>CPU</a:t>
            </a:r>
            <a:r>
              <a:rPr lang="zh-CN" altLang="en-US" sz="2400">
                <a:solidFill>
                  <a:srgbClr val="000000"/>
                </a:solidFill>
              </a:rPr>
              <a:t>，其程序正在</a:t>
            </a:r>
            <a:r>
              <a:rPr lang="en-US" altLang="zh-CN" sz="2400">
                <a:solidFill>
                  <a:srgbClr val="000000"/>
                </a:solidFill>
              </a:rPr>
              <a:t>CPU</a:t>
            </a:r>
            <a:r>
              <a:rPr lang="zh-CN" altLang="en-US" sz="2400">
                <a:solidFill>
                  <a:srgbClr val="000000"/>
                </a:solidFill>
              </a:rPr>
              <a:t>上执行。</a:t>
            </a:r>
          </a:p>
          <a:p>
            <a:pPr eaLnBrk="1" hangingPunct="1">
              <a:spcBef>
                <a:spcPct val="0"/>
              </a:spcBef>
            </a:pPr>
            <a:endParaRPr lang="zh-CN" altLang="en-US" sz="2400">
              <a:solidFill>
                <a:srgbClr val="000000"/>
              </a:solidFill>
            </a:endParaRPr>
          </a:p>
          <a:p>
            <a:pPr eaLnBrk="1" hangingPunct="1">
              <a:spcBef>
                <a:spcPct val="0"/>
              </a:spcBef>
            </a:pPr>
            <a:r>
              <a:rPr lang="zh-CN" altLang="en-US" sz="2400">
                <a:solidFill>
                  <a:srgbClr val="FF0000"/>
                </a:solidFill>
              </a:rPr>
              <a:t> 阻塞状态</a:t>
            </a:r>
            <a:r>
              <a:rPr lang="zh-CN" altLang="en-US" sz="2400">
                <a:solidFill>
                  <a:srgbClr val="000000"/>
                </a:solidFill>
              </a:rPr>
              <a:t>。正在执行的进程因某种事件</a:t>
            </a:r>
            <a:r>
              <a:rPr lang="en-US" altLang="zh-CN" sz="2400">
                <a:solidFill>
                  <a:srgbClr val="000000"/>
                </a:solidFill>
              </a:rPr>
              <a:t>(</a:t>
            </a:r>
            <a:r>
              <a:rPr lang="zh-CN" altLang="en-US" sz="2400">
                <a:solidFill>
                  <a:srgbClr val="000000"/>
                </a:solidFill>
              </a:rPr>
              <a:t>如</a:t>
            </a:r>
            <a:r>
              <a:rPr lang="en-US" altLang="zh-CN" sz="2400">
                <a:solidFill>
                  <a:srgbClr val="000000"/>
                </a:solidFill>
              </a:rPr>
              <a:t>I/O</a:t>
            </a:r>
            <a:r>
              <a:rPr lang="zh-CN" altLang="en-US" sz="2400">
                <a:solidFill>
                  <a:srgbClr val="000000"/>
                </a:solidFill>
              </a:rPr>
              <a:t>请求</a:t>
            </a:r>
            <a:r>
              <a:rPr lang="en-US" altLang="zh-CN" sz="2400">
                <a:solidFill>
                  <a:srgbClr val="000000"/>
                </a:solidFill>
              </a:rPr>
              <a:t>)</a:t>
            </a:r>
            <a:r>
              <a:rPr lang="zh-CN" altLang="en-US" sz="2400">
                <a:solidFill>
                  <a:srgbClr val="000000"/>
                </a:solidFill>
              </a:rPr>
              <a:t>的发生而暂时无法继续执行，只有等相应事件完成后，才能去竞争</a:t>
            </a:r>
            <a:r>
              <a:rPr lang="en-US" altLang="zh-CN" sz="2400">
                <a:solidFill>
                  <a:srgbClr val="000000"/>
                </a:solidFill>
              </a:rPr>
              <a:t>CPU</a:t>
            </a:r>
            <a:r>
              <a:rPr lang="zh-CN" altLang="en-US" sz="2400">
                <a:solidFill>
                  <a:srgbClr val="000000"/>
                </a:solidFill>
              </a:rPr>
              <a:t>。</a:t>
            </a:r>
          </a:p>
        </p:txBody>
      </p:sp>
      <p:pic>
        <p:nvPicPr>
          <p:cNvPr id="19462" name="Picture 10" descr="j02055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5227638"/>
            <a:ext cx="177641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3" name="Group 11"/>
          <p:cNvGrpSpPr>
            <a:grpSpLocks noChangeAspect="1"/>
          </p:cNvGrpSpPr>
          <p:nvPr/>
        </p:nvGrpSpPr>
        <p:grpSpPr bwMode="auto">
          <a:xfrm>
            <a:off x="4495800" y="1447800"/>
            <a:ext cx="4648200" cy="3435350"/>
            <a:chOff x="3264" y="480"/>
            <a:chExt cx="2304" cy="1703"/>
          </a:xfrm>
        </p:grpSpPr>
        <p:sp>
          <p:nvSpPr>
            <p:cNvPr id="19464" name="AutoShape 12"/>
            <p:cNvSpPr>
              <a:spLocks noChangeAspect="1" noChangeArrowheads="1" noTextEdit="1"/>
            </p:cNvSpPr>
            <p:nvPr/>
          </p:nvSpPr>
          <p:spPr bwMode="auto">
            <a:xfrm>
              <a:off x="3264" y="480"/>
              <a:ext cx="2304" cy="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sp>
          <p:nvSpPr>
            <p:cNvPr id="19465" name="Freeform 13"/>
            <p:cNvSpPr>
              <a:spLocks/>
            </p:cNvSpPr>
            <p:nvPr/>
          </p:nvSpPr>
          <p:spPr bwMode="auto">
            <a:xfrm>
              <a:off x="3593" y="710"/>
              <a:ext cx="1406" cy="1423"/>
            </a:xfrm>
            <a:custGeom>
              <a:avLst/>
              <a:gdLst>
                <a:gd name="T0" fmla="*/ 0 w 1406"/>
                <a:gd name="T1" fmla="*/ 712 h 1423"/>
                <a:gd name="T2" fmla="*/ 10 w 1406"/>
                <a:gd name="T3" fmla="*/ 551 h 1423"/>
                <a:gd name="T4" fmla="*/ 70 w 1406"/>
                <a:gd name="T5" fmla="*/ 401 h 1423"/>
                <a:gd name="T6" fmla="*/ 150 w 1406"/>
                <a:gd name="T7" fmla="*/ 271 h 1423"/>
                <a:gd name="T8" fmla="*/ 259 w 1406"/>
                <a:gd name="T9" fmla="*/ 161 h 1423"/>
                <a:gd name="T10" fmla="*/ 399 w 1406"/>
                <a:gd name="T11" fmla="*/ 71 h 1423"/>
                <a:gd name="T12" fmla="*/ 549 w 1406"/>
                <a:gd name="T13" fmla="*/ 20 h 1423"/>
                <a:gd name="T14" fmla="*/ 698 w 1406"/>
                <a:gd name="T15" fmla="*/ 0 h 1423"/>
                <a:gd name="T16" fmla="*/ 858 w 1406"/>
                <a:gd name="T17" fmla="*/ 20 h 1423"/>
                <a:gd name="T18" fmla="*/ 1008 w 1406"/>
                <a:gd name="T19" fmla="*/ 71 h 1423"/>
                <a:gd name="T20" fmla="*/ 1147 w 1406"/>
                <a:gd name="T21" fmla="*/ 161 h 1423"/>
                <a:gd name="T22" fmla="*/ 1257 w 1406"/>
                <a:gd name="T23" fmla="*/ 271 h 1423"/>
                <a:gd name="T24" fmla="*/ 1337 w 1406"/>
                <a:gd name="T25" fmla="*/ 401 h 1423"/>
                <a:gd name="T26" fmla="*/ 1397 w 1406"/>
                <a:gd name="T27" fmla="*/ 551 h 1423"/>
                <a:gd name="T28" fmla="*/ 1406 w 1406"/>
                <a:gd name="T29" fmla="*/ 712 h 1423"/>
                <a:gd name="T30" fmla="*/ 1397 w 1406"/>
                <a:gd name="T31" fmla="*/ 872 h 1423"/>
                <a:gd name="T32" fmla="*/ 1337 w 1406"/>
                <a:gd name="T33" fmla="*/ 1022 h 1423"/>
                <a:gd name="T34" fmla="*/ 1257 w 1406"/>
                <a:gd name="T35" fmla="*/ 1152 h 1423"/>
                <a:gd name="T36" fmla="*/ 1147 w 1406"/>
                <a:gd name="T37" fmla="*/ 1263 h 1423"/>
                <a:gd name="T38" fmla="*/ 1008 w 1406"/>
                <a:gd name="T39" fmla="*/ 1353 h 1423"/>
                <a:gd name="T40" fmla="*/ 858 w 1406"/>
                <a:gd name="T41" fmla="*/ 1403 h 1423"/>
                <a:gd name="T42" fmla="*/ 698 w 1406"/>
                <a:gd name="T43" fmla="*/ 1423 h 1423"/>
                <a:gd name="T44" fmla="*/ 549 w 1406"/>
                <a:gd name="T45" fmla="*/ 1403 h 1423"/>
                <a:gd name="T46" fmla="*/ 399 w 1406"/>
                <a:gd name="T47" fmla="*/ 1353 h 1423"/>
                <a:gd name="T48" fmla="*/ 259 w 1406"/>
                <a:gd name="T49" fmla="*/ 1263 h 1423"/>
                <a:gd name="T50" fmla="*/ 150 w 1406"/>
                <a:gd name="T51" fmla="*/ 1152 h 1423"/>
                <a:gd name="T52" fmla="*/ 70 w 1406"/>
                <a:gd name="T53" fmla="*/ 1022 h 1423"/>
                <a:gd name="T54" fmla="*/ 10 w 1406"/>
                <a:gd name="T55" fmla="*/ 872 h 1423"/>
                <a:gd name="T56" fmla="*/ 0 w 1406"/>
                <a:gd name="T57" fmla="*/ 712 h 14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06" h="1423">
                  <a:moveTo>
                    <a:pt x="0" y="712"/>
                  </a:moveTo>
                  <a:lnTo>
                    <a:pt x="10" y="551"/>
                  </a:lnTo>
                  <a:lnTo>
                    <a:pt x="70" y="401"/>
                  </a:lnTo>
                  <a:lnTo>
                    <a:pt x="150" y="271"/>
                  </a:lnTo>
                  <a:lnTo>
                    <a:pt x="259" y="161"/>
                  </a:lnTo>
                  <a:lnTo>
                    <a:pt x="399" y="71"/>
                  </a:lnTo>
                  <a:lnTo>
                    <a:pt x="549" y="20"/>
                  </a:lnTo>
                  <a:lnTo>
                    <a:pt x="698" y="0"/>
                  </a:lnTo>
                  <a:lnTo>
                    <a:pt x="858" y="20"/>
                  </a:lnTo>
                  <a:lnTo>
                    <a:pt x="1008" y="71"/>
                  </a:lnTo>
                  <a:lnTo>
                    <a:pt x="1147" y="161"/>
                  </a:lnTo>
                  <a:lnTo>
                    <a:pt x="1257" y="271"/>
                  </a:lnTo>
                  <a:lnTo>
                    <a:pt x="1337" y="401"/>
                  </a:lnTo>
                  <a:lnTo>
                    <a:pt x="1397" y="551"/>
                  </a:lnTo>
                  <a:lnTo>
                    <a:pt x="1406" y="712"/>
                  </a:lnTo>
                  <a:lnTo>
                    <a:pt x="1397" y="872"/>
                  </a:lnTo>
                  <a:lnTo>
                    <a:pt x="1337" y="1022"/>
                  </a:lnTo>
                  <a:lnTo>
                    <a:pt x="1257" y="1152"/>
                  </a:lnTo>
                  <a:lnTo>
                    <a:pt x="1147" y="1263"/>
                  </a:lnTo>
                  <a:lnTo>
                    <a:pt x="1008" y="1353"/>
                  </a:lnTo>
                  <a:lnTo>
                    <a:pt x="858" y="1403"/>
                  </a:lnTo>
                  <a:lnTo>
                    <a:pt x="698" y="1423"/>
                  </a:lnTo>
                  <a:lnTo>
                    <a:pt x="549" y="1403"/>
                  </a:lnTo>
                  <a:lnTo>
                    <a:pt x="399" y="1353"/>
                  </a:lnTo>
                  <a:lnTo>
                    <a:pt x="259" y="1263"/>
                  </a:lnTo>
                  <a:lnTo>
                    <a:pt x="150" y="1152"/>
                  </a:lnTo>
                  <a:lnTo>
                    <a:pt x="70" y="1022"/>
                  </a:lnTo>
                  <a:lnTo>
                    <a:pt x="10" y="872"/>
                  </a:lnTo>
                  <a:lnTo>
                    <a:pt x="0" y="71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19466" name="Freeform 14"/>
            <p:cNvSpPr>
              <a:spLocks/>
            </p:cNvSpPr>
            <p:nvPr/>
          </p:nvSpPr>
          <p:spPr bwMode="auto">
            <a:xfrm>
              <a:off x="4082" y="520"/>
              <a:ext cx="429" cy="431"/>
            </a:xfrm>
            <a:custGeom>
              <a:avLst/>
              <a:gdLst>
                <a:gd name="T0" fmla="*/ 0 w 429"/>
                <a:gd name="T1" fmla="*/ 220 h 431"/>
                <a:gd name="T2" fmla="*/ 20 w 429"/>
                <a:gd name="T3" fmla="*/ 130 h 431"/>
                <a:gd name="T4" fmla="*/ 60 w 429"/>
                <a:gd name="T5" fmla="*/ 70 h 431"/>
                <a:gd name="T6" fmla="*/ 130 w 429"/>
                <a:gd name="T7" fmla="*/ 20 h 431"/>
                <a:gd name="T8" fmla="*/ 209 w 429"/>
                <a:gd name="T9" fmla="*/ 0 h 431"/>
                <a:gd name="T10" fmla="*/ 299 w 429"/>
                <a:gd name="T11" fmla="*/ 20 h 431"/>
                <a:gd name="T12" fmla="*/ 369 w 429"/>
                <a:gd name="T13" fmla="*/ 70 h 431"/>
                <a:gd name="T14" fmla="*/ 409 w 429"/>
                <a:gd name="T15" fmla="*/ 130 h 431"/>
                <a:gd name="T16" fmla="*/ 429 w 429"/>
                <a:gd name="T17" fmla="*/ 220 h 431"/>
                <a:gd name="T18" fmla="*/ 409 w 429"/>
                <a:gd name="T19" fmla="*/ 301 h 431"/>
                <a:gd name="T20" fmla="*/ 369 w 429"/>
                <a:gd name="T21" fmla="*/ 371 h 431"/>
                <a:gd name="T22" fmla="*/ 299 w 429"/>
                <a:gd name="T23" fmla="*/ 411 h 431"/>
                <a:gd name="T24" fmla="*/ 209 w 429"/>
                <a:gd name="T25" fmla="*/ 431 h 431"/>
                <a:gd name="T26" fmla="*/ 130 w 429"/>
                <a:gd name="T27" fmla="*/ 411 h 431"/>
                <a:gd name="T28" fmla="*/ 60 w 429"/>
                <a:gd name="T29" fmla="*/ 371 h 431"/>
                <a:gd name="T30" fmla="*/ 20 w 429"/>
                <a:gd name="T31" fmla="*/ 301 h 431"/>
                <a:gd name="T32" fmla="*/ 0 w 429"/>
                <a:gd name="T33" fmla="*/ 220 h 4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9" h="431">
                  <a:moveTo>
                    <a:pt x="0" y="220"/>
                  </a:moveTo>
                  <a:lnTo>
                    <a:pt x="20" y="130"/>
                  </a:lnTo>
                  <a:lnTo>
                    <a:pt x="60" y="70"/>
                  </a:lnTo>
                  <a:lnTo>
                    <a:pt x="130" y="20"/>
                  </a:lnTo>
                  <a:lnTo>
                    <a:pt x="209" y="0"/>
                  </a:lnTo>
                  <a:lnTo>
                    <a:pt x="299" y="20"/>
                  </a:lnTo>
                  <a:lnTo>
                    <a:pt x="369" y="70"/>
                  </a:lnTo>
                  <a:lnTo>
                    <a:pt x="409" y="130"/>
                  </a:lnTo>
                  <a:lnTo>
                    <a:pt x="429" y="220"/>
                  </a:lnTo>
                  <a:lnTo>
                    <a:pt x="409" y="301"/>
                  </a:lnTo>
                  <a:lnTo>
                    <a:pt x="369" y="371"/>
                  </a:lnTo>
                  <a:lnTo>
                    <a:pt x="299" y="411"/>
                  </a:lnTo>
                  <a:lnTo>
                    <a:pt x="209" y="431"/>
                  </a:lnTo>
                  <a:lnTo>
                    <a:pt x="130" y="411"/>
                  </a:lnTo>
                  <a:lnTo>
                    <a:pt x="60" y="371"/>
                  </a:lnTo>
                  <a:lnTo>
                    <a:pt x="20" y="301"/>
                  </a:lnTo>
                  <a:lnTo>
                    <a:pt x="0" y="22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19467" name="Rectangle 15"/>
            <p:cNvSpPr>
              <a:spLocks noChangeArrowheads="1"/>
            </p:cNvSpPr>
            <p:nvPr/>
          </p:nvSpPr>
          <p:spPr bwMode="auto">
            <a:xfrm>
              <a:off x="4162" y="671"/>
              <a:ext cx="25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就绪</a:t>
              </a:r>
              <a:endParaRPr kumimoji="0" lang="zh-CN" altLang="en-US" sz="2000">
                <a:solidFill>
                  <a:srgbClr val="000000"/>
                </a:solidFill>
              </a:endParaRPr>
            </a:p>
          </p:txBody>
        </p:sp>
        <p:sp>
          <p:nvSpPr>
            <p:cNvPr id="19468" name="Freeform 16"/>
            <p:cNvSpPr>
              <a:spLocks/>
            </p:cNvSpPr>
            <p:nvPr/>
          </p:nvSpPr>
          <p:spPr bwMode="auto">
            <a:xfrm>
              <a:off x="3543" y="1662"/>
              <a:ext cx="419" cy="421"/>
            </a:xfrm>
            <a:custGeom>
              <a:avLst/>
              <a:gdLst>
                <a:gd name="T0" fmla="*/ 0 w 419"/>
                <a:gd name="T1" fmla="*/ 210 h 421"/>
                <a:gd name="T2" fmla="*/ 20 w 419"/>
                <a:gd name="T3" fmla="*/ 130 h 421"/>
                <a:gd name="T4" fmla="*/ 60 w 419"/>
                <a:gd name="T5" fmla="*/ 60 h 421"/>
                <a:gd name="T6" fmla="*/ 130 w 419"/>
                <a:gd name="T7" fmla="*/ 10 h 421"/>
                <a:gd name="T8" fmla="*/ 210 w 419"/>
                <a:gd name="T9" fmla="*/ 0 h 421"/>
                <a:gd name="T10" fmla="*/ 290 w 419"/>
                <a:gd name="T11" fmla="*/ 10 h 421"/>
                <a:gd name="T12" fmla="*/ 359 w 419"/>
                <a:gd name="T13" fmla="*/ 60 h 421"/>
                <a:gd name="T14" fmla="*/ 409 w 419"/>
                <a:gd name="T15" fmla="*/ 130 h 421"/>
                <a:gd name="T16" fmla="*/ 419 w 419"/>
                <a:gd name="T17" fmla="*/ 210 h 421"/>
                <a:gd name="T18" fmla="*/ 409 w 419"/>
                <a:gd name="T19" fmla="*/ 291 h 421"/>
                <a:gd name="T20" fmla="*/ 359 w 419"/>
                <a:gd name="T21" fmla="*/ 361 h 421"/>
                <a:gd name="T22" fmla="*/ 290 w 419"/>
                <a:gd name="T23" fmla="*/ 411 h 421"/>
                <a:gd name="T24" fmla="*/ 210 w 419"/>
                <a:gd name="T25" fmla="*/ 421 h 421"/>
                <a:gd name="T26" fmla="*/ 130 w 419"/>
                <a:gd name="T27" fmla="*/ 411 h 421"/>
                <a:gd name="T28" fmla="*/ 60 w 419"/>
                <a:gd name="T29" fmla="*/ 361 h 421"/>
                <a:gd name="T30" fmla="*/ 20 w 419"/>
                <a:gd name="T31" fmla="*/ 291 h 421"/>
                <a:gd name="T32" fmla="*/ 0 w 419"/>
                <a:gd name="T33" fmla="*/ 210 h 4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9" h="421">
                  <a:moveTo>
                    <a:pt x="0" y="210"/>
                  </a:moveTo>
                  <a:lnTo>
                    <a:pt x="20" y="130"/>
                  </a:lnTo>
                  <a:lnTo>
                    <a:pt x="60" y="60"/>
                  </a:lnTo>
                  <a:lnTo>
                    <a:pt x="130" y="10"/>
                  </a:lnTo>
                  <a:lnTo>
                    <a:pt x="210" y="0"/>
                  </a:lnTo>
                  <a:lnTo>
                    <a:pt x="290" y="10"/>
                  </a:lnTo>
                  <a:lnTo>
                    <a:pt x="359" y="60"/>
                  </a:lnTo>
                  <a:lnTo>
                    <a:pt x="409" y="130"/>
                  </a:lnTo>
                  <a:lnTo>
                    <a:pt x="419" y="210"/>
                  </a:lnTo>
                  <a:lnTo>
                    <a:pt x="409" y="291"/>
                  </a:lnTo>
                  <a:lnTo>
                    <a:pt x="359" y="361"/>
                  </a:lnTo>
                  <a:lnTo>
                    <a:pt x="290" y="411"/>
                  </a:lnTo>
                  <a:lnTo>
                    <a:pt x="210" y="421"/>
                  </a:lnTo>
                  <a:lnTo>
                    <a:pt x="130" y="411"/>
                  </a:lnTo>
                  <a:lnTo>
                    <a:pt x="60" y="361"/>
                  </a:lnTo>
                  <a:lnTo>
                    <a:pt x="20" y="291"/>
                  </a:lnTo>
                  <a:lnTo>
                    <a:pt x="0" y="21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19469" name="Rectangle 17"/>
            <p:cNvSpPr>
              <a:spLocks noChangeArrowheads="1"/>
            </p:cNvSpPr>
            <p:nvPr/>
          </p:nvSpPr>
          <p:spPr bwMode="auto">
            <a:xfrm>
              <a:off x="3623" y="1803"/>
              <a:ext cx="20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1600">
                  <a:solidFill>
                    <a:srgbClr val="000000"/>
                  </a:solidFill>
                  <a:latin typeface="宋体" panose="02010600030101010101" pitchFamily="2" charset="-122"/>
                  <a:ea typeface="宋体" panose="02010600030101010101" pitchFamily="2" charset="-122"/>
                </a:rPr>
                <a:t>阻塞</a:t>
              </a:r>
              <a:endParaRPr kumimoji="0" lang="zh-CN" altLang="en-US" sz="1800">
                <a:solidFill>
                  <a:srgbClr val="000000"/>
                </a:solidFill>
              </a:endParaRPr>
            </a:p>
          </p:txBody>
        </p:sp>
        <p:sp>
          <p:nvSpPr>
            <p:cNvPr id="19470" name="Freeform 18"/>
            <p:cNvSpPr>
              <a:spLocks/>
            </p:cNvSpPr>
            <p:nvPr/>
          </p:nvSpPr>
          <p:spPr bwMode="auto">
            <a:xfrm>
              <a:off x="4581" y="1662"/>
              <a:ext cx="418" cy="421"/>
            </a:xfrm>
            <a:custGeom>
              <a:avLst/>
              <a:gdLst>
                <a:gd name="T0" fmla="*/ 0 w 418"/>
                <a:gd name="T1" fmla="*/ 210 h 421"/>
                <a:gd name="T2" fmla="*/ 10 w 418"/>
                <a:gd name="T3" fmla="*/ 130 h 421"/>
                <a:gd name="T4" fmla="*/ 59 w 418"/>
                <a:gd name="T5" fmla="*/ 60 h 421"/>
                <a:gd name="T6" fmla="*/ 129 w 418"/>
                <a:gd name="T7" fmla="*/ 10 h 421"/>
                <a:gd name="T8" fmla="*/ 209 w 418"/>
                <a:gd name="T9" fmla="*/ 0 h 421"/>
                <a:gd name="T10" fmla="*/ 289 w 418"/>
                <a:gd name="T11" fmla="*/ 10 h 421"/>
                <a:gd name="T12" fmla="*/ 359 w 418"/>
                <a:gd name="T13" fmla="*/ 60 h 421"/>
                <a:gd name="T14" fmla="*/ 409 w 418"/>
                <a:gd name="T15" fmla="*/ 130 h 421"/>
                <a:gd name="T16" fmla="*/ 418 w 418"/>
                <a:gd name="T17" fmla="*/ 210 h 421"/>
                <a:gd name="T18" fmla="*/ 409 w 418"/>
                <a:gd name="T19" fmla="*/ 291 h 421"/>
                <a:gd name="T20" fmla="*/ 359 w 418"/>
                <a:gd name="T21" fmla="*/ 361 h 421"/>
                <a:gd name="T22" fmla="*/ 289 w 418"/>
                <a:gd name="T23" fmla="*/ 411 h 421"/>
                <a:gd name="T24" fmla="*/ 209 w 418"/>
                <a:gd name="T25" fmla="*/ 421 h 421"/>
                <a:gd name="T26" fmla="*/ 129 w 418"/>
                <a:gd name="T27" fmla="*/ 411 h 421"/>
                <a:gd name="T28" fmla="*/ 59 w 418"/>
                <a:gd name="T29" fmla="*/ 361 h 421"/>
                <a:gd name="T30" fmla="*/ 10 w 418"/>
                <a:gd name="T31" fmla="*/ 291 h 421"/>
                <a:gd name="T32" fmla="*/ 0 w 418"/>
                <a:gd name="T33" fmla="*/ 210 h 4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8" h="421">
                  <a:moveTo>
                    <a:pt x="0" y="210"/>
                  </a:moveTo>
                  <a:lnTo>
                    <a:pt x="10" y="130"/>
                  </a:lnTo>
                  <a:lnTo>
                    <a:pt x="59" y="60"/>
                  </a:lnTo>
                  <a:lnTo>
                    <a:pt x="129" y="10"/>
                  </a:lnTo>
                  <a:lnTo>
                    <a:pt x="209" y="0"/>
                  </a:lnTo>
                  <a:lnTo>
                    <a:pt x="289" y="10"/>
                  </a:lnTo>
                  <a:lnTo>
                    <a:pt x="359" y="60"/>
                  </a:lnTo>
                  <a:lnTo>
                    <a:pt x="409" y="130"/>
                  </a:lnTo>
                  <a:lnTo>
                    <a:pt x="418" y="210"/>
                  </a:lnTo>
                  <a:lnTo>
                    <a:pt x="409" y="291"/>
                  </a:lnTo>
                  <a:lnTo>
                    <a:pt x="359" y="361"/>
                  </a:lnTo>
                  <a:lnTo>
                    <a:pt x="289" y="411"/>
                  </a:lnTo>
                  <a:lnTo>
                    <a:pt x="209" y="421"/>
                  </a:lnTo>
                  <a:lnTo>
                    <a:pt x="129" y="411"/>
                  </a:lnTo>
                  <a:lnTo>
                    <a:pt x="59" y="361"/>
                  </a:lnTo>
                  <a:lnTo>
                    <a:pt x="10" y="291"/>
                  </a:lnTo>
                  <a:lnTo>
                    <a:pt x="0" y="21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19471" name="Rectangle 19"/>
            <p:cNvSpPr>
              <a:spLocks noChangeArrowheads="1"/>
            </p:cNvSpPr>
            <p:nvPr/>
          </p:nvSpPr>
          <p:spPr bwMode="auto">
            <a:xfrm>
              <a:off x="4660" y="1803"/>
              <a:ext cx="25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执行</a:t>
              </a:r>
              <a:endParaRPr kumimoji="0" lang="zh-CN" altLang="en-US" sz="2000">
                <a:solidFill>
                  <a:srgbClr val="000000"/>
                </a:solidFill>
              </a:endParaRPr>
            </a:p>
          </p:txBody>
        </p:sp>
        <p:sp>
          <p:nvSpPr>
            <p:cNvPr id="19472" name="Freeform 20"/>
            <p:cNvSpPr>
              <a:spLocks/>
            </p:cNvSpPr>
            <p:nvPr/>
          </p:nvSpPr>
          <p:spPr bwMode="auto">
            <a:xfrm>
              <a:off x="4511" y="750"/>
              <a:ext cx="119" cy="61"/>
            </a:xfrm>
            <a:custGeom>
              <a:avLst/>
              <a:gdLst>
                <a:gd name="T0" fmla="*/ 99 w 119"/>
                <a:gd name="T1" fmla="*/ 61 h 61"/>
                <a:gd name="T2" fmla="*/ 90 w 119"/>
                <a:gd name="T3" fmla="*/ 31 h 61"/>
                <a:gd name="T4" fmla="*/ 119 w 119"/>
                <a:gd name="T5" fmla="*/ 21 h 61"/>
                <a:gd name="T6" fmla="*/ 0 w 119"/>
                <a:gd name="T7" fmla="*/ 0 h 61"/>
                <a:gd name="T8" fmla="*/ 99 w 119"/>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61">
                  <a:moveTo>
                    <a:pt x="99" y="61"/>
                  </a:moveTo>
                  <a:lnTo>
                    <a:pt x="90" y="31"/>
                  </a:lnTo>
                  <a:lnTo>
                    <a:pt x="119" y="21"/>
                  </a:lnTo>
                  <a:lnTo>
                    <a:pt x="0" y="0"/>
                  </a:lnTo>
                  <a:lnTo>
                    <a:pt x="99" y="61"/>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19473" name="Freeform 21"/>
            <p:cNvSpPr>
              <a:spLocks/>
            </p:cNvSpPr>
            <p:nvPr/>
          </p:nvSpPr>
          <p:spPr bwMode="auto">
            <a:xfrm>
              <a:off x="3962" y="750"/>
              <a:ext cx="130" cy="61"/>
            </a:xfrm>
            <a:custGeom>
              <a:avLst/>
              <a:gdLst>
                <a:gd name="T0" fmla="*/ 0 w 130"/>
                <a:gd name="T1" fmla="*/ 21 h 61"/>
                <a:gd name="T2" fmla="*/ 30 w 130"/>
                <a:gd name="T3" fmla="*/ 31 h 61"/>
                <a:gd name="T4" fmla="*/ 20 w 130"/>
                <a:gd name="T5" fmla="*/ 61 h 61"/>
                <a:gd name="T6" fmla="*/ 130 w 130"/>
                <a:gd name="T7" fmla="*/ 0 h 61"/>
                <a:gd name="T8" fmla="*/ 0 w 130"/>
                <a:gd name="T9" fmla="*/ 2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61">
                  <a:moveTo>
                    <a:pt x="0" y="21"/>
                  </a:moveTo>
                  <a:lnTo>
                    <a:pt x="30" y="31"/>
                  </a:lnTo>
                  <a:lnTo>
                    <a:pt x="20" y="61"/>
                  </a:lnTo>
                  <a:lnTo>
                    <a:pt x="130" y="0"/>
                  </a:lnTo>
                  <a:lnTo>
                    <a:pt x="0" y="21"/>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19474" name="Freeform 22"/>
            <p:cNvSpPr>
              <a:spLocks/>
            </p:cNvSpPr>
            <p:nvPr/>
          </p:nvSpPr>
          <p:spPr bwMode="auto">
            <a:xfrm>
              <a:off x="3922" y="2033"/>
              <a:ext cx="120" cy="70"/>
            </a:xfrm>
            <a:custGeom>
              <a:avLst/>
              <a:gdLst>
                <a:gd name="T0" fmla="*/ 100 w 120"/>
                <a:gd name="T1" fmla="*/ 70 h 70"/>
                <a:gd name="T2" fmla="*/ 90 w 120"/>
                <a:gd name="T3" fmla="*/ 40 h 70"/>
                <a:gd name="T4" fmla="*/ 120 w 120"/>
                <a:gd name="T5" fmla="*/ 30 h 70"/>
                <a:gd name="T6" fmla="*/ 0 w 120"/>
                <a:gd name="T7" fmla="*/ 0 h 70"/>
                <a:gd name="T8" fmla="*/ 100 w 120"/>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70">
                  <a:moveTo>
                    <a:pt x="100" y="70"/>
                  </a:moveTo>
                  <a:lnTo>
                    <a:pt x="90" y="40"/>
                  </a:lnTo>
                  <a:lnTo>
                    <a:pt x="120" y="30"/>
                  </a:lnTo>
                  <a:lnTo>
                    <a:pt x="0" y="0"/>
                  </a:lnTo>
                  <a:lnTo>
                    <a:pt x="100" y="70"/>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19475" name="Freeform 23"/>
            <p:cNvSpPr>
              <a:spLocks/>
            </p:cNvSpPr>
            <p:nvPr/>
          </p:nvSpPr>
          <p:spPr bwMode="auto">
            <a:xfrm>
              <a:off x="4411" y="901"/>
              <a:ext cx="309" cy="761"/>
            </a:xfrm>
            <a:custGeom>
              <a:avLst/>
              <a:gdLst>
                <a:gd name="T0" fmla="*/ 0 w 309"/>
                <a:gd name="T1" fmla="*/ 0 h 761"/>
                <a:gd name="T2" fmla="*/ 20 w 309"/>
                <a:gd name="T3" fmla="*/ 170 h 761"/>
                <a:gd name="T4" fmla="*/ 50 w 309"/>
                <a:gd name="T5" fmla="*/ 330 h 761"/>
                <a:gd name="T6" fmla="*/ 120 w 309"/>
                <a:gd name="T7" fmla="*/ 481 h 761"/>
                <a:gd name="T8" fmla="*/ 199 w 309"/>
                <a:gd name="T9" fmla="*/ 631 h 761"/>
                <a:gd name="T10" fmla="*/ 309 w 309"/>
                <a:gd name="T11" fmla="*/ 761 h 7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9" h="761">
                  <a:moveTo>
                    <a:pt x="0" y="0"/>
                  </a:moveTo>
                  <a:lnTo>
                    <a:pt x="20" y="170"/>
                  </a:lnTo>
                  <a:lnTo>
                    <a:pt x="50" y="330"/>
                  </a:lnTo>
                  <a:lnTo>
                    <a:pt x="120" y="481"/>
                  </a:lnTo>
                  <a:lnTo>
                    <a:pt x="199" y="631"/>
                  </a:lnTo>
                  <a:lnTo>
                    <a:pt x="309" y="761"/>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19476" name="Freeform 24"/>
            <p:cNvSpPr>
              <a:spLocks/>
            </p:cNvSpPr>
            <p:nvPr/>
          </p:nvSpPr>
          <p:spPr bwMode="auto">
            <a:xfrm>
              <a:off x="4620" y="1552"/>
              <a:ext cx="100" cy="110"/>
            </a:xfrm>
            <a:custGeom>
              <a:avLst/>
              <a:gdLst>
                <a:gd name="T0" fmla="*/ 40 w 100"/>
                <a:gd name="T1" fmla="*/ 0 h 110"/>
                <a:gd name="T2" fmla="*/ 40 w 100"/>
                <a:gd name="T3" fmla="*/ 40 h 110"/>
                <a:gd name="T4" fmla="*/ 0 w 100"/>
                <a:gd name="T5" fmla="*/ 30 h 110"/>
                <a:gd name="T6" fmla="*/ 100 w 100"/>
                <a:gd name="T7" fmla="*/ 110 h 110"/>
                <a:gd name="T8" fmla="*/ 40 w 100"/>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10">
                  <a:moveTo>
                    <a:pt x="40" y="0"/>
                  </a:moveTo>
                  <a:lnTo>
                    <a:pt x="40" y="40"/>
                  </a:lnTo>
                  <a:lnTo>
                    <a:pt x="0" y="30"/>
                  </a:lnTo>
                  <a:lnTo>
                    <a:pt x="100" y="110"/>
                  </a:lnTo>
                  <a:lnTo>
                    <a:pt x="40" y="0"/>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19477" name="Rectangle 25"/>
            <p:cNvSpPr>
              <a:spLocks noChangeArrowheads="1"/>
            </p:cNvSpPr>
            <p:nvPr/>
          </p:nvSpPr>
          <p:spPr bwMode="auto">
            <a:xfrm>
              <a:off x="4930" y="931"/>
              <a:ext cx="50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时间片完</a:t>
              </a:r>
              <a:endParaRPr kumimoji="0" lang="zh-CN" altLang="en-US" sz="2000">
                <a:solidFill>
                  <a:srgbClr val="000000"/>
                </a:solidFill>
              </a:endParaRPr>
            </a:p>
          </p:txBody>
        </p:sp>
        <p:sp>
          <p:nvSpPr>
            <p:cNvPr id="19478" name="Rectangle 26"/>
            <p:cNvSpPr>
              <a:spLocks noChangeArrowheads="1"/>
            </p:cNvSpPr>
            <p:nvPr/>
          </p:nvSpPr>
          <p:spPr bwMode="auto">
            <a:xfrm>
              <a:off x="4152" y="1181"/>
              <a:ext cx="658"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9479" name="Rectangle 27"/>
            <p:cNvSpPr>
              <a:spLocks noChangeArrowheads="1"/>
            </p:cNvSpPr>
            <p:nvPr/>
          </p:nvSpPr>
          <p:spPr bwMode="auto">
            <a:xfrm>
              <a:off x="4222" y="1211"/>
              <a:ext cx="50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进程调度</a:t>
              </a:r>
              <a:endParaRPr kumimoji="0" lang="zh-CN" altLang="en-US" sz="2000">
                <a:solidFill>
                  <a:srgbClr val="000000"/>
                </a:solidFill>
              </a:endParaRPr>
            </a:p>
          </p:txBody>
        </p:sp>
        <p:sp>
          <p:nvSpPr>
            <p:cNvPr id="19480" name="Rectangle 28"/>
            <p:cNvSpPr>
              <a:spLocks noChangeArrowheads="1"/>
            </p:cNvSpPr>
            <p:nvPr/>
          </p:nvSpPr>
          <p:spPr bwMode="auto">
            <a:xfrm>
              <a:off x="3304" y="1181"/>
              <a:ext cx="658"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19481" name="Rectangle 29"/>
            <p:cNvSpPr>
              <a:spLocks noChangeArrowheads="1"/>
            </p:cNvSpPr>
            <p:nvPr/>
          </p:nvSpPr>
          <p:spPr bwMode="auto">
            <a:xfrm>
              <a:off x="3424" y="1201"/>
              <a:ext cx="16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latin typeface="Times" panose="02020603050405020304" pitchFamily="18" charset="0"/>
                </a:rPr>
                <a:t>I/O</a:t>
              </a:r>
              <a:endParaRPr kumimoji="0" lang="en-US" altLang="zh-CN" sz="2000">
                <a:solidFill>
                  <a:srgbClr val="000000"/>
                </a:solidFill>
              </a:endParaRPr>
            </a:p>
          </p:txBody>
        </p:sp>
        <p:sp>
          <p:nvSpPr>
            <p:cNvPr id="19482" name="Rectangle 30"/>
            <p:cNvSpPr>
              <a:spLocks noChangeArrowheads="1"/>
            </p:cNvSpPr>
            <p:nvPr/>
          </p:nvSpPr>
          <p:spPr bwMode="auto">
            <a:xfrm>
              <a:off x="3593" y="1211"/>
              <a:ext cx="25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完成</a:t>
              </a:r>
              <a:endParaRPr kumimoji="0" lang="zh-CN" altLang="en-US" sz="2000">
                <a:solidFill>
                  <a:srgbClr val="000000"/>
                </a:solidFill>
              </a:endParaRPr>
            </a:p>
          </p:txBody>
        </p:sp>
        <p:sp>
          <p:nvSpPr>
            <p:cNvPr id="19483" name="Rectangle 31"/>
            <p:cNvSpPr>
              <a:spLocks noChangeArrowheads="1"/>
            </p:cNvSpPr>
            <p:nvPr/>
          </p:nvSpPr>
          <p:spPr bwMode="auto">
            <a:xfrm>
              <a:off x="4082" y="1913"/>
              <a:ext cx="16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latin typeface="Times" panose="02020603050405020304" pitchFamily="18" charset="0"/>
                </a:rPr>
                <a:t>I/O</a:t>
              </a:r>
              <a:endParaRPr kumimoji="0" lang="en-US" altLang="zh-CN" sz="2000">
                <a:solidFill>
                  <a:srgbClr val="000000"/>
                </a:solidFill>
              </a:endParaRPr>
            </a:p>
          </p:txBody>
        </p:sp>
        <p:sp>
          <p:nvSpPr>
            <p:cNvPr id="19484" name="Rectangle 32"/>
            <p:cNvSpPr>
              <a:spLocks noChangeArrowheads="1"/>
            </p:cNvSpPr>
            <p:nvPr/>
          </p:nvSpPr>
          <p:spPr bwMode="auto">
            <a:xfrm>
              <a:off x="4251" y="1923"/>
              <a:ext cx="25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请求</a:t>
              </a:r>
              <a:endParaRPr kumimoji="0" lang="zh-CN" altLang="en-US" sz="2000">
                <a:solidFill>
                  <a:srgbClr val="000000"/>
                </a:solidFill>
              </a:endParaRPr>
            </a:p>
          </p:txBody>
        </p:sp>
      </p:grpSp>
    </p:spTree>
    <p:extLst>
      <p:ext uri="{BB962C8B-B14F-4D97-AF65-F5344CB8AC3E}">
        <p14:creationId xmlns:p14="http://schemas.microsoft.com/office/powerpoint/2010/main" val="3539579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2.6 </a:t>
            </a:r>
            <a:r>
              <a:rPr lang="zh-CN" altLang="en-US" dirty="0" smtClean="0"/>
              <a:t>线程</a:t>
            </a:r>
            <a:endParaRPr lang="zh-CN" altLang="en-US" dirty="0"/>
          </a:p>
        </p:txBody>
      </p:sp>
      <p:sp>
        <p:nvSpPr>
          <p:cNvPr id="3" name="Content Placeholder 2"/>
          <p:cNvSpPr>
            <a:spLocks noGrp="1"/>
          </p:cNvSpPr>
          <p:nvPr>
            <p:ph idx="1"/>
          </p:nvPr>
        </p:nvSpPr>
        <p:spPr/>
        <p:txBody>
          <a:bodyPr/>
          <a:lstStyle/>
          <a:p>
            <a:r>
              <a:rPr lang="zh-CN" altLang="en-US" dirty="0" smtClean="0"/>
              <a:t>线程的优点</a:t>
            </a:r>
            <a:endParaRPr lang="en-US" altLang="zh-CN" dirty="0" smtClean="0"/>
          </a:p>
          <a:p>
            <a:pPr lvl="1"/>
            <a:r>
              <a:rPr lang="zh-CN" altLang="en-US" dirty="0"/>
              <a:t>一</a:t>
            </a:r>
            <a:r>
              <a:rPr lang="zh-CN" altLang="en-US" dirty="0" smtClean="0"/>
              <a:t>个进程中可以同时存在多个线程</a:t>
            </a:r>
            <a:endParaRPr lang="en-US" altLang="zh-CN" dirty="0" smtClean="0"/>
          </a:p>
          <a:p>
            <a:pPr lvl="1"/>
            <a:r>
              <a:rPr lang="zh-CN" altLang="en-US" dirty="0"/>
              <a:t>各</a:t>
            </a:r>
            <a:r>
              <a:rPr lang="zh-CN" altLang="en-US" dirty="0" smtClean="0"/>
              <a:t>个线程之间可以并发地执行</a:t>
            </a:r>
            <a:endParaRPr lang="en-US" altLang="zh-CN" dirty="0" smtClean="0"/>
          </a:p>
          <a:p>
            <a:pPr lvl="1"/>
            <a:r>
              <a:rPr lang="zh-CN" altLang="en-US" dirty="0"/>
              <a:t>各</a:t>
            </a:r>
            <a:r>
              <a:rPr lang="zh-CN" altLang="en-US" dirty="0" smtClean="0"/>
              <a:t>个线程之间可以共享地址空间和文件资源等</a:t>
            </a:r>
            <a:endParaRPr lang="en-US" altLang="zh-CN" dirty="0" smtClean="0"/>
          </a:p>
          <a:p>
            <a:r>
              <a:rPr lang="zh-CN" altLang="en-US" dirty="0"/>
              <a:t>线</a:t>
            </a:r>
            <a:r>
              <a:rPr lang="zh-CN" altLang="en-US" dirty="0" smtClean="0"/>
              <a:t>程的缺点</a:t>
            </a:r>
            <a:endParaRPr lang="en-US" altLang="zh-CN" dirty="0" smtClean="0"/>
          </a:p>
          <a:p>
            <a:pPr lvl="1"/>
            <a:r>
              <a:rPr lang="zh-CN" altLang="en-US" dirty="0"/>
              <a:t>一</a:t>
            </a:r>
            <a:r>
              <a:rPr lang="zh-CN" altLang="en-US" dirty="0" smtClean="0"/>
              <a:t>个线程崩溃，会导致其所属进程的所有线程崩溃</a:t>
            </a:r>
            <a:endParaRPr lang="zh-CN" altLang="en-US" dirty="0"/>
          </a:p>
        </p:txBody>
      </p:sp>
    </p:spTree>
    <p:extLst>
      <p:ext uri="{BB962C8B-B14F-4D97-AF65-F5344CB8AC3E}">
        <p14:creationId xmlns:p14="http://schemas.microsoft.com/office/powerpoint/2010/main" val="330858926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266700" y="1143000"/>
            <a:ext cx="8877300" cy="5364532"/>
          </a:xfrm>
          <a:prstGeom prst="rect">
            <a:avLst/>
          </a:prstGeom>
        </p:spPr>
      </p:pic>
    </p:spTree>
    <p:extLst>
      <p:ext uri="{BB962C8B-B14F-4D97-AF65-F5344CB8AC3E}">
        <p14:creationId xmlns:p14="http://schemas.microsoft.com/office/powerpoint/2010/main" val="50473985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p:cNvSpPr>
            <a:spLocks noGrp="1" noChangeArrowheads="1"/>
          </p:cNvSpPr>
          <p:nvPr>
            <p:ph type="body" idx="1"/>
          </p:nvPr>
        </p:nvSpPr>
        <p:spPr>
          <a:xfrm>
            <a:off x="457200" y="1981200"/>
            <a:ext cx="8362950" cy="4184650"/>
          </a:xfrm>
        </p:spPr>
        <p:txBody>
          <a:bodyPr/>
          <a:lstStyle/>
          <a:p>
            <a:pPr marL="609600" indent="-609600" eaLnBrk="1" hangingPunct="1">
              <a:buFontTx/>
              <a:buNone/>
            </a:pPr>
            <a:endParaRPr kumimoji="1" lang="en-US" altLang="zh-CN" b="0" smtClean="0"/>
          </a:p>
          <a:p>
            <a:pPr marL="609600" indent="-609600" eaLnBrk="1" hangingPunct="1">
              <a:buClr>
                <a:schemeClr val="accent2"/>
              </a:buClr>
              <a:buFont typeface="Wingdings" panose="05000000000000000000" pitchFamily="2" charset="2"/>
              <a:buChar char="n"/>
            </a:pPr>
            <a:r>
              <a:rPr kumimoji="1" lang="zh-CN" altLang="en-US" sz="2400" smtClean="0"/>
              <a:t>轻型实体。</a:t>
            </a:r>
          </a:p>
          <a:p>
            <a:pPr marL="609600" indent="-609600" eaLnBrk="1" hangingPunct="1">
              <a:lnSpc>
                <a:spcPct val="120000"/>
              </a:lnSpc>
              <a:buClr>
                <a:schemeClr val="accent2"/>
              </a:buClr>
              <a:buFont typeface="Wingdings" panose="05000000000000000000" pitchFamily="2" charset="2"/>
              <a:buChar char="n"/>
            </a:pPr>
            <a:r>
              <a:rPr kumimoji="1" lang="zh-CN" altLang="en-US" sz="2400" smtClean="0"/>
              <a:t>独立调度和分派的基本单位。</a:t>
            </a:r>
          </a:p>
          <a:p>
            <a:pPr marL="609600" indent="-609600" eaLnBrk="1" hangingPunct="1">
              <a:lnSpc>
                <a:spcPct val="120000"/>
              </a:lnSpc>
              <a:buClr>
                <a:schemeClr val="accent2"/>
              </a:buClr>
              <a:buFont typeface="Wingdings" panose="05000000000000000000" pitchFamily="2" charset="2"/>
              <a:buChar char="n"/>
            </a:pPr>
            <a:r>
              <a:rPr kumimoji="1" lang="zh-CN" altLang="en-US" sz="2400" smtClean="0"/>
              <a:t>可并发执行。</a:t>
            </a:r>
          </a:p>
          <a:p>
            <a:pPr marL="609600" indent="-609600" eaLnBrk="1" hangingPunct="1">
              <a:lnSpc>
                <a:spcPct val="120000"/>
              </a:lnSpc>
              <a:buClr>
                <a:schemeClr val="accent2"/>
              </a:buClr>
              <a:buFont typeface="Wingdings" panose="05000000000000000000" pitchFamily="2" charset="2"/>
              <a:buChar char="n"/>
            </a:pPr>
            <a:r>
              <a:rPr kumimoji="1" lang="zh-CN" altLang="en-US" sz="2400" smtClean="0"/>
              <a:t>共享进程资源。</a:t>
            </a:r>
          </a:p>
        </p:txBody>
      </p:sp>
      <p:pic>
        <p:nvPicPr>
          <p:cNvPr id="133123" name="Picture 4" descr="dglxasse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3124200"/>
            <a:ext cx="2438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6"/>
          <p:cNvSpPr>
            <a:spLocks noGrp="1" noChangeArrowheads="1"/>
          </p:cNvSpPr>
          <p:nvPr>
            <p:ph type="title"/>
          </p:nvPr>
        </p:nvSpPr>
        <p:spPr>
          <a:noFill/>
        </p:spPr>
        <p:txBody>
          <a:bodyPr/>
          <a:lstStyle/>
          <a:p>
            <a:pPr eaLnBrk="1" hangingPunct="1"/>
            <a:r>
              <a:rPr lang="en-US" altLang="zh-CN" sz="3200" smtClean="0"/>
              <a:t>2.6 </a:t>
            </a:r>
            <a:r>
              <a:rPr lang="zh-CN" altLang="en-US" sz="3200" smtClean="0"/>
              <a:t>线程</a:t>
            </a:r>
          </a:p>
        </p:txBody>
      </p:sp>
      <p:sp>
        <p:nvSpPr>
          <p:cNvPr id="133125" name="Rectangle 7"/>
          <p:cNvSpPr>
            <a:spLocks noChangeArrowheads="1"/>
          </p:cNvSpPr>
          <p:nvPr/>
        </p:nvSpPr>
        <p:spPr bwMode="auto">
          <a:xfrm>
            <a:off x="533400" y="11033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3126" name="Rectangle 8"/>
          <p:cNvSpPr>
            <a:spLocks noChangeArrowheads="1"/>
          </p:cNvSpPr>
          <p:nvPr/>
        </p:nvSpPr>
        <p:spPr bwMode="auto">
          <a:xfrm>
            <a:off x="609600" y="1789113"/>
            <a:ext cx="1970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3 </a:t>
            </a:r>
            <a:r>
              <a:rPr lang="zh-CN" altLang="en-US" sz="2400">
                <a:solidFill>
                  <a:srgbClr val="000000"/>
                </a:solidFill>
              </a:rPr>
              <a:t>线程的属性</a:t>
            </a:r>
          </a:p>
        </p:txBody>
      </p:sp>
    </p:spTree>
    <p:extLst>
      <p:ext uri="{BB962C8B-B14F-4D97-AF65-F5344CB8AC3E}">
        <p14:creationId xmlns:p14="http://schemas.microsoft.com/office/powerpoint/2010/main" val="2805207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4851">
                                            <p:txEl>
                                              <p:pRg st="1" end="1"/>
                                            </p:txEl>
                                          </p:spTgt>
                                        </p:tgtEl>
                                        <p:attrNameLst>
                                          <p:attrName>style.visibility</p:attrName>
                                        </p:attrNameLst>
                                      </p:cBhvr>
                                      <p:to>
                                        <p:strVal val="visible"/>
                                      </p:to>
                                    </p:set>
                                    <p:animEffect transition="in" filter="blinds(horizontal)">
                                      <p:cBhvr>
                                        <p:cTn id="7" dur="500"/>
                                        <p:tgtEl>
                                          <p:spTgt spid="3348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4851">
                                            <p:txEl>
                                              <p:pRg st="2" end="2"/>
                                            </p:txEl>
                                          </p:spTgt>
                                        </p:tgtEl>
                                        <p:attrNameLst>
                                          <p:attrName>style.visibility</p:attrName>
                                        </p:attrNameLst>
                                      </p:cBhvr>
                                      <p:to>
                                        <p:strVal val="visible"/>
                                      </p:to>
                                    </p:set>
                                    <p:animEffect transition="in" filter="blinds(horizontal)">
                                      <p:cBhvr>
                                        <p:cTn id="12" dur="500"/>
                                        <p:tgtEl>
                                          <p:spTgt spid="3348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4851">
                                            <p:txEl>
                                              <p:pRg st="3" end="3"/>
                                            </p:txEl>
                                          </p:spTgt>
                                        </p:tgtEl>
                                        <p:attrNameLst>
                                          <p:attrName>style.visibility</p:attrName>
                                        </p:attrNameLst>
                                      </p:cBhvr>
                                      <p:to>
                                        <p:strVal val="visible"/>
                                      </p:to>
                                    </p:set>
                                    <p:animEffect transition="in" filter="blinds(horizontal)">
                                      <p:cBhvr>
                                        <p:cTn id="17" dur="500"/>
                                        <p:tgtEl>
                                          <p:spTgt spid="33485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4851">
                                            <p:txEl>
                                              <p:pRg st="4" end="4"/>
                                            </p:txEl>
                                          </p:spTgt>
                                        </p:tgtEl>
                                        <p:attrNameLst>
                                          <p:attrName>style.visibility</p:attrName>
                                        </p:attrNameLst>
                                      </p:cBhvr>
                                      <p:to>
                                        <p:strVal val="visible"/>
                                      </p:to>
                                    </p:set>
                                    <p:animEffect transition="in" filter="blinds(horizontal)">
                                      <p:cBhvr>
                                        <p:cTn id="22" dur="500"/>
                                        <p:tgtEl>
                                          <p:spTgt spid="334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609600" y="1752600"/>
            <a:ext cx="8229600" cy="4608513"/>
          </a:xfrm>
        </p:spPr>
        <p:txBody>
          <a:bodyPr/>
          <a:lstStyle/>
          <a:p>
            <a:pPr eaLnBrk="1" hangingPunct="1">
              <a:lnSpc>
                <a:spcPct val="90000"/>
              </a:lnSpc>
              <a:buFontTx/>
              <a:buNone/>
            </a:pPr>
            <a:endParaRPr kumimoji="1" lang="en-US" altLang="zh-CN" sz="2400" smtClean="0"/>
          </a:p>
          <a:p>
            <a:pPr eaLnBrk="1" hangingPunct="1">
              <a:lnSpc>
                <a:spcPct val="90000"/>
              </a:lnSpc>
              <a:buFontTx/>
              <a:buNone/>
            </a:pPr>
            <a:r>
              <a:rPr kumimoji="1" lang="en-US" altLang="zh-CN" sz="2400" smtClean="0"/>
              <a:t>(1) </a:t>
            </a:r>
            <a:r>
              <a:rPr kumimoji="1" lang="zh-CN" altLang="en-US" sz="2400" smtClean="0">
                <a:solidFill>
                  <a:srgbClr val="3333CC"/>
                </a:solidFill>
              </a:rPr>
              <a:t>状态参数</a:t>
            </a:r>
            <a:r>
              <a:rPr kumimoji="1" lang="zh-CN" altLang="en-US" sz="2400" smtClean="0"/>
              <a:t>。 </a:t>
            </a:r>
          </a:p>
          <a:p>
            <a:pPr eaLnBrk="1" hangingPunct="1">
              <a:lnSpc>
                <a:spcPct val="90000"/>
              </a:lnSpc>
              <a:buFontTx/>
              <a:buNone/>
            </a:pPr>
            <a:r>
              <a:rPr kumimoji="1" lang="zh-CN" altLang="en-US" sz="2400" smtClean="0"/>
              <a:t>　　描述：</a:t>
            </a:r>
            <a:r>
              <a:rPr kumimoji="1" lang="zh-CN" altLang="en-US" sz="2400" smtClean="0">
                <a:solidFill>
                  <a:srgbClr val="3333CC"/>
                </a:solidFill>
              </a:rPr>
              <a:t>线程标识符</a:t>
            </a:r>
            <a:r>
              <a:rPr kumimoji="1" lang="zh-CN" altLang="en-US" sz="2400" smtClean="0"/>
              <a:t>和一组</a:t>
            </a:r>
            <a:r>
              <a:rPr kumimoji="1" lang="zh-CN" altLang="en-US" sz="2400" smtClean="0">
                <a:solidFill>
                  <a:srgbClr val="3333CC"/>
                </a:solidFill>
              </a:rPr>
              <a:t>状态参数</a:t>
            </a:r>
            <a:r>
              <a:rPr kumimoji="1" lang="zh-CN" altLang="en-US" sz="2400" smtClean="0"/>
              <a:t>。</a:t>
            </a:r>
          </a:p>
          <a:p>
            <a:pPr eaLnBrk="1" hangingPunct="1">
              <a:lnSpc>
                <a:spcPct val="90000"/>
              </a:lnSpc>
              <a:buFontTx/>
              <a:buNone/>
            </a:pPr>
            <a:r>
              <a:rPr kumimoji="1" lang="zh-CN" altLang="en-US" sz="2400" smtClean="0"/>
              <a:t>　　① 寄存器状态；</a:t>
            </a:r>
          </a:p>
          <a:p>
            <a:pPr eaLnBrk="1" hangingPunct="1">
              <a:lnSpc>
                <a:spcPct val="90000"/>
              </a:lnSpc>
              <a:buFontTx/>
              <a:buNone/>
            </a:pPr>
            <a:r>
              <a:rPr kumimoji="1" lang="zh-CN" altLang="en-US" sz="2400" smtClean="0"/>
              <a:t>　　② 堆栈；</a:t>
            </a:r>
          </a:p>
          <a:p>
            <a:pPr eaLnBrk="1" hangingPunct="1">
              <a:lnSpc>
                <a:spcPct val="90000"/>
              </a:lnSpc>
              <a:buFontTx/>
              <a:buNone/>
            </a:pPr>
            <a:r>
              <a:rPr kumimoji="1" lang="zh-CN" altLang="en-US" sz="2400" smtClean="0"/>
              <a:t>　　③ 线程运行状态；</a:t>
            </a:r>
          </a:p>
          <a:p>
            <a:pPr eaLnBrk="1" hangingPunct="1">
              <a:lnSpc>
                <a:spcPct val="90000"/>
              </a:lnSpc>
              <a:buFontTx/>
              <a:buNone/>
            </a:pPr>
            <a:r>
              <a:rPr kumimoji="1" lang="zh-CN" altLang="en-US" sz="2400" smtClean="0"/>
              <a:t>　　④ 优先级；</a:t>
            </a:r>
          </a:p>
          <a:p>
            <a:pPr eaLnBrk="1" hangingPunct="1">
              <a:lnSpc>
                <a:spcPct val="90000"/>
              </a:lnSpc>
              <a:buFontTx/>
              <a:buNone/>
            </a:pPr>
            <a:r>
              <a:rPr kumimoji="1" lang="zh-CN" altLang="en-US" sz="2400" smtClean="0"/>
              <a:t>　　⑤ 线程专有存储器；</a:t>
            </a:r>
          </a:p>
          <a:p>
            <a:pPr eaLnBrk="1" hangingPunct="1">
              <a:lnSpc>
                <a:spcPct val="90000"/>
              </a:lnSpc>
              <a:buFontTx/>
              <a:buNone/>
            </a:pPr>
            <a:r>
              <a:rPr kumimoji="1" lang="zh-CN" altLang="en-US" sz="2400" smtClean="0"/>
              <a:t>　　⑥ 信号屏蔽， 即对某些信号加以屏蔽。 </a:t>
            </a:r>
          </a:p>
        </p:txBody>
      </p:sp>
      <p:sp>
        <p:nvSpPr>
          <p:cNvPr id="134147" name="Rectangle 5"/>
          <p:cNvSpPr>
            <a:spLocks noGrp="1" noChangeArrowheads="1"/>
          </p:cNvSpPr>
          <p:nvPr>
            <p:ph type="title"/>
          </p:nvPr>
        </p:nvSpPr>
        <p:spPr>
          <a:noFill/>
        </p:spPr>
        <p:txBody>
          <a:bodyPr/>
          <a:lstStyle/>
          <a:p>
            <a:pPr eaLnBrk="1" hangingPunct="1"/>
            <a:r>
              <a:rPr lang="en-US" altLang="zh-CN" sz="3200" smtClean="0"/>
              <a:t>2.6 </a:t>
            </a:r>
            <a:r>
              <a:rPr lang="zh-CN" altLang="en-US" sz="3200" smtClean="0"/>
              <a:t>线程</a:t>
            </a:r>
          </a:p>
        </p:txBody>
      </p:sp>
      <p:sp>
        <p:nvSpPr>
          <p:cNvPr id="134148" name="Rectangle 6"/>
          <p:cNvSpPr>
            <a:spLocks noChangeArrowheads="1"/>
          </p:cNvSpPr>
          <p:nvPr/>
        </p:nvSpPr>
        <p:spPr bwMode="auto">
          <a:xfrm>
            <a:off x="533400" y="11033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4149" name="Rectangle 7"/>
          <p:cNvSpPr>
            <a:spLocks noChangeArrowheads="1"/>
          </p:cNvSpPr>
          <p:nvPr/>
        </p:nvSpPr>
        <p:spPr bwMode="auto">
          <a:xfrm>
            <a:off x="609600" y="1600200"/>
            <a:ext cx="19700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4 </a:t>
            </a:r>
            <a:r>
              <a:rPr lang="zh-CN" altLang="en-US" sz="2400">
                <a:solidFill>
                  <a:srgbClr val="000000"/>
                </a:solidFill>
              </a:rPr>
              <a:t>线程的状态</a:t>
            </a:r>
          </a:p>
        </p:txBody>
      </p:sp>
    </p:spTree>
    <p:extLst>
      <p:ext uri="{BB962C8B-B14F-4D97-AF65-F5344CB8AC3E}">
        <p14:creationId xmlns:p14="http://schemas.microsoft.com/office/powerpoint/2010/main" val="15233986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5875">
                                            <p:txEl>
                                              <p:pRg st="3" end="3"/>
                                            </p:txEl>
                                          </p:spTgt>
                                        </p:tgtEl>
                                        <p:attrNameLst>
                                          <p:attrName>style.visibility</p:attrName>
                                        </p:attrNameLst>
                                      </p:cBhvr>
                                      <p:to>
                                        <p:strVal val="visible"/>
                                      </p:to>
                                    </p:set>
                                    <p:animEffect transition="in" filter="blinds(horizontal)">
                                      <p:cBhvr>
                                        <p:cTn id="7" dur="500"/>
                                        <p:tgtEl>
                                          <p:spTgt spid="33587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5875">
                                            <p:txEl>
                                              <p:pRg st="4" end="4"/>
                                            </p:txEl>
                                          </p:spTgt>
                                        </p:tgtEl>
                                        <p:attrNameLst>
                                          <p:attrName>style.visibility</p:attrName>
                                        </p:attrNameLst>
                                      </p:cBhvr>
                                      <p:to>
                                        <p:strVal val="visible"/>
                                      </p:to>
                                    </p:set>
                                    <p:animEffect transition="in" filter="blinds(horizontal)">
                                      <p:cBhvr>
                                        <p:cTn id="10" dur="500"/>
                                        <p:tgtEl>
                                          <p:spTgt spid="33587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5875">
                                            <p:txEl>
                                              <p:pRg st="5" end="5"/>
                                            </p:txEl>
                                          </p:spTgt>
                                        </p:tgtEl>
                                        <p:attrNameLst>
                                          <p:attrName>style.visibility</p:attrName>
                                        </p:attrNameLst>
                                      </p:cBhvr>
                                      <p:to>
                                        <p:strVal val="visible"/>
                                      </p:to>
                                    </p:set>
                                    <p:animEffect transition="in" filter="blinds(horizontal)">
                                      <p:cBhvr>
                                        <p:cTn id="13" dur="500"/>
                                        <p:tgtEl>
                                          <p:spTgt spid="33587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35875">
                                            <p:txEl>
                                              <p:pRg st="6" end="6"/>
                                            </p:txEl>
                                          </p:spTgt>
                                        </p:tgtEl>
                                        <p:attrNameLst>
                                          <p:attrName>style.visibility</p:attrName>
                                        </p:attrNameLst>
                                      </p:cBhvr>
                                      <p:to>
                                        <p:strVal val="visible"/>
                                      </p:to>
                                    </p:set>
                                    <p:animEffect transition="in" filter="blinds(horizontal)">
                                      <p:cBhvr>
                                        <p:cTn id="16" dur="500"/>
                                        <p:tgtEl>
                                          <p:spTgt spid="33587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35875">
                                            <p:txEl>
                                              <p:pRg st="7" end="7"/>
                                            </p:txEl>
                                          </p:spTgt>
                                        </p:tgtEl>
                                        <p:attrNameLst>
                                          <p:attrName>style.visibility</p:attrName>
                                        </p:attrNameLst>
                                      </p:cBhvr>
                                      <p:to>
                                        <p:strVal val="visible"/>
                                      </p:to>
                                    </p:set>
                                    <p:animEffect transition="in" filter="blinds(horizontal)">
                                      <p:cBhvr>
                                        <p:cTn id="19" dur="500"/>
                                        <p:tgtEl>
                                          <p:spTgt spid="335875">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35875">
                                            <p:txEl>
                                              <p:pRg st="8" end="8"/>
                                            </p:txEl>
                                          </p:spTgt>
                                        </p:tgtEl>
                                        <p:attrNameLst>
                                          <p:attrName>style.visibility</p:attrName>
                                        </p:attrNameLst>
                                      </p:cBhvr>
                                      <p:to>
                                        <p:strVal val="visible"/>
                                      </p:to>
                                    </p:set>
                                    <p:animEffect transition="in" filter="blinds(horizontal)">
                                      <p:cBhvr>
                                        <p:cTn id="22" dur="500"/>
                                        <p:tgtEl>
                                          <p:spTgt spid="3358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type="body" idx="1"/>
          </p:nvPr>
        </p:nvSpPr>
        <p:spPr>
          <a:xfrm>
            <a:off x="457200" y="2249488"/>
            <a:ext cx="8229600" cy="3084512"/>
          </a:xfrm>
        </p:spPr>
        <p:txBody>
          <a:bodyPr/>
          <a:lstStyle/>
          <a:p>
            <a:pPr eaLnBrk="1" hangingPunct="1">
              <a:buFontTx/>
              <a:buNone/>
            </a:pPr>
            <a:r>
              <a:rPr kumimoji="1" lang="en-US" altLang="zh-CN" sz="2400" smtClean="0"/>
              <a:t>(2) </a:t>
            </a:r>
            <a:r>
              <a:rPr kumimoji="1" lang="zh-CN" altLang="en-US" sz="2400" smtClean="0">
                <a:solidFill>
                  <a:srgbClr val="3333CC"/>
                </a:solidFill>
              </a:rPr>
              <a:t>线程运行状态</a:t>
            </a:r>
            <a:r>
              <a:rPr kumimoji="1" lang="zh-CN" altLang="en-US" sz="2400" smtClean="0"/>
              <a:t>。 </a:t>
            </a:r>
          </a:p>
          <a:p>
            <a:pPr eaLnBrk="1" hangingPunct="1">
              <a:lnSpc>
                <a:spcPct val="120000"/>
              </a:lnSpc>
              <a:buFontTx/>
              <a:buNone/>
            </a:pPr>
            <a:r>
              <a:rPr kumimoji="1" lang="zh-CN" altLang="en-US" sz="2400" smtClean="0"/>
              <a:t>	① </a:t>
            </a:r>
            <a:r>
              <a:rPr kumimoji="1" lang="zh-CN" altLang="en-US" sz="2400" smtClean="0">
                <a:solidFill>
                  <a:srgbClr val="FF0000"/>
                </a:solidFill>
              </a:rPr>
              <a:t>执行状态</a:t>
            </a:r>
            <a:r>
              <a:rPr kumimoji="1" lang="zh-CN" altLang="en-US" sz="2400" smtClean="0"/>
              <a:t>，表示线程正获得处理机而运行；</a:t>
            </a:r>
          </a:p>
          <a:p>
            <a:pPr eaLnBrk="1" hangingPunct="1">
              <a:lnSpc>
                <a:spcPct val="120000"/>
              </a:lnSpc>
              <a:buFontTx/>
              <a:buNone/>
            </a:pPr>
            <a:r>
              <a:rPr kumimoji="1" lang="zh-CN" altLang="en-US" sz="2400" smtClean="0"/>
              <a:t>　② </a:t>
            </a:r>
            <a:r>
              <a:rPr kumimoji="1" lang="zh-CN" altLang="en-US" sz="2400" smtClean="0">
                <a:solidFill>
                  <a:srgbClr val="FF0000"/>
                </a:solidFill>
              </a:rPr>
              <a:t>就绪状态</a:t>
            </a:r>
            <a:r>
              <a:rPr kumimoji="1" lang="zh-CN" altLang="en-US" sz="2400" smtClean="0"/>
              <a:t>， 指线程已具备了各种执行条件，一旦获得</a:t>
            </a:r>
            <a:r>
              <a:rPr kumimoji="1" lang="en-US" altLang="zh-CN" sz="2400" smtClean="0"/>
              <a:t>CPU</a:t>
            </a:r>
            <a:r>
              <a:rPr kumimoji="1" lang="zh-CN" altLang="en-US" sz="2400" smtClean="0"/>
              <a:t>便可执行的状态；</a:t>
            </a:r>
          </a:p>
          <a:p>
            <a:pPr eaLnBrk="1" hangingPunct="1">
              <a:lnSpc>
                <a:spcPct val="120000"/>
              </a:lnSpc>
              <a:buFontTx/>
              <a:buNone/>
            </a:pPr>
            <a:r>
              <a:rPr kumimoji="1" lang="zh-CN" altLang="en-US" sz="2400" smtClean="0"/>
              <a:t>　③ </a:t>
            </a:r>
            <a:r>
              <a:rPr kumimoji="1" lang="zh-CN" altLang="en-US" sz="2400" smtClean="0">
                <a:solidFill>
                  <a:srgbClr val="FF0000"/>
                </a:solidFill>
              </a:rPr>
              <a:t>阻塞状态</a:t>
            </a:r>
            <a:r>
              <a:rPr kumimoji="1" lang="zh-CN" altLang="en-US" sz="2400" smtClean="0"/>
              <a:t>，指线程在执行中因某事件而受阻，处于暂停执行时的状态。 </a:t>
            </a:r>
          </a:p>
          <a:p>
            <a:pPr eaLnBrk="1" hangingPunct="1">
              <a:buFontTx/>
              <a:buNone/>
            </a:pPr>
            <a:endParaRPr kumimoji="1" lang="en-US" altLang="zh-CN" sz="2400" smtClean="0"/>
          </a:p>
        </p:txBody>
      </p:sp>
      <p:sp>
        <p:nvSpPr>
          <p:cNvPr id="135171" name="Rectangle 5"/>
          <p:cNvSpPr>
            <a:spLocks noGrp="1" noChangeArrowheads="1"/>
          </p:cNvSpPr>
          <p:nvPr>
            <p:ph type="title"/>
          </p:nvPr>
        </p:nvSpPr>
        <p:spPr>
          <a:noFill/>
        </p:spPr>
        <p:txBody>
          <a:bodyPr/>
          <a:lstStyle/>
          <a:p>
            <a:pPr eaLnBrk="1" hangingPunct="1"/>
            <a:r>
              <a:rPr lang="en-US" altLang="zh-CN" sz="3200" smtClean="0"/>
              <a:t>2.6 </a:t>
            </a:r>
            <a:r>
              <a:rPr lang="zh-CN" altLang="en-US" sz="3200" smtClean="0"/>
              <a:t>线程</a:t>
            </a:r>
          </a:p>
        </p:txBody>
      </p:sp>
      <p:sp>
        <p:nvSpPr>
          <p:cNvPr id="135172" name="Rectangle 6"/>
          <p:cNvSpPr>
            <a:spLocks noChangeArrowheads="1"/>
          </p:cNvSpPr>
          <p:nvPr/>
        </p:nvSpPr>
        <p:spPr bwMode="auto">
          <a:xfrm>
            <a:off x="533400" y="11033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5173" name="Rectangle 7"/>
          <p:cNvSpPr>
            <a:spLocks noChangeArrowheads="1"/>
          </p:cNvSpPr>
          <p:nvPr/>
        </p:nvSpPr>
        <p:spPr bwMode="auto">
          <a:xfrm>
            <a:off x="609600" y="1676400"/>
            <a:ext cx="19700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4 </a:t>
            </a:r>
            <a:r>
              <a:rPr lang="zh-CN" altLang="en-US" sz="2400">
                <a:solidFill>
                  <a:srgbClr val="000000"/>
                </a:solidFill>
              </a:rPr>
              <a:t>线程的状态</a:t>
            </a:r>
          </a:p>
        </p:txBody>
      </p:sp>
    </p:spTree>
    <p:extLst>
      <p:ext uri="{BB962C8B-B14F-4D97-AF65-F5344CB8AC3E}">
        <p14:creationId xmlns:p14="http://schemas.microsoft.com/office/powerpoint/2010/main" val="2380039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23">
                                            <p:txEl>
                                              <p:pRg st="1" end="1"/>
                                            </p:txEl>
                                          </p:spTgt>
                                        </p:tgtEl>
                                        <p:attrNameLst>
                                          <p:attrName>style.visibility</p:attrName>
                                        </p:attrNameLst>
                                      </p:cBhvr>
                                      <p:to>
                                        <p:strVal val="visible"/>
                                      </p:to>
                                    </p:set>
                                    <p:animEffect transition="in" filter="blinds(horizontal)">
                                      <p:cBhvr>
                                        <p:cTn id="7" dur="500"/>
                                        <p:tgtEl>
                                          <p:spTgt spid="33792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7923">
                                            <p:txEl>
                                              <p:pRg st="2" end="2"/>
                                            </p:txEl>
                                          </p:spTgt>
                                        </p:tgtEl>
                                        <p:attrNameLst>
                                          <p:attrName>style.visibility</p:attrName>
                                        </p:attrNameLst>
                                      </p:cBhvr>
                                      <p:to>
                                        <p:strVal val="visible"/>
                                      </p:to>
                                    </p:set>
                                    <p:animEffect transition="in" filter="blinds(horizontal)">
                                      <p:cBhvr>
                                        <p:cTn id="10" dur="500"/>
                                        <p:tgtEl>
                                          <p:spTgt spid="33792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7923">
                                            <p:txEl>
                                              <p:pRg st="3" end="3"/>
                                            </p:txEl>
                                          </p:spTgt>
                                        </p:tgtEl>
                                        <p:attrNameLst>
                                          <p:attrName>style.visibility</p:attrName>
                                        </p:attrNameLst>
                                      </p:cBhvr>
                                      <p:to>
                                        <p:strVal val="visible"/>
                                      </p:to>
                                    </p:set>
                                    <p:animEffect transition="in" filter="blinds(horizontal)">
                                      <p:cBhvr>
                                        <p:cTn id="13" dur="500"/>
                                        <p:tgtEl>
                                          <p:spTgt spid="337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381000" y="1447800"/>
            <a:ext cx="8424863"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just" eaLnBrk="1" hangingPunct="1">
              <a:lnSpc>
                <a:spcPct val="130000"/>
              </a:lnSpc>
              <a:spcBef>
                <a:spcPct val="50000"/>
              </a:spcBef>
              <a:buFontTx/>
              <a:buNone/>
            </a:pPr>
            <a:r>
              <a:rPr lang="en-US" altLang="zh-CN" sz="2400">
                <a:solidFill>
                  <a:srgbClr val="000000"/>
                </a:solidFill>
                <a:latin typeface="楷体_GB2312" pitchFamily="49" charset="-122"/>
              </a:rPr>
              <a:t>5. </a:t>
            </a:r>
            <a:r>
              <a:rPr lang="zh-CN" altLang="en-US" sz="2400">
                <a:solidFill>
                  <a:srgbClr val="FF0000"/>
                </a:solidFill>
                <a:latin typeface="楷体_GB2312" pitchFamily="49" charset="-122"/>
              </a:rPr>
              <a:t>线程的创建和终止</a:t>
            </a:r>
            <a:endParaRPr lang="zh-CN" altLang="en-US" sz="2400">
              <a:solidFill>
                <a:srgbClr val="000000"/>
              </a:solidFill>
              <a:latin typeface="楷体_GB2312" pitchFamily="49" charset="-122"/>
            </a:endParaRPr>
          </a:p>
          <a:p>
            <a:pPr algn="just" eaLnBrk="1" hangingPunct="1">
              <a:lnSpc>
                <a:spcPct val="120000"/>
              </a:lnSpc>
              <a:spcBef>
                <a:spcPct val="0"/>
              </a:spcBef>
              <a:buFontTx/>
              <a:buNone/>
            </a:pPr>
            <a:r>
              <a:rPr lang="zh-CN" altLang="en-US" sz="2400">
                <a:solidFill>
                  <a:srgbClr val="000000"/>
                </a:solidFill>
                <a:latin typeface="楷体_GB2312" pitchFamily="49" charset="-122"/>
              </a:rPr>
              <a:t>   在</a:t>
            </a:r>
            <a:r>
              <a:rPr lang="zh-CN" altLang="en-US" sz="2400">
                <a:solidFill>
                  <a:srgbClr val="3333CC"/>
                </a:solidFill>
                <a:latin typeface="楷体_GB2312" pitchFamily="49" charset="-122"/>
              </a:rPr>
              <a:t>多线程</a:t>
            </a:r>
            <a:r>
              <a:rPr lang="en-US" altLang="zh-CN" sz="2400">
                <a:solidFill>
                  <a:srgbClr val="3333CC"/>
                </a:solidFill>
                <a:latin typeface="楷体_GB2312" pitchFamily="49" charset="-122"/>
              </a:rPr>
              <a:t>OS</a:t>
            </a:r>
            <a:r>
              <a:rPr lang="zh-CN" altLang="en-US" sz="2400">
                <a:solidFill>
                  <a:srgbClr val="000000"/>
                </a:solidFill>
                <a:latin typeface="楷体_GB2312" pitchFamily="49" charset="-122"/>
              </a:rPr>
              <a:t>环境下，应用程序在启动时，通常仅有一个线程在执行，该线程被人们称为</a:t>
            </a:r>
            <a:r>
              <a:rPr lang="zh-CN" altLang="en-US" sz="2400">
                <a:solidFill>
                  <a:srgbClr val="000000"/>
                </a:solidFill>
                <a:latin typeface="Courier New" panose="02070309020205020404" pitchFamily="49" charset="0"/>
              </a:rPr>
              <a:t>“</a:t>
            </a:r>
            <a:r>
              <a:rPr lang="zh-CN" altLang="en-US" sz="2400">
                <a:solidFill>
                  <a:srgbClr val="3333CC"/>
                </a:solidFill>
                <a:latin typeface="楷体_GB2312" pitchFamily="49" charset="-122"/>
              </a:rPr>
              <a:t>初始化线程</a:t>
            </a:r>
            <a:r>
              <a:rPr lang="zh-CN" altLang="en-US" sz="2400">
                <a:solidFill>
                  <a:srgbClr val="000000"/>
                </a:solidFill>
                <a:latin typeface="Courier New" panose="02070309020205020404" pitchFamily="49" charset="0"/>
              </a:rPr>
              <a:t>”</a:t>
            </a:r>
            <a:r>
              <a:rPr lang="zh-CN" altLang="en-US" sz="2400">
                <a:solidFill>
                  <a:srgbClr val="000000"/>
                </a:solidFill>
                <a:latin typeface="楷体_GB2312" pitchFamily="49" charset="-122"/>
              </a:rPr>
              <a:t>。它可根据需要再去创建若干个线程。在</a:t>
            </a:r>
            <a:r>
              <a:rPr lang="zh-CN" altLang="en-US" sz="2400">
                <a:solidFill>
                  <a:srgbClr val="FF0000"/>
                </a:solidFill>
                <a:latin typeface="楷体_GB2312" pitchFamily="49" charset="-122"/>
              </a:rPr>
              <a:t>创建新线程</a:t>
            </a:r>
            <a:r>
              <a:rPr lang="zh-CN" altLang="en-US" sz="2400">
                <a:solidFill>
                  <a:srgbClr val="000000"/>
                </a:solidFill>
                <a:latin typeface="楷体_GB2312" pitchFamily="49" charset="-122"/>
              </a:rPr>
              <a:t>时，需要利用一个</a:t>
            </a:r>
            <a:r>
              <a:rPr lang="zh-CN" altLang="en-US" sz="2400">
                <a:solidFill>
                  <a:srgbClr val="3333CC"/>
                </a:solidFill>
                <a:latin typeface="楷体_GB2312" pitchFamily="49" charset="-122"/>
              </a:rPr>
              <a:t>线程创建函数</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或系统调用</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，并提供相应的参数，如</a:t>
            </a:r>
            <a:r>
              <a:rPr lang="zh-CN" altLang="en-US" sz="2400">
                <a:solidFill>
                  <a:srgbClr val="3333CC"/>
                </a:solidFill>
                <a:latin typeface="楷体_GB2312" pitchFamily="49" charset="-122"/>
              </a:rPr>
              <a:t>指向线程主程序的入口指针</a:t>
            </a:r>
            <a:r>
              <a:rPr lang="zh-CN" altLang="en-US" sz="2400">
                <a:solidFill>
                  <a:srgbClr val="000000"/>
                </a:solidFill>
                <a:latin typeface="楷体_GB2312" pitchFamily="49" charset="-122"/>
              </a:rPr>
              <a:t>、</a:t>
            </a:r>
            <a:r>
              <a:rPr lang="zh-CN" altLang="en-US" sz="2400">
                <a:solidFill>
                  <a:srgbClr val="3333CC"/>
                </a:solidFill>
                <a:latin typeface="楷体_GB2312" pitchFamily="49" charset="-122"/>
              </a:rPr>
              <a:t>堆栈的大小</a:t>
            </a:r>
            <a:r>
              <a:rPr lang="zh-CN" altLang="en-US" sz="2400">
                <a:solidFill>
                  <a:srgbClr val="000000"/>
                </a:solidFill>
                <a:latin typeface="楷体_GB2312" pitchFamily="49" charset="-122"/>
              </a:rPr>
              <a:t>，以及</a:t>
            </a:r>
            <a:r>
              <a:rPr lang="zh-CN" altLang="en-US" sz="2400">
                <a:solidFill>
                  <a:srgbClr val="3333CC"/>
                </a:solidFill>
                <a:latin typeface="楷体_GB2312" pitchFamily="49" charset="-122"/>
              </a:rPr>
              <a:t>用于调度的优先级</a:t>
            </a:r>
            <a:r>
              <a:rPr lang="zh-CN" altLang="en-US" sz="2400">
                <a:solidFill>
                  <a:srgbClr val="000000"/>
                </a:solidFill>
                <a:latin typeface="楷体_GB2312" pitchFamily="49" charset="-122"/>
              </a:rPr>
              <a:t>等。在线程创建函数执行完后，将返回一个</a:t>
            </a:r>
            <a:r>
              <a:rPr lang="zh-CN" altLang="en-US" sz="2400">
                <a:solidFill>
                  <a:srgbClr val="3333CC"/>
                </a:solidFill>
                <a:latin typeface="楷体_GB2312" pitchFamily="49" charset="-122"/>
              </a:rPr>
              <a:t>线程标识符</a:t>
            </a:r>
            <a:r>
              <a:rPr lang="zh-CN" altLang="en-US" sz="2400">
                <a:solidFill>
                  <a:srgbClr val="000000"/>
                </a:solidFill>
                <a:latin typeface="楷体_GB2312" pitchFamily="49" charset="-122"/>
              </a:rPr>
              <a:t>供以后使用。</a:t>
            </a:r>
          </a:p>
          <a:p>
            <a:pPr algn="just" eaLnBrk="1" hangingPunct="1">
              <a:lnSpc>
                <a:spcPct val="120000"/>
              </a:lnSpc>
              <a:spcBef>
                <a:spcPct val="0"/>
              </a:spcBef>
              <a:buFontTx/>
              <a:buNone/>
            </a:pPr>
            <a:r>
              <a:rPr lang="zh-CN" altLang="en-US" sz="2400">
                <a:solidFill>
                  <a:srgbClr val="FF0000"/>
                </a:solidFill>
                <a:latin typeface="楷体_GB2312" pitchFamily="49" charset="-122"/>
              </a:rPr>
              <a:t>     终止线程</a:t>
            </a:r>
            <a:r>
              <a:rPr lang="zh-CN" altLang="en-US" sz="2400">
                <a:solidFill>
                  <a:srgbClr val="000000"/>
                </a:solidFill>
                <a:latin typeface="楷体_GB2312" pitchFamily="49" charset="-122"/>
              </a:rPr>
              <a:t>的方式有两种：一种是在线程完成了自己的工作后</a:t>
            </a:r>
            <a:r>
              <a:rPr lang="zh-CN" altLang="en-US" sz="2400">
                <a:solidFill>
                  <a:srgbClr val="3333CC"/>
                </a:solidFill>
                <a:latin typeface="楷体_GB2312" pitchFamily="49" charset="-122"/>
              </a:rPr>
              <a:t>自愿退出</a:t>
            </a:r>
            <a:r>
              <a:rPr lang="zh-CN" altLang="en-US" sz="2400">
                <a:solidFill>
                  <a:srgbClr val="000000"/>
                </a:solidFill>
                <a:latin typeface="楷体_GB2312" pitchFamily="49" charset="-122"/>
              </a:rPr>
              <a:t>；另一种是线程在运行中出现错误或由于某种原因而被其它线程</a:t>
            </a:r>
            <a:r>
              <a:rPr lang="zh-CN" altLang="en-US" sz="2400">
                <a:solidFill>
                  <a:srgbClr val="3333CC"/>
                </a:solidFill>
                <a:latin typeface="楷体_GB2312" pitchFamily="49" charset="-122"/>
              </a:rPr>
              <a:t>强行终止</a:t>
            </a:r>
            <a:r>
              <a:rPr lang="zh-CN" altLang="en-US" sz="2400">
                <a:solidFill>
                  <a:srgbClr val="000000"/>
                </a:solidFill>
                <a:latin typeface="楷体_GB2312" pitchFamily="49" charset="-122"/>
              </a:rPr>
              <a:t>。 </a:t>
            </a:r>
          </a:p>
        </p:txBody>
      </p:sp>
      <p:sp>
        <p:nvSpPr>
          <p:cNvPr id="136195"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36196" name="Rectangle 4"/>
          <p:cNvSpPr>
            <a:spLocks noChangeArrowheads="1"/>
          </p:cNvSpPr>
          <p:nvPr/>
        </p:nvSpPr>
        <p:spPr bwMode="auto">
          <a:xfrm>
            <a:off x="533400" y="11033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Tree>
    <p:extLst>
      <p:ext uri="{BB962C8B-B14F-4D97-AF65-F5344CB8AC3E}">
        <p14:creationId xmlns:p14="http://schemas.microsoft.com/office/powerpoint/2010/main" val="42546198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8946">
                                            <p:txEl>
                                              <p:pRg st="1" end="1"/>
                                            </p:txEl>
                                          </p:spTgt>
                                        </p:tgtEl>
                                        <p:attrNameLst>
                                          <p:attrName>style.visibility</p:attrName>
                                        </p:attrNameLst>
                                      </p:cBhvr>
                                      <p:to>
                                        <p:strVal val="visible"/>
                                      </p:to>
                                    </p:set>
                                    <p:animEffect transition="in" filter="blinds(horizontal)">
                                      <p:cBhvr>
                                        <p:cTn id="7" dur="500"/>
                                        <p:tgtEl>
                                          <p:spTgt spid="3389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6">
                                            <p:txEl>
                                              <p:pRg st="2" end="2"/>
                                            </p:txEl>
                                          </p:spTgt>
                                        </p:tgtEl>
                                        <p:attrNameLst>
                                          <p:attrName>style.visibility</p:attrName>
                                        </p:attrNameLst>
                                      </p:cBhvr>
                                      <p:to>
                                        <p:strVal val="visible"/>
                                      </p:to>
                                    </p:set>
                                    <p:animEffect transition="in" filter="blinds(horizontal)">
                                      <p:cBhvr>
                                        <p:cTn id="12" dur="500"/>
                                        <p:tgtEl>
                                          <p:spTgt spid="3389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37219" name="Rectangle 5"/>
          <p:cNvSpPr>
            <a:spLocks noChangeArrowheads="1"/>
          </p:cNvSpPr>
          <p:nvPr/>
        </p:nvSpPr>
        <p:spPr bwMode="auto">
          <a:xfrm>
            <a:off x="533400" y="990600"/>
            <a:ext cx="30908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2.6.1 </a:t>
            </a:r>
            <a:r>
              <a:rPr lang="zh-CN" altLang="en-US" sz="2400">
                <a:solidFill>
                  <a:srgbClr val="000000"/>
                </a:solidFill>
              </a:rPr>
              <a:t>线程的基本概念</a:t>
            </a:r>
          </a:p>
        </p:txBody>
      </p:sp>
      <p:sp>
        <p:nvSpPr>
          <p:cNvPr id="137220" name="Rectangle 6"/>
          <p:cNvSpPr>
            <a:spLocks noChangeArrowheads="1"/>
          </p:cNvSpPr>
          <p:nvPr/>
        </p:nvSpPr>
        <p:spPr bwMode="auto">
          <a:xfrm>
            <a:off x="609600" y="1524000"/>
            <a:ext cx="30226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FF0000"/>
                </a:solidFill>
              </a:rPr>
              <a:t>6 </a:t>
            </a:r>
            <a:r>
              <a:rPr lang="zh-CN" altLang="en-US" sz="2400">
                <a:solidFill>
                  <a:srgbClr val="FF0000"/>
                </a:solidFill>
              </a:rPr>
              <a:t>多线程</a:t>
            </a:r>
            <a:r>
              <a:rPr lang="en-US" altLang="zh-CN" sz="2400">
                <a:solidFill>
                  <a:srgbClr val="FF0000"/>
                </a:solidFill>
              </a:rPr>
              <a:t>OS</a:t>
            </a:r>
            <a:r>
              <a:rPr lang="zh-CN" altLang="en-US" sz="2400">
                <a:solidFill>
                  <a:srgbClr val="FF0000"/>
                </a:solidFill>
              </a:rPr>
              <a:t>中的进程</a:t>
            </a:r>
          </a:p>
        </p:txBody>
      </p:sp>
      <p:sp>
        <p:nvSpPr>
          <p:cNvPr id="137221" name="Text Box 7"/>
          <p:cNvSpPr txBox="1">
            <a:spLocks noChangeArrowheads="1"/>
          </p:cNvSpPr>
          <p:nvPr/>
        </p:nvSpPr>
        <p:spPr bwMode="auto">
          <a:xfrm>
            <a:off x="822325" y="2003425"/>
            <a:ext cx="7483475"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在多线程</a:t>
            </a:r>
            <a:r>
              <a:rPr lang="en-US" altLang="zh-CN" sz="2400">
                <a:solidFill>
                  <a:srgbClr val="000000"/>
                </a:solidFill>
              </a:rPr>
              <a:t>OS</a:t>
            </a:r>
            <a:r>
              <a:rPr lang="zh-CN" altLang="en-US" sz="2400">
                <a:solidFill>
                  <a:srgbClr val="000000"/>
                </a:solidFill>
              </a:rPr>
              <a:t>中，进程是作为拥有系统资源的基本单位，通常的进程都包含多个线程并为它们提供资源，但此时的进程就不再作为一个执行的实体。 多线程</a:t>
            </a:r>
            <a:r>
              <a:rPr lang="en-US" altLang="zh-CN" sz="2400">
                <a:solidFill>
                  <a:srgbClr val="000000"/>
                </a:solidFill>
              </a:rPr>
              <a:t>OS</a:t>
            </a:r>
            <a:r>
              <a:rPr lang="zh-CN" altLang="en-US" sz="2400">
                <a:solidFill>
                  <a:srgbClr val="000000"/>
                </a:solidFill>
              </a:rPr>
              <a:t>中的进程有以下属性：</a:t>
            </a:r>
          </a:p>
          <a:p>
            <a:pPr eaLnBrk="1" hangingPunct="1">
              <a:lnSpc>
                <a:spcPct val="80000"/>
              </a:lnSpc>
              <a:buFontTx/>
              <a:buNone/>
            </a:pPr>
            <a:endParaRPr lang="zh-CN" altLang="en-US" sz="1000">
              <a:solidFill>
                <a:srgbClr val="000000"/>
              </a:solidFill>
            </a:endParaRPr>
          </a:p>
          <a:p>
            <a:pPr eaLnBrk="1" hangingPunct="1">
              <a:lnSpc>
                <a:spcPct val="80000"/>
              </a:lnSpc>
              <a:buFontTx/>
              <a:buChar char="•"/>
            </a:pPr>
            <a:r>
              <a:rPr lang="zh-CN" altLang="en-US" sz="2400">
                <a:solidFill>
                  <a:srgbClr val="000000"/>
                </a:solidFill>
              </a:rPr>
              <a:t>作为系统资源分配的单位。 </a:t>
            </a:r>
          </a:p>
          <a:p>
            <a:pPr eaLnBrk="1" hangingPunct="1">
              <a:lnSpc>
                <a:spcPct val="80000"/>
              </a:lnSpc>
              <a:buFontTx/>
              <a:buChar char="•"/>
            </a:pPr>
            <a:r>
              <a:rPr lang="zh-CN" altLang="en-US" sz="2400">
                <a:solidFill>
                  <a:srgbClr val="000000"/>
                </a:solidFill>
              </a:rPr>
              <a:t>可包括多个线程。 </a:t>
            </a:r>
          </a:p>
          <a:p>
            <a:pPr eaLnBrk="1" hangingPunct="1">
              <a:lnSpc>
                <a:spcPct val="80000"/>
              </a:lnSpc>
              <a:buFontTx/>
              <a:buChar char="•"/>
            </a:pPr>
            <a:r>
              <a:rPr lang="zh-CN" altLang="en-US" sz="2400">
                <a:solidFill>
                  <a:srgbClr val="000000"/>
                </a:solidFill>
              </a:rPr>
              <a:t>进程不是一个可执行的实体。 </a:t>
            </a:r>
          </a:p>
          <a:p>
            <a:pPr eaLnBrk="1" hangingPunct="1">
              <a:lnSpc>
                <a:spcPct val="80000"/>
              </a:lnSpc>
              <a:buFontTx/>
              <a:buChar char="•"/>
            </a:pPr>
            <a:endParaRPr lang="en-US" altLang="zh-CN" sz="2400">
              <a:solidFill>
                <a:srgbClr val="000000"/>
              </a:solidFill>
            </a:endParaRPr>
          </a:p>
        </p:txBody>
      </p:sp>
    </p:spTree>
    <p:extLst>
      <p:ext uri="{BB962C8B-B14F-4D97-AF65-F5344CB8AC3E}">
        <p14:creationId xmlns:p14="http://schemas.microsoft.com/office/powerpoint/2010/main" val="2145722702"/>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3"/>
          <p:cNvSpPr txBox="1">
            <a:spLocks noChangeArrowheads="1"/>
          </p:cNvSpPr>
          <p:nvPr/>
        </p:nvSpPr>
        <p:spPr bwMode="auto">
          <a:xfrm>
            <a:off x="533400" y="16002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just" eaLnBrk="1" hangingPunct="1">
              <a:lnSpc>
                <a:spcPct val="135000"/>
              </a:lnSpc>
              <a:spcBef>
                <a:spcPct val="50000"/>
              </a:spcBef>
              <a:buFontTx/>
              <a:buNone/>
            </a:pPr>
            <a:r>
              <a:rPr lang="en-US" altLang="zh-CN" sz="2400">
                <a:solidFill>
                  <a:srgbClr val="000000"/>
                </a:solidFill>
                <a:latin typeface="楷体_GB2312" pitchFamily="49" charset="-122"/>
              </a:rPr>
              <a:t>1. </a:t>
            </a:r>
            <a:r>
              <a:rPr lang="zh-CN" altLang="en-US" sz="2400">
                <a:solidFill>
                  <a:srgbClr val="FF0000"/>
                </a:solidFill>
                <a:latin typeface="楷体_GB2312" pitchFamily="49" charset="-122"/>
              </a:rPr>
              <a:t>互斥锁</a:t>
            </a:r>
            <a:r>
              <a:rPr lang="en-US" altLang="zh-CN" sz="2400">
                <a:solidFill>
                  <a:srgbClr val="000000"/>
                </a:solidFill>
                <a:latin typeface="楷体_GB2312" pitchFamily="49" charset="-122"/>
              </a:rPr>
              <a:t>(mutex)</a:t>
            </a:r>
          </a:p>
          <a:p>
            <a:pPr algn="just" eaLnBrk="1" hangingPunct="1">
              <a:lnSpc>
                <a:spcPct val="135000"/>
              </a:lnSpc>
              <a:buFontTx/>
              <a:buNone/>
            </a:pPr>
            <a:r>
              <a:rPr lang="en-US" altLang="zh-CN" sz="2400">
                <a:solidFill>
                  <a:srgbClr val="000000"/>
                </a:solidFill>
                <a:latin typeface="楷体_GB2312" pitchFamily="49" charset="-122"/>
              </a:rPr>
              <a:t>        </a:t>
            </a:r>
            <a:r>
              <a:rPr lang="zh-CN" altLang="en-US" sz="2400">
                <a:solidFill>
                  <a:srgbClr val="000000"/>
                </a:solidFill>
                <a:latin typeface="楷体_GB2312" pitchFamily="49" charset="-122"/>
              </a:rPr>
              <a:t>互斥锁是一种比较简单的、用于实现线程间对资源互斥访问的机制。由于操作互斥锁的时间和空间开锁都较低， 因而较</a:t>
            </a:r>
            <a:r>
              <a:rPr lang="zh-CN" altLang="en-US" sz="2400">
                <a:solidFill>
                  <a:srgbClr val="3333CC"/>
                </a:solidFill>
                <a:latin typeface="楷体_GB2312" pitchFamily="49" charset="-122"/>
              </a:rPr>
              <a:t>适合于高频度使用的关键共享数据和程序段</a:t>
            </a:r>
            <a:r>
              <a:rPr lang="zh-CN" altLang="en-US" sz="2400">
                <a:solidFill>
                  <a:srgbClr val="000000"/>
                </a:solidFill>
                <a:latin typeface="楷体_GB2312" pitchFamily="49" charset="-122"/>
              </a:rPr>
              <a:t>。互斥锁可以有两种状态， 即</a:t>
            </a:r>
            <a:r>
              <a:rPr lang="zh-CN" altLang="en-US" sz="2400">
                <a:solidFill>
                  <a:srgbClr val="3333CC"/>
                </a:solidFill>
                <a:latin typeface="楷体_GB2312" pitchFamily="49" charset="-122"/>
              </a:rPr>
              <a:t>开锁</a:t>
            </a:r>
            <a:r>
              <a:rPr lang="en-US" altLang="zh-CN" sz="2400">
                <a:solidFill>
                  <a:srgbClr val="3333CC"/>
                </a:solidFill>
                <a:latin typeface="楷体_GB2312" pitchFamily="49" charset="-122"/>
              </a:rPr>
              <a:t>(unlock)</a:t>
            </a:r>
            <a:r>
              <a:rPr lang="zh-CN" altLang="en-US" sz="2400">
                <a:solidFill>
                  <a:srgbClr val="000000"/>
                </a:solidFill>
                <a:latin typeface="楷体_GB2312" pitchFamily="49" charset="-122"/>
              </a:rPr>
              <a:t>和</a:t>
            </a:r>
            <a:r>
              <a:rPr lang="zh-CN" altLang="en-US" sz="2400">
                <a:solidFill>
                  <a:srgbClr val="3333CC"/>
                </a:solidFill>
                <a:latin typeface="楷体_GB2312" pitchFamily="49" charset="-122"/>
              </a:rPr>
              <a:t>关锁</a:t>
            </a:r>
            <a:r>
              <a:rPr lang="en-US" altLang="zh-CN" sz="2400">
                <a:solidFill>
                  <a:srgbClr val="3333CC"/>
                </a:solidFill>
                <a:latin typeface="楷体_GB2312" pitchFamily="49" charset="-122"/>
              </a:rPr>
              <a:t>(lock)</a:t>
            </a:r>
            <a:r>
              <a:rPr lang="zh-CN" altLang="en-US" sz="2400">
                <a:solidFill>
                  <a:srgbClr val="000000"/>
                </a:solidFill>
                <a:latin typeface="楷体_GB2312" pitchFamily="49" charset="-122"/>
              </a:rPr>
              <a:t>状态。 相应地，可用两条命令</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函数</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对互斥锁进行操作。其中的关锁</a:t>
            </a:r>
            <a:r>
              <a:rPr lang="en-US" altLang="zh-CN" sz="2400">
                <a:solidFill>
                  <a:srgbClr val="3333CC"/>
                </a:solidFill>
                <a:latin typeface="楷体_GB2312" pitchFamily="49" charset="-122"/>
              </a:rPr>
              <a:t>lock</a:t>
            </a:r>
            <a:r>
              <a:rPr lang="zh-CN" altLang="en-US" sz="2400">
                <a:solidFill>
                  <a:srgbClr val="000000"/>
                </a:solidFill>
                <a:latin typeface="楷体_GB2312" pitchFamily="49" charset="-122"/>
              </a:rPr>
              <a:t>操作用于将</a:t>
            </a:r>
            <a:r>
              <a:rPr lang="en-US" altLang="zh-CN" sz="2400">
                <a:solidFill>
                  <a:srgbClr val="3333CC"/>
                </a:solidFill>
                <a:latin typeface="楷体_GB2312" pitchFamily="49" charset="-122"/>
              </a:rPr>
              <a:t>mutex</a:t>
            </a:r>
            <a:r>
              <a:rPr lang="zh-CN" altLang="en-US" sz="2400">
                <a:solidFill>
                  <a:srgbClr val="000000"/>
                </a:solidFill>
                <a:latin typeface="楷体_GB2312" pitchFamily="49" charset="-122"/>
              </a:rPr>
              <a:t>关上，开锁操作</a:t>
            </a:r>
            <a:r>
              <a:rPr lang="en-US" altLang="zh-CN" sz="2400">
                <a:solidFill>
                  <a:srgbClr val="3333CC"/>
                </a:solidFill>
                <a:latin typeface="楷体_GB2312" pitchFamily="49" charset="-122"/>
              </a:rPr>
              <a:t>unlock</a:t>
            </a:r>
            <a:r>
              <a:rPr lang="zh-CN" altLang="en-US" sz="2400">
                <a:solidFill>
                  <a:srgbClr val="000000"/>
                </a:solidFill>
                <a:latin typeface="楷体_GB2312" pitchFamily="49" charset="-122"/>
              </a:rPr>
              <a:t>则用于打开</a:t>
            </a:r>
            <a:r>
              <a:rPr lang="en-US" altLang="zh-CN" sz="2400">
                <a:solidFill>
                  <a:srgbClr val="3333CC"/>
                </a:solidFill>
                <a:latin typeface="楷体_GB2312" pitchFamily="49" charset="-122"/>
              </a:rPr>
              <a:t>mutex</a:t>
            </a:r>
            <a:r>
              <a:rPr lang="zh-CN" altLang="en-US" sz="2400">
                <a:solidFill>
                  <a:srgbClr val="000000"/>
                </a:solidFill>
                <a:latin typeface="楷体_GB2312" pitchFamily="49" charset="-122"/>
              </a:rPr>
              <a:t>。 </a:t>
            </a:r>
          </a:p>
        </p:txBody>
      </p:sp>
      <p:sp>
        <p:nvSpPr>
          <p:cNvPr id="138243" name="Rectangle 5"/>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38244" name="Rectangle 6"/>
          <p:cNvSpPr>
            <a:spLocks noChangeArrowheads="1"/>
          </p:cNvSpPr>
          <p:nvPr/>
        </p:nvSpPr>
        <p:spPr bwMode="auto">
          <a:xfrm>
            <a:off x="457200" y="990600"/>
            <a:ext cx="37036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2.6.2 </a:t>
            </a:r>
            <a:r>
              <a:rPr lang="zh-CN" altLang="en-US" sz="2400">
                <a:solidFill>
                  <a:srgbClr val="000000"/>
                </a:solidFill>
              </a:rPr>
              <a:t>线程间的同步和通信</a:t>
            </a:r>
          </a:p>
        </p:txBody>
      </p:sp>
    </p:spTree>
    <p:extLst>
      <p:ext uri="{BB962C8B-B14F-4D97-AF65-F5344CB8AC3E}">
        <p14:creationId xmlns:p14="http://schemas.microsoft.com/office/powerpoint/2010/main" val="272018009"/>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body" idx="1"/>
          </p:nvPr>
        </p:nvSpPr>
        <p:spPr>
          <a:xfrm>
            <a:off x="304800" y="1219200"/>
            <a:ext cx="8229600" cy="2943225"/>
          </a:xfrm>
        </p:spPr>
        <p:txBody>
          <a:bodyPr/>
          <a:lstStyle/>
          <a:p>
            <a:pPr eaLnBrk="1" hangingPunct="1">
              <a:buFontTx/>
              <a:buNone/>
            </a:pPr>
            <a:r>
              <a:rPr kumimoji="1" lang="en-US" altLang="zh-CN" sz="2400" smtClean="0">
                <a:latin typeface="楷体_GB2312" pitchFamily="49" charset="-122"/>
              </a:rPr>
              <a:t>2. </a:t>
            </a:r>
            <a:r>
              <a:rPr kumimoji="1" lang="zh-CN" altLang="en-US" sz="2400" smtClean="0">
                <a:solidFill>
                  <a:srgbClr val="FF0000"/>
                </a:solidFill>
                <a:latin typeface="楷体_GB2312" pitchFamily="49" charset="-122"/>
              </a:rPr>
              <a:t>条件变量</a:t>
            </a:r>
          </a:p>
          <a:p>
            <a:pPr eaLnBrk="1" hangingPunct="1"/>
            <a:r>
              <a:rPr kumimoji="1" lang="zh-CN" altLang="en-US" sz="2400" smtClean="0">
                <a:latin typeface="楷体_GB2312" pitchFamily="49" charset="-122"/>
              </a:rPr>
              <a:t>在许多情况下，</a:t>
            </a:r>
            <a:r>
              <a:rPr kumimoji="1" lang="zh-CN" altLang="en-US" sz="2400" smtClean="0">
                <a:solidFill>
                  <a:srgbClr val="3333CC"/>
                </a:solidFill>
                <a:latin typeface="楷体_GB2312" pitchFamily="49" charset="-122"/>
              </a:rPr>
              <a:t>只利用</a:t>
            </a:r>
            <a:r>
              <a:rPr kumimoji="1" lang="en-US" altLang="zh-CN" sz="2400" smtClean="0">
                <a:solidFill>
                  <a:srgbClr val="3333CC"/>
                </a:solidFill>
                <a:latin typeface="楷体_GB2312" pitchFamily="49" charset="-122"/>
              </a:rPr>
              <a:t>mutex</a:t>
            </a:r>
            <a:r>
              <a:rPr kumimoji="1" lang="zh-CN" altLang="en-US" sz="2400" smtClean="0">
                <a:solidFill>
                  <a:srgbClr val="3333CC"/>
                </a:solidFill>
                <a:latin typeface="楷体_GB2312" pitchFamily="49" charset="-122"/>
              </a:rPr>
              <a:t>来实现互斥访问可能会引起死锁</a:t>
            </a:r>
            <a:r>
              <a:rPr kumimoji="1" lang="zh-CN" altLang="en-US" sz="2400" smtClean="0">
                <a:latin typeface="楷体_GB2312" pitchFamily="49" charset="-122"/>
              </a:rPr>
              <a:t>，由此引入了条件变量。</a:t>
            </a:r>
          </a:p>
          <a:p>
            <a:pPr eaLnBrk="1" hangingPunct="1"/>
            <a:r>
              <a:rPr kumimoji="1" lang="zh-CN" altLang="en-US" sz="2400" smtClean="0">
                <a:latin typeface="楷体_GB2312" pitchFamily="49" charset="-122"/>
              </a:rPr>
              <a:t>每一个</a:t>
            </a:r>
            <a:r>
              <a:rPr kumimoji="1" lang="zh-CN" altLang="en-US" sz="2400" smtClean="0">
                <a:solidFill>
                  <a:srgbClr val="3333CC"/>
                </a:solidFill>
                <a:latin typeface="楷体_GB2312" pitchFamily="49" charset="-122"/>
              </a:rPr>
              <a:t>条件变量</a:t>
            </a:r>
            <a:r>
              <a:rPr kumimoji="1" lang="zh-CN" altLang="en-US" sz="2400" smtClean="0">
                <a:latin typeface="楷体_GB2312" pitchFamily="49" charset="-122"/>
              </a:rPr>
              <a:t>通常都与一个</a:t>
            </a:r>
            <a:r>
              <a:rPr kumimoji="1" lang="zh-CN" altLang="en-US" sz="2400" smtClean="0">
                <a:solidFill>
                  <a:srgbClr val="3333CC"/>
                </a:solidFill>
                <a:latin typeface="楷体_GB2312" pitchFamily="49" charset="-122"/>
              </a:rPr>
              <a:t>互斥锁</a:t>
            </a:r>
            <a:r>
              <a:rPr kumimoji="1" lang="zh-CN" altLang="en-US" sz="2400" smtClean="0">
                <a:latin typeface="楷体_GB2312" pitchFamily="49" charset="-122"/>
              </a:rPr>
              <a:t>一起使用。单纯的</a:t>
            </a:r>
            <a:r>
              <a:rPr kumimoji="1" lang="zh-CN" altLang="en-US" sz="2400" smtClean="0">
                <a:solidFill>
                  <a:srgbClr val="3333CC"/>
                </a:solidFill>
                <a:latin typeface="楷体_GB2312" pitchFamily="49" charset="-122"/>
              </a:rPr>
              <a:t>互斥锁</a:t>
            </a:r>
            <a:r>
              <a:rPr kumimoji="1" lang="zh-CN" altLang="en-US" sz="2400" smtClean="0">
                <a:latin typeface="楷体_GB2312" pitchFamily="49" charset="-122"/>
              </a:rPr>
              <a:t>用于</a:t>
            </a:r>
            <a:r>
              <a:rPr kumimoji="1" lang="zh-CN" altLang="en-US" sz="2400" smtClean="0">
                <a:solidFill>
                  <a:srgbClr val="3333CC"/>
                </a:solidFill>
                <a:latin typeface="楷体_GB2312" pitchFamily="49" charset="-122"/>
              </a:rPr>
              <a:t>短期锁定</a:t>
            </a:r>
            <a:r>
              <a:rPr kumimoji="1" lang="zh-CN" altLang="en-US" sz="2400" smtClean="0">
                <a:latin typeface="楷体_GB2312" pitchFamily="49" charset="-122"/>
              </a:rPr>
              <a:t>，主要是用来</a:t>
            </a:r>
            <a:r>
              <a:rPr kumimoji="1" lang="zh-CN" altLang="en-US" sz="2400" smtClean="0">
                <a:solidFill>
                  <a:srgbClr val="3333CC"/>
                </a:solidFill>
                <a:latin typeface="楷体_GB2312" pitchFamily="49" charset="-122"/>
              </a:rPr>
              <a:t>保证对临界区的互斥进入</a:t>
            </a:r>
            <a:r>
              <a:rPr kumimoji="1" lang="zh-CN" altLang="en-US" sz="2400" smtClean="0">
                <a:latin typeface="楷体_GB2312" pitchFamily="49" charset="-122"/>
              </a:rPr>
              <a:t>。而</a:t>
            </a:r>
            <a:r>
              <a:rPr kumimoji="1" lang="zh-CN" altLang="en-US" sz="2400" smtClean="0">
                <a:solidFill>
                  <a:srgbClr val="3333CC"/>
                </a:solidFill>
                <a:latin typeface="楷体_GB2312" pitchFamily="49" charset="-122"/>
              </a:rPr>
              <a:t>条件变量</a:t>
            </a:r>
            <a:r>
              <a:rPr kumimoji="1" lang="zh-CN" altLang="en-US" sz="2400" smtClean="0">
                <a:latin typeface="楷体_GB2312" pitchFamily="49" charset="-122"/>
              </a:rPr>
              <a:t>则用于线程的</a:t>
            </a:r>
            <a:r>
              <a:rPr kumimoji="1" lang="zh-CN" altLang="en-US" sz="2400" smtClean="0">
                <a:solidFill>
                  <a:srgbClr val="3333CC"/>
                </a:solidFill>
                <a:latin typeface="楷体_GB2312" pitchFamily="49" charset="-122"/>
              </a:rPr>
              <a:t>长期等待</a:t>
            </a:r>
            <a:r>
              <a:rPr kumimoji="1" lang="zh-CN" altLang="en-US" sz="2400" smtClean="0">
                <a:latin typeface="楷体_GB2312" pitchFamily="49" charset="-122"/>
              </a:rPr>
              <a:t>，直至所等待的资源成为</a:t>
            </a:r>
            <a:r>
              <a:rPr kumimoji="1" lang="zh-CN" altLang="en-US" sz="2400" smtClean="0">
                <a:solidFill>
                  <a:srgbClr val="3333CC"/>
                </a:solidFill>
                <a:latin typeface="楷体_GB2312" pitchFamily="49" charset="-122"/>
              </a:rPr>
              <a:t>可用的资源</a:t>
            </a:r>
            <a:r>
              <a:rPr kumimoji="1" lang="zh-CN" altLang="en-US" sz="2400" smtClean="0">
                <a:latin typeface="楷体_GB2312" pitchFamily="49" charset="-122"/>
              </a:rPr>
              <a:t>。</a:t>
            </a:r>
          </a:p>
          <a:p>
            <a:pPr eaLnBrk="1" hangingPunct="1"/>
            <a:endParaRPr kumimoji="1" lang="en-US" altLang="zh-CN" sz="2800" b="0" smtClean="0"/>
          </a:p>
        </p:txBody>
      </p:sp>
      <p:sp>
        <p:nvSpPr>
          <p:cNvPr id="344067" name="Text Box 3"/>
          <p:cNvSpPr txBox="1">
            <a:spLocks noChangeArrowheads="1"/>
          </p:cNvSpPr>
          <p:nvPr/>
        </p:nvSpPr>
        <p:spPr bwMode="auto">
          <a:xfrm>
            <a:off x="871538" y="4114800"/>
            <a:ext cx="7424737" cy="273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140000"/>
              </a:lnSpc>
              <a:spcBef>
                <a:spcPct val="0"/>
              </a:spcBef>
              <a:buFontTx/>
              <a:buNone/>
            </a:pPr>
            <a:r>
              <a:rPr lang="en-US" altLang="zh-CN" sz="2400" b="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Lock mutex</a:t>
            </a: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Lock mutex</a:t>
            </a:r>
          </a:p>
          <a:p>
            <a:pPr eaLnBrk="1" hangingPunct="1">
              <a:lnSpc>
                <a:spcPct val="140000"/>
              </a:lnSpc>
              <a:spcBef>
                <a:spcPct val="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check data structures</a:t>
            </a: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mark resource as free</a:t>
            </a:r>
            <a:r>
              <a:rPr lang="zh-CN" altLang="en-US" sz="2000">
                <a:solidFill>
                  <a:srgbClr val="000000"/>
                </a:solidFill>
                <a:latin typeface="Times New Roman" panose="02020603050405020304" pitchFamily="18" charset="0"/>
                <a:ea typeface="宋体" panose="02010600030101010101" pitchFamily="2" charset="-122"/>
              </a:rPr>
              <a:t>；</a:t>
            </a:r>
          </a:p>
          <a:p>
            <a:pPr eaLnBrk="1" hangingPunct="1">
              <a:lnSpc>
                <a:spcPct val="140000"/>
              </a:lnSpc>
              <a:spcBef>
                <a:spcPct val="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if(resource busy) 	</a:t>
            </a: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unlock mutex</a:t>
            </a:r>
            <a:r>
              <a:rPr lang="zh-CN" altLang="en-US" sz="2000">
                <a:solidFill>
                  <a:srgbClr val="000000"/>
                </a:solidFill>
                <a:latin typeface="Times New Roman" panose="02020603050405020304" pitchFamily="18" charset="0"/>
                <a:ea typeface="宋体" panose="02010600030101010101" pitchFamily="2" charset="-122"/>
              </a:rPr>
              <a:t>；</a:t>
            </a:r>
          </a:p>
          <a:p>
            <a:pPr eaLnBrk="1" hangingPunct="1">
              <a:lnSpc>
                <a:spcPct val="140000"/>
              </a:lnSpc>
              <a:spcBef>
                <a:spcPct val="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wait(condition variable)</a:t>
            </a: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wakeup(condition variable)</a:t>
            </a:r>
            <a:r>
              <a:rPr lang="zh-CN" altLang="en-US" sz="2000">
                <a:solidFill>
                  <a:srgbClr val="000000"/>
                </a:solidFill>
                <a:latin typeface="Times New Roman" panose="02020603050405020304" pitchFamily="18" charset="0"/>
                <a:ea typeface="宋体" panose="02010600030101010101" pitchFamily="2" charset="-122"/>
              </a:rPr>
              <a:t>；</a:t>
            </a:r>
          </a:p>
          <a:p>
            <a:pPr eaLnBrk="1" hangingPunct="1">
              <a:lnSpc>
                <a:spcPct val="140000"/>
              </a:lnSpc>
              <a:spcBef>
                <a:spcPct val="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else  mark resource as busy</a:t>
            </a:r>
            <a:r>
              <a:rPr lang="zh-CN" altLang="en-US" sz="2000">
                <a:solidFill>
                  <a:srgbClr val="000000"/>
                </a:solidFill>
                <a:latin typeface="Times New Roman" panose="02020603050405020304" pitchFamily="18" charset="0"/>
                <a:ea typeface="宋体" panose="02010600030101010101" pitchFamily="2" charset="-122"/>
              </a:rPr>
              <a:t>；</a:t>
            </a:r>
          </a:p>
          <a:p>
            <a:pPr eaLnBrk="1" hangingPunct="1">
              <a:lnSpc>
                <a:spcPct val="140000"/>
              </a:lnSpc>
              <a:spcBef>
                <a:spcPct val="0"/>
              </a:spcBef>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unlock mutex</a:t>
            </a:r>
            <a:r>
              <a:rPr lang="zh-CN" altLang="en-US" sz="2000">
                <a:solidFill>
                  <a:srgbClr val="000000"/>
                </a:solidFill>
                <a:latin typeface="Times New Roman" panose="02020603050405020304" pitchFamily="18" charset="0"/>
                <a:ea typeface="宋体" panose="02010600030101010101" pitchFamily="2" charset="-122"/>
              </a:rPr>
              <a:t>； </a:t>
            </a:r>
          </a:p>
        </p:txBody>
      </p:sp>
      <p:sp>
        <p:nvSpPr>
          <p:cNvPr id="344068" name="Rectangle 4"/>
          <p:cNvSpPr>
            <a:spLocks noChangeArrowheads="1"/>
          </p:cNvSpPr>
          <p:nvPr/>
        </p:nvSpPr>
        <p:spPr bwMode="auto">
          <a:xfrm>
            <a:off x="152400" y="4038600"/>
            <a:ext cx="205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1800">
                <a:solidFill>
                  <a:srgbClr val="FF0000"/>
                </a:solidFill>
                <a:ea typeface="宋体" panose="02010600030101010101" pitchFamily="2" charset="-122"/>
              </a:rPr>
              <a:t>资源的申请</a:t>
            </a:r>
          </a:p>
        </p:txBody>
      </p:sp>
      <p:sp>
        <p:nvSpPr>
          <p:cNvPr id="344069" name="Rectangle 5"/>
          <p:cNvSpPr>
            <a:spLocks noChangeArrowheads="1"/>
          </p:cNvSpPr>
          <p:nvPr/>
        </p:nvSpPr>
        <p:spPr bwMode="auto">
          <a:xfrm>
            <a:off x="4800600" y="3886200"/>
            <a:ext cx="2951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1800">
                <a:solidFill>
                  <a:srgbClr val="FF0000"/>
                </a:solidFill>
                <a:ea typeface="宋体" panose="02010600030101010101" pitchFamily="2" charset="-122"/>
              </a:rPr>
              <a:t>资源的释放</a:t>
            </a:r>
          </a:p>
        </p:txBody>
      </p:sp>
      <p:sp>
        <p:nvSpPr>
          <p:cNvPr id="139270" name="Rectangle 6"/>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39271" name="Rectangle 7"/>
          <p:cNvSpPr>
            <a:spLocks noChangeArrowheads="1"/>
          </p:cNvSpPr>
          <p:nvPr/>
        </p:nvSpPr>
        <p:spPr bwMode="auto">
          <a:xfrm>
            <a:off x="457200" y="762000"/>
            <a:ext cx="37036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2.6.2 </a:t>
            </a:r>
            <a:r>
              <a:rPr lang="zh-CN" altLang="en-US" sz="2400">
                <a:solidFill>
                  <a:srgbClr val="000000"/>
                </a:solidFill>
              </a:rPr>
              <a:t>线程间的同步和通信</a:t>
            </a:r>
          </a:p>
        </p:txBody>
      </p:sp>
      <p:sp>
        <p:nvSpPr>
          <p:cNvPr id="139272" name="Line 8"/>
          <p:cNvSpPr>
            <a:spLocks noChangeShapeType="1"/>
          </p:cNvSpPr>
          <p:nvPr/>
        </p:nvSpPr>
        <p:spPr bwMode="auto">
          <a:xfrm>
            <a:off x="4572000" y="358140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Tree>
    <p:extLst>
      <p:ext uri="{BB962C8B-B14F-4D97-AF65-F5344CB8AC3E}">
        <p14:creationId xmlns:p14="http://schemas.microsoft.com/office/powerpoint/2010/main" val="571673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4066">
                                            <p:txEl>
                                              <p:pRg st="2" end="2"/>
                                            </p:txEl>
                                          </p:spTgt>
                                        </p:tgtEl>
                                        <p:attrNameLst>
                                          <p:attrName>style.visibility</p:attrName>
                                        </p:attrNameLst>
                                      </p:cBhvr>
                                      <p:to>
                                        <p:strVal val="visible"/>
                                      </p:to>
                                    </p:set>
                                    <p:animEffect transition="in" filter="blinds(horizontal)">
                                      <p:cBhvr>
                                        <p:cTn id="7" dur="500"/>
                                        <p:tgtEl>
                                          <p:spTgt spid="3440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4068"/>
                                        </p:tgtEl>
                                        <p:attrNameLst>
                                          <p:attrName>style.visibility</p:attrName>
                                        </p:attrNameLst>
                                      </p:cBhvr>
                                      <p:to>
                                        <p:strVal val="visible"/>
                                      </p:to>
                                    </p:set>
                                    <p:animEffect transition="in" filter="blinds(horizontal)">
                                      <p:cBhvr>
                                        <p:cTn id="12" dur="500"/>
                                        <p:tgtEl>
                                          <p:spTgt spid="34406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4069"/>
                                        </p:tgtEl>
                                        <p:attrNameLst>
                                          <p:attrName>style.visibility</p:attrName>
                                        </p:attrNameLst>
                                      </p:cBhvr>
                                      <p:to>
                                        <p:strVal val="visible"/>
                                      </p:to>
                                    </p:set>
                                    <p:animEffect transition="in" filter="blinds(horizontal)">
                                      <p:cBhvr>
                                        <p:cTn id="15" dur="500"/>
                                        <p:tgtEl>
                                          <p:spTgt spid="34406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44067"/>
                                        </p:tgtEl>
                                        <p:attrNameLst>
                                          <p:attrName>style.visibility</p:attrName>
                                        </p:attrNameLst>
                                      </p:cBhvr>
                                      <p:to>
                                        <p:strVal val="visible"/>
                                      </p:to>
                                    </p:set>
                                    <p:animEffect transition="in" filter="blinds(horizontal)">
                                      <p:cBhvr>
                                        <p:cTn id="18" dur="500"/>
                                        <p:tgtEl>
                                          <p:spTgt spid="34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p:bldP spid="344068" grpId="0"/>
      <p:bldP spid="34406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body" idx="1"/>
          </p:nvPr>
        </p:nvSpPr>
        <p:spPr>
          <a:xfrm>
            <a:off x="395288" y="1676400"/>
            <a:ext cx="8229600" cy="4776788"/>
          </a:xfrm>
        </p:spPr>
        <p:txBody>
          <a:bodyPr/>
          <a:lstStyle/>
          <a:p>
            <a:pPr marL="609600" indent="-609600" eaLnBrk="1" hangingPunct="1">
              <a:lnSpc>
                <a:spcPct val="90000"/>
              </a:lnSpc>
              <a:buFontTx/>
              <a:buNone/>
            </a:pPr>
            <a:r>
              <a:rPr kumimoji="1" lang="en-US" altLang="zh-CN" sz="2400" smtClean="0"/>
              <a:t>3. </a:t>
            </a:r>
            <a:r>
              <a:rPr kumimoji="1" lang="zh-CN" altLang="en-US" sz="2400" smtClean="0">
                <a:solidFill>
                  <a:srgbClr val="FF0000"/>
                </a:solidFill>
              </a:rPr>
              <a:t>信号量机制</a:t>
            </a:r>
          </a:p>
          <a:p>
            <a:pPr marL="609600" indent="-609600" eaLnBrk="1" hangingPunct="1">
              <a:lnSpc>
                <a:spcPct val="90000"/>
              </a:lnSpc>
              <a:buFont typeface="Wingdings" panose="05000000000000000000" pitchFamily="2" charset="2"/>
              <a:buAutoNum type="arabicParenBoth"/>
            </a:pPr>
            <a:r>
              <a:rPr kumimoji="1" lang="zh-CN" altLang="en-US" sz="2400" smtClean="0">
                <a:solidFill>
                  <a:srgbClr val="3333CC"/>
                </a:solidFill>
              </a:rPr>
              <a:t>私用信号量</a:t>
            </a:r>
            <a:r>
              <a:rPr kumimoji="1" lang="en-US" altLang="zh-CN" sz="2400" smtClean="0"/>
              <a:t>(private semaphore)</a:t>
            </a:r>
          </a:p>
          <a:p>
            <a:pPr marL="990600" lvl="1" indent="-533400" eaLnBrk="1" hangingPunct="1">
              <a:lnSpc>
                <a:spcPct val="90000"/>
              </a:lnSpc>
            </a:pPr>
            <a:r>
              <a:rPr kumimoji="1" lang="zh-CN" altLang="en-US" sz="2400" smtClean="0"/>
              <a:t>用以实现同一进程中各线程之间的同步。</a:t>
            </a:r>
          </a:p>
          <a:p>
            <a:pPr marL="990600" lvl="1" indent="-533400" eaLnBrk="1" hangingPunct="1">
              <a:lnSpc>
                <a:spcPct val="90000"/>
              </a:lnSpc>
            </a:pPr>
            <a:r>
              <a:rPr kumimoji="1" lang="zh-CN" altLang="en-US" sz="2400" smtClean="0"/>
              <a:t>数据结构存放在应用程序的地址空间中。</a:t>
            </a:r>
          </a:p>
          <a:p>
            <a:pPr marL="990600" lvl="1" indent="-533400" eaLnBrk="1" hangingPunct="1">
              <a:lnSpc>
                <a:spcPct val="90000"/>
              </a:lnSpc>
            </a:pPr>
            <a:r>
              <a:rPr kumimoji="1" lang="zh-CN" altLang="en-US" sz="2400" smtClean="0"/>
              <a:t>私用信号量属于特定的进程所有，</a:t>
            </a:r>
            <a:r>
              <a:rPr kumimoji="1" lang="en-US" altLang="zh-CN" sz="2400" smtClean="0"/>
              <a:t>OS</a:t>
            </a:r>
            <a:r>
              <a:rPr kumimoji="1" lang="zh-CN" altLang="en-US" sz="2400" smtClean="0"/>
              <a:t>并不知道私用信号量的存在。</a:t>
            </a:r>
          </a:p>
          <a:p>
            <a:pPr marL="609600" indent="-609600" eaLnBrk="1" hangingPunct="1">
              <a:lnSpc>
                <a:spcPct val="90000"/>
              </a:lnSpc>
              <a:spcBef>
                <a:spcPct val="50000"/>
              </a:spcBef>
              <a:buFont typeface="Wingdings" panose="05000000000000000000" pitchFamily="2" charset="2"/>
              <a:buAutoNum type="arabicParenBoth" startAt="2"/>
            </a:pPr>
            <a:r>
              <a:rPr kumimoji="1" lang="zh-CN" altLang="en-US" sz="2400" smtClean="0">
                <a:solidFill>
                  <a:srgbClr val="3333CC"/>
                </a:solidFill>
              </a:rPr>
              <a:t>公用信号量</a:t>
            </a:r>
            <a:r>
              <a:rPr kumimoji="1" lang="en-US" altLang="zh-CN" sz="2400" smtClean="0"/>
              <a:t>(public semaphore)</a:t>
            </a:r>
          </a:p>
          <a:p>
            <a:pPr marL="990600" lvl="1" indent="-533400" eaLnBrk="1" hangingPunct="1">
              <a:lnSpc>
                <a:spcPct val="90000"/>
              </a:lnSpc>
            </a:pPr>
            <a:r>
              <a:rPr kumimoji="1" lang="zh-CN" altLang="en-US" sz="2400" smtClean="0"/>
              <a:t>用以实现不同进程间或不同进程中各线程之间的同步。</a:t>
            </a:r>
          </a:p>
          <a:p>
            <a:pPr marL="990600" lvl="1" indent="-533400" eaLnBrk="1" hangingPunct="1">
              <a:lnSpc>
                <a:spcPct val="90000"/>
              </a:lnSpc>
            </a:pPr>
            <a:r>
              <a:rPr kumimoji="1" lang="zh-CN" altLang="en-US" sz="2400" smtClean="0"/>
              <a:t>数据结构是存放在受保护的系统存储区中，由</a:t>
            </a:r>
            <a:r>
              <a:rPr kumimoji="1" lang="en-US" altLang="zh-CN" sz="2400" smtClean="0"/>
              <a:t>OS</a:t>
            </a:r>
            <a:r>
              <a:rPr kumimoji="1" lang="zh-CN" altLang="en-US" sz="2400" smtClean="0"/>
              <a:t>为它分配空间并进行管理，故也称为</a:t>
            </a:r>
            <a:r>
              <a:rPr kumimoji="1" lang="zh-CN" altLang="en-US" sz="2400" smtClean="0">
                <a:solidFill>
                  <a:srgbClr val="3333CC"/>
                </a:solidFill>
              </a:rPr>
              <a:t>系统信号量</a:t>
            </a:r>
            <a:r>
              <a:rPr kumimoji="1" lang="zh-CN" altLang="en-US" sz="2400" smtClean="0"/>
              <a:t>。</a:t>
            </a:r>
          </a:p>
        </p:txBody>
      </p:sp>
      <p:sp>
        <p:nvSpPr>
          <p:cNvPr id="140291"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0292" name="Rectangle 4"/>
          <p:cNvSpPr>
            <a:spLocks noChangeArrowheads="1"/>
          </p:cNvSpPr>
          <p:nvPr/>
        </p:nvSpPr>
        <p:spPr bwMode="auto">
          <a:xfrm>
            <a:off x="457200" y="950913"/>
            <a:ext cx="370363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2.6.2 </a:t>
            </a:r>
            <a:r>
              <a:rPr lang="zh-CN" altLang="en-US" sz="2400">
                <a:solidFill>
                  <a:srgbClr val="000000"/>
                </a:solidFill>
              </a:rPr>
              <a:t>线程间的同步和通信</a:t>
            </a:r>
          </a:p>
        </p:txBody>
      </p:sp>
    </p:spTree>
    <p:extLst>
      <p:ext uri="{BB962C8B-B14F-4D97-AF65-F5344CB8AC3E}">
        <p14:creationId xmlns:p14="http://schemas.microsoft.com/office/powerpoint/2010/main" val="1194815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6114">
                                            <p:txEl>
                                              <p:pRg st="1" end="1"/>
                                            </p:txEl>
                                          </p:spTgt>
                                        </p:tgtEl>
                                        <p:attrNameLst>
                                          <p:attrName>style.visibility</p:attrName>
                                        </p:attrNameLst>
                                      </p:cBhvr>
                                      <p:to>
                                        <p:strVal val="visible"/>
                                      </p:to>
                                    </p:set>
                                    <p:animEffect transition="in" filter="blinds(horizontal)">
                                      <p:cBhvr>
                                        <p:cTn id="7" dur="500"/>
                                        <p:tgtEl>
                                          <p:spTgt spid="34611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6114">
                                            <p:txEl>
                                              <p:pRg st="2" end="2"/>
                                            </p:txEl>
                                          </p:spTgt>
                                        </p:tgtEl>
                                        <p:attrNameLst>
                                          <p:attrName>style.visibility</p:attrName>
                                        </p:attrNameLst>
                                      </p:cBhvr>
                                      <p:to>
                                        <p:strVal val="visible"/>
                                      </p:to>
                                    </p:set>
                                    <p:animEffect transition="in" filter="blinds(horizontal)">
                                      <p:cBhvr>
                                        <p:cTn id="10" dur="500"/>
                                        <p:tgtEl>
                                          <p:spTgt spid="34611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6114">
                                            <p:txEl>
                                              <p:pRg st="3" end="3"/>
                                            </p:txEl>
                                          </p:spTgt>
                                        </p:tgtEl>
                                        <p:attrNameLst>
                                          <p:attrName>style.visibility</p:attrName>
                                        </p:attrNameLst>
                                      </p:cBhvr>
                                      <p:to>
                                        <p:strVal val="visible"/>
                                      </p:to>
                                    </p:set>
                                    <p:animEffect transition="in" filter="blinds(horizontal)">
                                      <p:cBhvr>
                                        <p:cTn id="13" dur="500"/>
                                        <p:tgtEl>
                                          <p:spTgt spid="34611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6114">
                                            <p:txEl>
                                              <p:pRg st="4" end="4"/>
                                            </p:txEl>
                                          </p:spTgt>
                                        </p:tgtEl>
                                        <p:attrNameLst>
                                          <p:attrName>style.visibility</p:attrName>
                                        </p:attrNameLst>
                                      </p:cBhvr>
                                      <p:to>
                                        <p:strVal val="visible"/>
                                      </p:to>
                                    </p:set>
                                    <p:animEffect transition="in" filter="blinds(horizontal)">
                                      <p:cBhvr>
                                        <p:cTn id="16" dur="500"/>
                                        <p:tgtEl>
                                          <p:spTgt spid="346114">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46114">
                                            <p:txEl>
                                              <p:pRg st="5" end="5"/>
                                            </p:txEl>
                                          </p:spTgt>
                                        </p:tgtEl>
                                        <p:attrNameLst>
                                          <p:attrName>style.visibility</p:attrName>
                                        </p:attrNameLst>
                                      </p:cBhvr>
                                      <p:to>
                                        <p:strVal val="visible"/>
                                      </p:to>
                                    </p:set>
                                    <p:animEffect transition="in" filter="blinds(horizontal)">
                                      <p:cBhvr>
                                        <p:cTn id="21" dur="500"/>
                                        <p:tgtEl>
                                          <p:spTgt spid="34611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46114">
                                            <p:txEl>
                                              <p:pRg st="6" end="6"/>
                                            </p:txEl>
                                          </p:spTgt>
                                        </p:tgtEl>
                                        <p:attrNameLst>
                                          <p:attrName>style.visibility</p:attrName>
                                        </p:attrNameLst>
                                      </p:cBhvr>
                                      <p:to>
                                        <p:strVal val="visible"/>
                                      </p:to>
                                    </p:set>
                                    <p:animEffect transition="in" filter="blinds(horizontal)">
                                      <p:cBhvr>
                                        <p:cTn id="24" dur="500"/>
                                        <p:tgtEl>
                                          <p:spTgt spid="346114">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46114">
                                            <p:txEl>
                                              <p:pRg st="7" end="7"/>
                                            </p:txEl>
                                          </p:spTgt>
                                        </p:tgtEl>
                                        <p:attrNameLst>
                                          <p:attrName>style.visibility</p:attrName>
                                        </p:attrNameLst>
                                      </p:cBhvr>
                                      <p:to>
                                        <p:strVal val="visible"/>
                                      </p:to>
                                    </p:set>
                                    <p:animEffect transition="in" filter="blinds(horizontal)">
                                      <p:cBhvr>
                                        <p:cTn id="27" dur="500"/>
                                        <p:tgtEl>
                                          <p:spTgt spid="3461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0485" name="Rectangle 6"/>
          <p:cNvSpPr>
            <a:spLocks noChangeArrowheads="1"/>
          </p:cNvSpPr>
          <p:nvPr/>
        </p:nvSpPr>
        <p:spPr bwMode="auto">
          <a:xfrm>
            <a:off x="457200" y="1011704"/>
            <a:ext cx="8534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dirty="0">
                <a:solidFill>
                  <a:srgbClr val="000000"/>
                </a:solidFill>
              </a:rPr>
              <a:t>对</a:t>
            </a:r>
            <a:r>
              <a:rPr kumimoji="0" lang="zh-CN" altLang="en-US" sz="2400" dirty="0">
                <a:solidFill>
                  <a:srgbClr val="3333CC"/>
                </a:solidFill>
              </a:rPr>
              <a:t>单个进程</a:t>
            </a:r>
            <a:r>
              <a:rPr kumimoji="0" lang="zh-CN" altLang="en-US" sz="2400" dirty="0">
                <a:solidFill>
                  <a:srgbClr val="000000"/>
                </a:solidFill>
              </a:rPr>
              <a:t>而言，</a:t>
            </a:r>
            <a:r>
              <a:rPr kumimoji="0" lang="zh-CN" altLang="en-US" sz="2400" dirty="0">
                <a:solidFill>
                  <a:srgbClr val="3333CC"/>
                </a:solidFill>
              </a:rPr>
              <a:t>任何时刻</a:t>
            </a:r>
            <a:r>
              <a:rPr kumimoji="0" lang="zh-CN" altLang="en-US" sz="2400" dirty="0">
                <a:solidFill>
                  <a:srgbClr val="000000"/>
                </a:solidFill>
              </a:rPr>
              <a:t>，它只能处于</a:t>
            </a:r>
            <a:r>
              <a:rPr kumimoji="0" lang="zh-CN" altLang="en-US" sz="2400" dirty="0">
                <a:solidFill>
                  <a:srgbClr val="3333CC"/>
                </a:solidFill>
              </a:rPr>
              <a:t>三种基本状态之一</a:t>
            </a:r>
            <a:r>
              <a:rPr kumimoji="0" lang="zh-CN" altLang="en-US" sz="2400" dirty="0">
                <a:solidFill>
                  <a:srgbClr val="000000"/>
                </a:solidFill>
              </a:rPr>
              <a:t>。</a:t>
            </a:r>
          </a:p>
          <a:p>
            <a:pPr eaLnBrk="1" hangingPunct="1">
              <a:spcBef>
                <a:spcPct val="0"/>
              </a:spcBef>
            </a:pPr>
            <a:r>
              <a:rPr kumimoji="0" lang="zh-CN" altLang="en-US" sz="2400" dirty="0">
                <a:solidFill>
                  <a:srgbClr val="000000"/>
                </a:solidFill>
              </a:rPr>
              <a:t>对</a:t>
            </a:r>
            <a:r>
              <a:rPr kumimoji="0" lang="zh-CN" altLang="en-US" sz="2400" dirty="0">
                <a:solidFill>
                  <a:srgbClr val="3333CC"/>
                </a:solidFill>
              </a:rPr>
              <a:t>整个系统</a:t>
            </a:r>
            <a:r>
              <a:rPr kumimoji="0" lang="zh-CN" altLang="en-US" sz="2400" dirty="0">
                <a:solidFill>
                  <a:srgbClr val="000000"/>
                </a:solidFill>
              </a:rPr>
              <a:t>而言，每个时刻允许</a:t>
            </a:r>
            <a:r>
              <a:rPr kumimoji="0" lang="zh-CN" altLang="en-US" sz="2400" dirty="0">
                <a:solidFill>
                  <a:srgbClr val="3333CC"/>
                </a:solidFill>
              </a:rPr>
              <a:t>同时</a:t>
            </a:r>
            <a:r>
              <a:rPr kumimoji="0" lang="zh-CN" altLang="en-US" sz="2400" dirty="0">
                <a:solidFill>
                  <a:srgbClr val="000000"/>
                </a:solidFill>
              </a:rPr>
              <a:t>有</a:t>
            </a:r>
            <a:r>
              <a:rPr kumimoji="0" lang="zh-CN" altLang="en-US" sz="2400" dirty="0">
                <a:solidFill>
                  <a:srgbClr val="3333CC"/>
                </a:solidFill>
              </a:rPr>
              <a:t>多个进程</a:t>
            </a:r>
            <a:r>
              <a:rPr kumimoji="0" lang="zh-CN" altLang="en-US" sz="2400" dirty="0">
                <a:solidFill>
                  <a:srgbClr val="000000"/>
                </a:solidFill>
              </a:rPr>
              <a:t>处于</a:t>
            </a:r>
            <a:r>
              <a:rPr kumimoji="0" lang="zh-CN" altLang="en-US" sz="2400" dirty="0">
                <a:solidFill>
                  <a:srgbClr val="3333CC"/>
                </a:solidFill>
              </a:rPr>
              <a:t>就绪状态</a:t>
            </a:r>
            <a:r>
              <a:rPr kumimoji="0" lang="zh-CN" altLang="en-US" sz="2400" dirty="0">
                <a:solidFill>
                  <a:srgbClr val="000000"/>
                </a:solidFill>
              </a:rPr>
              <a:t>，通常将它们组织成一个</a:t>
            </a:r>
            <a:r>
              <a:rPr kumimoji="0" lang="zh-CN" altLang="en-US" sz="2400" dirty="0">
                <a:solidFill>
                  <a:srgbClr val="3333CC"/>
                </a:solidFill>
              </a:rPr>
              <a:t>就绪队列</a:t>
            </a:r>
            <a:r>
              <a:rPr kumimoji="0" lang="zh-CN" altLang="en-US" sz="2400" dirty="0">
                <a:solidFill>
                  <a:srgbClr val="000000"/>
                </a:solidFill>
              </a:rPr>
              <a:t>；也允许同时有多个进程处于</a:t>
            </a:r>
            <a:r>
              <a:rPr kumimoji="0" lang="zh-CN" altLang="en-US" sz="2400" dirty="0">
                <a:solidFill>
                  <a:srgbClr val="3333CC"/>
                </a:solidFill>
              </a:rPr>
              <a:t>阻塞状态</a:t>
            </a:r>
            <a:r>
              <a:rPr kumimoji="0" lang="zh-CN" altLang="en-US" sz="2400" dirty="0">
                <a:solidFill>
                  <a:srgbClr val="000000"/>
                </a:solidFill>
              </a:rPr>
              <a:t>，并将它们组织成一个或多个</a:t>
            </a:r>
            <a:r>
              <a:rPr kumimoji="0" lang="zh-CN" altLang="en-US" sz="2400" dirty="0">
                <a:solidFill>
                  <a:srgbClr val="3333CC"/>
                </a:solidFill>
              </a:rPr>
              <a:t>阻塞队列</a:t>
            </a:r>
            <a:r>
              <a:rPr kumimoji="0" lang="zh-CN" altLang="en-US" sz="2400" dirty="0">
                <a:solidFill>
                  <a:srgbClr val="000000"/>
                </a:solidFill>
              </a:rPr>
              <a:t>，但对</a:t>
            </a:r>
            <a:r>
              <a:rPr kumimoji="0" lang="zh-CN" altLang="en-US" sz="2400" dirty="0">
                <a:solidFill>
                  <a:srgbClr val="3333CC"/>
                </a:solidFill>
              </a:rPr>
              <a:t>执行状态</a:t>
            </a:r>
            <a:r>
              <a:rPr kumimoji="0" lang="zh-CN" altLang="en-US" sz="2400" dirty="0">
                <a:solidFill>
                  <a:srgbClr val="000000"/>
                </a:solidFill>
              </a:rPr>
              <a:t>的进程，每个处理机最多只允许有一个。</a:t>
            </a:r>
          </a:p>
        </p:txBody>
      </p:sp>
      <p:sp>
        <p:nvSpPr>
          <p:cNvPr id="2" name="AutoShape 2" descr="http://img1.imgtn.bdimg.com/it/u=2434237711,3349848531&amp;fm=214&amp;gp=0.jpg"/>
          <p:cNvSpPr>
            <a:spLocks noChangeAspect="1" noChangeArrowheads="1"/>
          </p:cNvSpPr>
          <p:nvPr/>
        </p:nvSpPr>
        <p:spPr bwMode="auto">
          <a:xfrm>
            <a:off x="155575" y="-1233488"/>
            <a:ext cx="5715000" cy="2581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12596"/>
            <a:ext cx="8991600" cy="3832225"/>
          </a:xfrm>
          <a:prstGeom prst="rect">
            <a:avLst/>
          </a:prstGeom>
        </p:spPr>
      </p:pic>
    </p:spTree>
    <p:extLst>
      <p:ext uri="{BB962C8B-B14F-4D97-AF65-F5344CB8AC3E}">
        <p14:creationId xmlns:p14="http://schemas.microsoft.com/office/powerpoint/2010/main" val="396072781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6"/>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1317" name="Rectangle 7"/>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dirty="0">
                <a:solidFill>
                  <a:srgbClr val="000000"/>
                </a:solidFill>
              </a:rPr>
              <a:t>2.6.3 </a:t>
            </a:r>
            <a:r>
              <a:rPr lang="zh-CN" altLang="en-US" sz="2400" dirty="0">
                <a:solidFill>
                  <a:srgbClr val="000000"/>
                </a:solidFill>
              </a:rPr>
              <a:t>线程的实现方式</a:t>
            </a:r>
          </a:p>
        </p:txBody>
      </p:sp>
      <p:sp>
        <p:nvSpPr>
          <p:cNvPr id="2" name="Content Placeholder 1"/>
          <p:cNvSpPr>
            <a:spLocks noGrp="1"/>
          </p:cNvSpPr>
          <p:nvPr>
            <p:ph idx="1"/>
          </p:nvPr>
        </p:nvSpPr>
        <p:spPr>
          <a:xfrm>
            <a:off x="457200" y="1524000"/>
            <a:ext cx="8229600" cy="4495800"/>
          </a:xfrm>
        </p:spPr>
        <p:txBody>
          <a:bodyPr/>
          <a:lstStyle/>
          <a:p>
            <a:r>
              <a:rPr lang="zh-CN" altLang="en-US" sz="2400" dirty="0" smtClean="0"/>
              <a:t>线程实现有三种方式：</a:t>
            </a:r>
            <a:endParaRPr lang="en-US" altLang="zh-CN" sz="2400" dirty="0" smtClean="0"/>
          </a:p>
          <a:p>
            <a:pPr lvl="1"/>
            <a:r>
              <a:rPr lang="zh-CN" altLang="en-US" sz="2400" dirty="0"/>
              <a:t>用</a:t>
            </a:r>
            <a:r>
              <a:rPr lang="zh-CN" altLang="en-US" sz="2400" dirty="0" smtClean="0"/>
              <a:t>户线程：在用户空间实现</a:t>
            </a:r>
            <a:endParaRPr lang="en-US" altLang="zh-CN" sz="2400" dirty="0" smtClean="0"/>
          </a:p>
          <a:p>
            <a:pPr marL="457200" lvl="1" indent="0">
              <a:buNone/>
            </a:pPr>
            <a:r>
              <a:rPr lang="en-US" altLang="zh-CN" sz="2400" dirty="0"/>
              <a:t> </a:t>
            </a:r>
            <a:r>
              <a:rPr lang="en-US" altLang="zh-CN" sz="2400" dirty="0" smtClean="0"/>
              <a:t>  POSIX </a:t>
            </a:r>
            <a:r>
              <a:rPr lang="en-US" altLang="zh-CN" sz="2400" dirty="0" err="1" smtClean="0"/>
              <a:t>Pthreads</a:t>
            </a:r>
            <a:r>
              <a:rPr lang="en-US" altLang="zh-CN" sz="2400" dirty="0" smtClean="0"/>
              <a:t>, Mach C-threads, Solaris threads</a:t>
            </a:r>
          </a:p>
          <a:p>
            <a:pPr lvl="1"/>
            <a:r>
              <a:rPr lang="zh-CN" altLang="en-US" sz="2400" dirty="0"/>
              <a:t>内</a:t>
            </a:r>
            <a:r>
              <a:rPr lang="zh-CN" altLang="en-US" sz="2400" dirty="0" smtClean="0"/>
              <a:t>核线程：在内核中实现</a:t>
            </a:r>
            <a:endParaRPr lang="en-US" altLang="zh-CN" sz="2400" dirty="0" smtClean="0"/>
          </a:p>
          <a:p>
            <a:pPr marL="457200" lvl="1" indent="0">
              <a:buNone/>
            </a:pPr>
            <a:r>
              <a:rPr lang="en-US" altLang="zh-CN" sz="2400" dirty="0"/>
              <a:t> </a:t>
            </a:r>
            <a:r>
              <a:rPr lang="en-US" altLang="zh-CN" sz="2400" dirty="0" smtClean="0"/>
              <a:t>   Windows, Solaris, Linux</a:t>
            </a:r>
          </a:p>
          <a:p>
            <a:pPr lvl="1"/>
            <a:r>
              <a:rPr lang="zh-CN" altLang="en-US" sz="2400" dirty="0" smtClean="0"/>
              <a:t>组合方式：在内核中实现，支持用户线程</a:t>
            </a:r>
            <a:endParaRPr lang="en-US" altLang="zh-CN" sz="2400" dirty="0" smtClean="0"/>
          </a:p>
          <a:p>
            <a:pPr marL="457200" lvl="1" indent="0">
              <a:buNone/>
            </a:pPr>
            <a:r>
              <a:rPr lang="en-US" altLang="zh-CN" sz="2400" dirty="0"/>
              <a:t> </a:t>
            </a:r>
            <a:r>
              <a:rPr lang="en-US" altLang="zh-CN" sz="2400" dirty="0" smtClean="0"/>
              <a:t>   </a:t>
            </a:r>
          </a:p>
        </p:txBody>
      </p:sp>
    </p:spTree>
    <p:extLst>
      <p:ext uri="{BB962C8B-B14F-4D97-AF65-F5344CB8AC3E}">
        <p14:creationId xmlns:p14="http://schemas.microsoft.com/office/powerpoint/2010/main" val="2143499695"/>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9" name="Rectangle 3"/>
          <p:cNvSpPr>
            <a:spLocks noGrp="1" noChangeArrowheads="1"/>
          </p:cNvSpPr>
          <p:nvPr>
            <p:ph type="body" idx="1"/>
          </p:nvPr>
        </p:nvSpPr>
        <p:spPr>
          <a:xfrm>
            <a:off x="457200" y="1773238"/>
            <a:ext cx="8229600" cy="4094162"/>
          </a:xfrm>
        </p:spPr>
        <p:txBody>
          <a:bodyPr/>
          <a:lstStyle/>
          <a:p>
            <a:pPr marL="609600" indent="-609600" eaLnBrk="1" hangingPunct="1">
              <a:buFontTx/>
              <a:buNone/>
            </a:pPr>
            <a:r>
              <a:rPr kumimoji="1" lang="en-US" altLang="zh-CN" sz="2400" b="0" smtClean="0"/>
              <a:t>1. </a:t>
            </a:r>
            <a:r>
              <a:rPr kumimoji="1" lang="zh-CN" altLang="en-US" sz="2400" smtClean="0">
                <a:solidFill>
                  <a:srgbClr val="FF0000"/>
                </a:solidFill>
              </a:rPr>
              <a:t>内核支持线程</a:t>
            </a:r>
          </a:p>
          <a:p>
            <a:pPr marL="609600" indent="-609600" eaLnBrk="1" hangingPunct="1"/>
            <a:r>
              <a:rPr kumimoji="1" lang="zh-CN" altLang="en-US" sz="2400" smtClean="0"/>
              <a:t>线程在内核支持下运行。</a:t>
            </a:r>
          </a:p>
          <a:p>
            <a:pPr marL="609600" indent="-609600" eaLnBrk="1" hangingPunct="1"/>
            <a:r>
              <a:rPr kumimoji="1" lang="zh-CN" altLang="en-US" sz="2400" smtClean="0"/>
              <a:t>无论是用户进程中的线程，还是系统进程中的线程，他们的创建、撤消和切换等，都是依靠内核实现的。</a:t>
            </a:r>
          </a:p>
          <a:p>
            <a:pPr marL="609600" indent="-609600" eaLnBrk="1" hangingPunct="1"/>
            <a:r>
              <a:rPr kumimoji="1" lang="zh-CN" altLang="en-US" sz="2400" smtClean="0"/>
              <a:t>在内核空间还为每一个内核支持线程设置了一个线程控制块，内核是根据该控制块而感知某线程的存在，并对其加以控制。</a:t>
            </a:r>
          </a:p>
        </p:txBody>
      </p:sp>
      <p:sp>
        <p:nvSpPr>
          <p:cNvPr id="347140" name="Rectangle 4"/>
          <p:cNvSpPr>
            <a:spLocks noChangeArrowheads="1"/>
          </p:cNvSpPr>
          <p:nvPr/>
        </p:nvSpPr>
        <p:spPr bwMode="auto">
          <a:xfrm>
            <a:off x="2268538" y="5734050"/>
            <a:ext cx="424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800">
                <a:solidFill>
                  <a:srgbClr val="FF0000"/>
                </a:solidFill>
                <a:latin typeface="Times New Roman" panose="02020603050405020304" pitchFamily="18" charset="0"/>
              </a:rPr>
              <a:t>调度的基本单位：线程。</a:t>
            </a:r>
          </a:p>
        </p:txBody>
      </p:sp>
      <p:sp>
        <p:nvSpPr>
          <p:cNvPr id="141316" name="Rectangle 6"/>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1317" name="Rectangle 7"/>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2.6.3 </a:t>
            </a:r>
            <a:r>
              <a:rPr lang="zh-CN" altLang="en-US" sz="2400">
                <a:solidFill>
                  <a:srgbClr val="000000"/>
                </a:solidFill>
              </a:rPr>
              <a:t>线程的实现方式</a:t>
            </a:r>
          </a:p>
        </p:txBody>
      </p:sp>
    </p:spTree>
    <p:extLst>
      <p:ext uri="{BB962C8B-B14F-4D97-AF65-F5344CB8AC3E}">
        <p14:creationId xmlns:p14="http://schemas.microsoft.com/office/powerpoint/2010/main" val="1838940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Effect transition="in" filter="blinds(horizontal)">
                                      <p:cBhvr>
                                        <p:cTn id="7" dur="500"/>
                                        <p:tgtEl>
                                          <p:spTgt spid="347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7139">
                                            <p:txEl>
                                              <p:pRg st="1" end="1"/>
                                            </p:txEl>
                                          </p:spTgt>
                                        </p:tgtEl>
                                        <p:attrNameLst>
                                          <p:attrName>style.visibility</p:attrName>
                                        </p:attrNameLst>
                                      </p:cBhvr>
                                      <p:to>
                                        <p:strVal val="visible"/>
                                      </p:to>
                                    </p:set>
                                    <p:animEffect transition="in" filter="blinds(horizontal)">
                                      <p:cBhvr>
                                        <p:cTn id="12" dur="500"/>
                                        <p:tgtEl>
                                          <p:spTgt spid="3471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7139">
                                            <p:txEl>
                                              <p:pRg st="2" end="2"/>
                                            </p:txEl>
                                          </p:spTgt>
                                        </p:tgtEl>
                                        <p:attrNameLst>
                                          <p:attrName>style.visibility</p:attrName>
                                        </p:attrNameLst>
                                      </p:cBhvr>
                                      <p:to>
                                        <p:strVal val="visible"/>
                                      </p:to>
                                    </p:set>
                                    <p:animEffect transition="in" filter="blinds(horizontal)">
                                      <p:cBhvr>
                                        <p:cTn id="17" dur="500"/>
                                        <p:tgtEl>
                                          <p:spTgt spid="3471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7139">
                                            <p:txEl>
                                              <p:pRg st="3" end="3"/>
                                            </p:txEl>
                                          </p:spTgt>
                                        </p:tgtEl>
                                        <p:attrNameLst>
                                          <p:attrName>style.visibility</p:attrName>
                                        </p:attrNameLst>
                                      </p:cBhvr>
                                      <p:to>
                                        <p:strVal val="visible"/>
                                      </p:to>
                                    </p:set>
                                    <p:animEffect transition="in" filter="blinds(horizontal)">
                                      <p:cBhvr>
                                        <p:cTn id="22" dur="500"/>
                                        <p:tgtEl>
                                          <p:spTgt spid="3471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7140"/>
                                        </p:tgtEl>
                                        <p:attrNameLst>
                                          <p:attrName>style.visibility</p:attrName>
                                        </p:attrNameLst>
                                      </p:cBhvr>
                                      <p:to>
                                        <p:strVal val="visible"/>
                                      </p:to>
                                    </p:set>
                                    <p:animEffect transition="in" filter="blinds(horizontal)">
                                      <p:cBhvr>
                                        <p:cTn id="27" dur="500"/>
                                        <p:tgtEl>
                                          <p:spTgt spid="347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P spid="34714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en-US" altLang="zh-CN" smtClean="0"/>
              <a:t>2.6 </a:t>
            </a:r>
            <a:r>
              <a:rPr lang="zh-CN" altLang="en-US" smtClean="0"/>
              <a:t>线程</a:t>
            </a:r>
          </a:p>
        </p:txBody>
      </p:sp>
      <p:sp>
        <p:nvSpPr>
          <p:cNvPr id="142339" name="内容占位符 2"/>
          <p:cNvSpPr>
            <a:spLocks noGrp="1"/>
          </p:cNvSpPr>
          <p:nvPr>
            <p:ph idx="1"/>
          </p:nvPr>
        </p:nvSpPr>
        <p:spPr>
          <a:xfrm>
            <a:off x="457200" y="1066800"/>
            <a:ext cx="8382000" cy="533400"/>
          </a:xfrm>
        </p:spPr>
        <p:txBody>
          <a:bodyPr/>
          <a:lstStyle/>
          <a:p>
            <a:r>
              <a:rPr lang="zh-CN" altLang="en-US" smtClean="0"/>
              <a:t>内核态线程的实现</a:t>
            </a:r>
          </a:p>
        </p:txBody>
      </p:sp>
      <p:sp>
        <p:nvSpPr>
          <p:cNvPr id="142340" name="矩形 4"/>
          <p:cNvSpPr>
            <a:spLocks noChangeArrowheads="1"/>
          </p:cNvSpPr>
          <p:nvPr/>
        </p:nvSpPr>
        <p:spPr bwMode="auto">
          <a:xfrm>
            <a:off x="2286000" y="1752600"/>
            <a:ext cx="5715000" cy="28194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41" name="椭圆 5"/>
          <p:cNvSpPr>
            <a:spLocks noChangeArrowheads="1"/>
          </p:cNvSpPr>
          <p:nvPr/>
        </p:nvSpPr>
        <p:spPr bwMode="auto">
          <a:xfrm>
            <a:off x="3429000" y="1752600"/>
            <a:ext cx="3352800" cy="25146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42" name="任意多边形 6"/>
          <p:cNvSpPr>
            <a:spLocks/>
          </p:cNvSpPr>
          <p:nvPr/>
        </p:nvSpPr>
        <p:spPr bwMode="auto">
          <a:xfrm>
            <a:off x="4297363" y="2163763"/>
            <a:ext cx="336550" cy="1462087"/>
          </a:xfrm>
          <a:custGeom>
            <a:avLst/>
            <a:gdLst>
              <a:gd name="T0" fmla="*/ 231702 w 336175"/>
              <a:gd name="T1" fmla="*/ 0 h 1463040"/>
              <a:gd name="T2" fmla="*/ 23 w 336175"/>
              <a:gd name="T3" fmla="*/ 302426 h 1463040"/>
              <a:gd name="T4" fmla="*/ 216257 w 336175"/>
              <a:gd name="T5" fmla="*/ 529246 h 1463040"/>
              <a:gd name="T6" fmla="*/ 92694 w 336175"/>
              <a:gd name="T7" fmla="*/ 756066 h 1463040"/>
              <a:gd name="T8" fmla="*/ 108139 w 336175"/>
              <a:gd name="T9" fmla="*/ 1043369 h 1463040"/>
              <a:gd name="T10" fmla="*/ 339819 w 336175"/>
              <a:gd name="T11" fmla="*/ 1134096 h 1463040"/>
              <a:gd name="T12" fmla="*/ 185366 w 336175"/>
              <a:gd name="T13" fmla="*/ 1451645 h 14630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175" h="1463040">
                <a:moveTo>
                  <a:pt x="228623" y="0"/>
                </a:moveTo>
                <a:cubicBezTo>
                  <a:pt x="115593" y="107950"/>
                  <a:pt x="2563" y="215900"/>
                  <a:pt x="23" y="304800"/>
                </a:cubicBezTo>
                <a:cubicBezTo>
                  <a:pt x="-2517" y="393700"/>
                  <a:pt x="198143" y="457200"/>
                  <a:pt x="213383" y="533400"/>
                </a:cubicBezTo>
                <a:cubicBezTo>
                  <a:pt x="228623" y="609600"/>
                  <a:pt x="109243" y="675640"/>
                  <a:pt x="91463" y="762000"/>
                </a:cubicBezTo>
                <a:cubicBezTo>
                  <a:pt x="73683" y="848360"/>
                  <a:pt x="66063" y="988060"/>
                  <a:pt x="106703" y="1051560"/>
                </a:cubicBezTo>
                <a:cubicBezTo>
                  <a:pt x="147343" y="1115060"/>
                  <a:pt x="322603" y="1074420"/>
                  <a:pt x="335303" y="1143000"/>
                </a:cubicBezTo>
                <a:cubicBezTo>
                  <a:pt x="348003" y="1211580"/>
                  <a:pt x="218463" y="1381760"/>
                  <a:pt x="182903" y="146304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43" name="任意多边形 8"/>
          <p:cNvSpPr>
            <a:spLocks/>
          </p:cNvSpPr>
          <p:nvPr/>
        </p:nvSpPr>
        <p:spPr bwMode="auto">
          <a:xfrm>
            <a:off x="4953000" y="2209800"/>
            <a:ext cx="314325" cy="1416050"/>
          </a:xfrm>
          <a:custGeom>
            <a:avLst/>
            <a:gdLst>
              <a:gd name="T0" fmla="*/ 119941 w 313251"/>
              <a:gd name="T1" fmla="*/ 0 h 1417320"/>
              <a:gd name="T2" fmla="*/ 8789 w 313251"/>
              <a:gd name="T3" fmla="*/ 376924 h 1417320"/>
              <a:gd name="T4" fmla="*/ 326368 w 313251"/>
              <a:gd name="T5" fmla="*/ 799077 h 1417320"/>
              <a:gd name="T6" fmla="*/ 24667 w 313251"/>
              <a:gd name="T7" fmla="*/ 1025232 h 1417320"/>
              <a:gd name="T8" fmla="*/ 310489 w 313251"/>
              <a:gd name="T9" fmla="*/ 1402154 h 1417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3251" h="1417320">
                <a:moveTo>
                  <a:pt x="115115" y="0"/>
                </a:moveTo>
                <a:cubicBezTo>
                  <a:pt x="45265" y="123190"/>
                  <a:pt x="-24585" y="246380"/>
                  <a:pt x="8435" y="381000"/>
                </a:cubicBezTo>
                <a:cubicBezTo>
                  <a:pt x="41455" y="515620"/>
                  <a:pt x="310695" y="698500"/>
                  <a:pt x="313235" y="807720"/>
                </a:cubicBezTo>
                <a:cubicBezTo>
                  <a:pt x="315775" y="916940"/>
                  <a:pt x="26215" y="934720"/>
                  <a:pt x="23675" y="1036320"/>
                </a:cubicBezTo>
                <a:cubicBezTo>
                  <a:pt x="21135" y="1137920"/>
                  <a:pt x="252275" y="1358900"/>
                  <a:pt x="297995" y="141732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44" name="任意多边形 9"/>
          <p:cNvSpPr>
            <a:spLocks/>
          </p:cNvSpPr>
          <p:nvPr/>
        </p:nvSpPr>
        <p:spPr bwMode="auto">
          <a:xfrm>
            <a:off x="5791200" y="2530475"/>
            <a:ext cx="106363" cy="1219200"/>
          </a:xfrm>
          <a:custGeom>
            <a:avLst/>
            <a:gdLst>
              <a:gd name="T0" fmla="*/ 102938 w 106680"/>
              <a:gd name="T1" fmla="*/ 0 h 1219200"/>
              <a:gd name="T2" fmla="*/ 0 w 106680"/>
              <a:gd name="T3" fmla="*/ 655320 h 1219200"/>
              <a:gd name="T4" fmla="*/ 102938 w 106680"/>
              <a:gd name="T5" fmla="*/ 1219200 h 1219200"/>
              <a:gd name="T6" fmla="*/ 0 60000 65536"/>
              <a:gd name="T7" fmla="*/ 0 60000 65536"/>
              <a:gd name="T8" fmla="*/ 0 60000 65536"/>
            </a:gdLst>
            <a:ahLst/>
            <a:cxnLst>
              <a:cxn ang="T6">
                <a:pos x="T0" y="T1"/>
              </a:cxn>
              <a:cxn ang="T7">
                <a:pos x="T2" y="T3"/>
              </a:cxn>
              <a:cxn ang="T8">
                <a:pos x="T4" y="T5"/>
              </a:cxn>
            </a:cxnLst>
            <a:rect l="0" t="0" r="r" b="b"/>
            <a:pathLst>
              <a:path w="106680" h="1219200">
                <a:moveTo>
                  <a:pt x="106680" y="0"/>
                </a:moveTo>
                <a:cubicBezTo>
                  <a:pt x="53340" y="226060"/>
                  <a:pt x="0" y="452120"/>
                  <a:pt x="0" y="655320"/>
                </a:cubicBezTo>
                <a:cubicBezTo>
                  <a:pt x="0" y="858520"/>
                  <a:pt x="99060" y="1132840"/>
                  <a:pt x="106680" y="1219200"/>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45" name="任意多边形 1"/>
          <p:cNvSpPr>
            <a:spLocks/>
          </p:cNvSpPr>
          <p:nvPr/>
        </p:nvSpPr>
        <p:spPr bwMode="auto">
          <a:xfrm>
            <a:off x="5586413" y="2270125"/>
            <a:ext cx="366712" cy="1203325"/>
          </a:xfrm>
          <a:custGeom>
            <a:avLst/>
            <a:gdLst>
              <a:gd name="T0" fmla="*/ 181610 w 367122"/>
              <a:gd name="T1" fmla="*/ 0 h 1204028"/>
              <a:gd name="T2" fmla="*/ 965 w 367122"/>
              <a:gd name="T3" fmla="*/ 242278 h 1204028"/>
              <a:gd name="T4" fmla="*/ 121395 w 367122"/>
              <a:gd name="T5" fmla="*/ 469414 h 1204028"/>
              <a:gd name="T6" fmla="*/ 362256 w 367122"/>
              <a:gd name="T7" fmla="*/ 590554 h 1204028"/>
              <a:gd name="T8" fmla="*/ 61179 w 367122"/>
              <a:gd name="T9" fmla="*/ 863117 h 1204028"/>
              <a:gd name="T10" fmla="*/ 166557 w 367122"/>
              <a:gd name="T11" fmla="*/ 1075111 h 1204028"/>
              <a:gd name="T12" fmla="*/ 241826 w 367122"/>
              <a:gd name="T13" fmla="*/ 1196249 h 1204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7122" h="1204028">
                <a:moveTo>
                  <a:pt x="183856" y="0"/>
                </a:moveTo>
                <a:cubicBezTo>
                  <a:pt x="97496" y="82550"/>
                  <a:pt x="11136" y="165100"/>
                  <a:pt x="976" y="243840"/>
                </a:cubicBezTo>
                <a:cubicBezTo>
                  <a:pt x="-9184" y="322580"/>
                  <a:pt x="61936" y="414020"/>
                  <a:pt x="122896" y="472440"/>
                </a:cubicBezTo>
                <a:cubicBezTo>
                  <a:pt x="183856" y="530860"/>
                  <a:pt x="376896" y="528320"/>
                  <a:pt x="366736" y="594360"/>
                </a:cubicBezTo>
                <a:cubicBezTo>
                  <a:pt x="356576" y="660400"/>
                  <a:pt x="94956" y="787400"/>
                  <a:pt x="61936" y="868680"/>
                </a:cubicBezTo>
                <a:cubicBezTo>
                  <a:pt x="28916" y="949960"/>
                  <a:pt x="138136" y="1026160"/>
                  <a:pt x="168616" y="1082040"/>
                </a:cubicBezTo>
                <a:cubicBezTo>
                  <a:pt x="199096" y="1137920"/>
                  <a:pt x="204176" y="1206500"/>
                  <a:pt x="244816" y="120396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46" name="圆角矩形 2"/>
          <p:cNvSpPr>
            <a:spLocks noChangeArrowheads="1"/>
          </p:cNvSpPr>
          <p:nvPr/>
        </p:nvSpPr>
        <p:spPr bwMode="auto">
          <a:xfrm>
            <a:off x="4297363" y="3625850"/>
            <a:ext cx="336550" cy="123825"/>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47" name="圆角矩形 9"/>
          <p:cNvSpPr>
            <a:spLocks noChangeArrowheads="1"/>
          </p:cNvSpPr>
          <p:nvPr/>
        </p:nvSpPr>
        <p:spPr bwMode="auto">
          <a:xfrm>
            <a:off x="4991100" y="3625850"/>
            <a:ext cx="336550" cy="336550"/>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48" name="圆角矩形 10"/>
          <p:cNvSpPr>
            <a:spLocks noChangeArrowheads="1"/>
          </p:cNvSpPr>
          <p:nvPr/>
        </p:nvSpPr>
        <p:spPr bwMode="auto">
          <a:xfrm>
            <a:off x="5586413" y="3519488"/>
            <a:ext cx="366712" cy="230187"/>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49" name="TextBox 16"/>
          <p:cNvSpPr txBox="1">
            <a:spLocks noChangeArrowheads="1"/>
          </p:cNvSpPr>
          <p:nvPr/>
        </p:nvSpPr>
        <p:spPr bwMode="auto">
          <a:xfrm>
            <a:off x="2549525" y="243840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a:t>
            </a:r>
          </a:p>
        </p:txBody>
      </p:sp>
      <p:cxnSp>
        <p:nvCxnSpPr>
          <p:cNvPr id="142350" name="直接箭头连接符 6"/>
          <p:cNvCxnSpPr>
            <a:cxnSpLocks noChangeShapeType="1"/>
          </p:cNvCxnSpPr>
          <p:nvPr/>
        </p:nvCxnSpPr>
        <p:spPr bwMode="auto">
          <a:xfrm>
            <a:off x="2951163" y="2930525"/>
            <a:ext cx="0" cy="985838"/>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351" name="矩形 7"/>
          <p:cNvSpPr>
            <a:spLocks noChangeArrowheads="1"/>
          </p:cNvSpPr>
          <p:nvPr/>
        </p:nvSpPr>
        <p:spPr bwMode="auto">
          <a:xfrm>
            <a:off x="2286000" y="4572000"/>
            <a:ext cx="5715000" cy="16764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52" name="TextBox 20"/>
          <p:cNvSpPr txBox="1">
            <a:spLocks noChangeArrowheads="1"/>
          </p:cNvSpPr>
          <p:nvPr/>
        </p:nvSpPr>
        <p:spPr bwMode="auto">
          <a:xfrm>
            <a:off x="2636838" y="5548313"/>
            <a:ext cx="11128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线程表</a:t>
            </a:r>
          </a:p>
        </p:txBody>
      </p:sp>
      <p:sp>
        <p:nvSpPr>
          <p:cNvPr id="142353" name="TextBox 22"/>
          <p:cNvSpPr txBox="1">
            <a:spLocks noChangeArrowheads="1"/>
          </p:cNvSpPr>
          <p:nvPr/>
        </p:nvSpPr>
        <p:spPr bwMode="auto">
          <a:xfrm>
            <a:off x="955675" y="2701925"/>
            <a:ext cx="1025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用户空间</a:t>
            </a:r>
          </a:p>
        </p:txBody>
      </p:sp>
      <p:sp>
        <p:nvSpPr>
          <p:cNvPr id="142354" name="TextBox 23"/>
          <p:cNvSpPr txBox="1">
            <a:spLocks noChangeArrowheads="1"/>
          </p:cNvSpPr>
          <p:nvPr/>
        </p:nvSpPr>
        <p:spPr bwMode="auto">
          <a:xfrm>
            <a:off x="941388" y="4498975"/>
            <a:ext cx="10239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内核空间</a:t>
            </a:r>
          </a:p>
        </p:txBody>
      </p:sp>
      <p:sp>
        <p:nvSpPr>
          <p:cNvPr id="142355" name="左大括号 8"/>
          <p:cNvSpPr>
            <a:spLocks/>
          </p:cNvSpPr>
          <p:nvPr/>
        </p:nvSpPr>
        <p:spPr bwMode="auto">
          <a:xfrm>
            <a:off x="1828800" y="1752600"/>
            <a:ext cx="457200" cy="2746375"/>
          </a:xfrm>
          <a:prstGeom prst="leftBrace">
            <a:avLst>
              <a:gd name="adj1" fmla="val 8343"/>
              <a:gd name="adj2" fmla="val 48889"/>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56" name="左大括号 12"/>
          <p:cNvSpPr>
            <a:spLocks/>
          </p:cNvSpPr>
          <p:nvPr/>
        </p:nvSpPr>
        <p:spPr bwMode="auto">
          <a:xfrm>
            <a:off x="1828800" y="4572000"/>
            <a:ext cx="457200" cy="1676400"/>
          </a:xfrm>
          <a:prstGeom prst="leftBrace">
            <a:avLst>
              <a:gd name="adj1" fmla="val 8335"/>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57" name="任意多边形 6"/>
          <p:cNvSpPr>
            <a:spLocks/>
          </p:cNvSpPr>
          <p:nvPr/>
        </p:nvSpPr>
        <p:spPr bwMode="auto">
          <a:xfrm>
            <a:off x="4435475" y="4678363"/>
            <a:ext cx="336550" cy="1462087"/>
          </a:xfrm>
          <a:custGeom>
            <a:avLst/>
            <a:gdLst>
              <a:gd name="T0" fmla="*/ 231702 w 336175"/>
              <a:gd name="T1" fmla="*/ 0 h 1463040"/>
              <a:gd name="T2" fmla="*/ 23 w 336175"/>
              <a:gd name="T3" fmla="*/ 302426 h 1463040"/>
              <a:gd name="T4" fmla="*/ 216257 w 336175"/>
              <a:gd name="T5" fmla="*/ 529246 h 1463040"/>
              <a:gd name="T6" fmla="*/ 92694 w 336175"/>
              <a:gd name="T7" fmla="*/ 756066 h 1463040"/>
              <a:gd name="T8" fmla="*/ 108139 w 336175"/>
              <a:gd name="T9" fmla="*/ 1043369 h 1463040"/>
              <a:gd name="T10" fmla="*/ 339819 w 336175"/>
              <a:gd name="T11" fmla="*/ 1134096 h 1463040"/>
              <a:gd name="T12" fmla="*/ 185366 w 336175"/>
              <a:gd name="T13" fmla="*/ 1451645 h 14630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175" h="1463040">
                <a:moveTo>
                  <a:pt x="228623" y="0"/>
                </a:moveTo>
                <a:cubicBezTo>
                  <a:pt x="115593" y="107950"/>
                  <a:pt x="2563" y="215900"/>
                  <a:pt x="23" y="304800"/>
                </a:cubicBezTo>
                <a:cubicBezTo>
                  <a:pt x="-2517" y="393700"/>
                  <a:pt x="198143" y="457200"/>
                  <a:pt x="213383" y="533400"/>
                </a:cubicBezTo>
                <a:cubicBezTo>
                  <a:pt x="228623" y="609600"/>
                  <a:pt x="109243" y="675640"/>
                  <a:pt x="91463" y="762000"/>
                </a:cubicBezTo>
                <a:cubicBezTo>
                  <a:pt x="73683" y="848360"/>
                  <a:pt x="66063" y="988060"/>
                  <a:pt x="106703" y="1051560"/>
                </a:cubicBezTo>
                <a:cubicBezTo>
                  <a:pt x="147343" y="1115060"/>
                  <a:pt x="322603" y="1074420"/>
                  <a:pt x="335303" y="1143000"/>
                </a:cubicBezTo>
                <a:cubicBezTo>
                  <a:pt x="348003" y="1211580"/>
                  <a:pt x="218463" y="1381760"/>
                  <a:pt x="182903" y="1463040"/>
                </a:cubicBezTo>
              </a:path>
            </a:pathLst>
          </a:custGeom>
          <a:noFill/>
          <a:ln w="9525" cap="flat" cmpd="sng" algn="ctr">
            <a:solidFill>
              <a:schemeClr val="tx1"/>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58" name="任意多边形 8"/>
          <p:cNvSpPr>
            <a:spLocks/>
          </p:cNvSpPr>
          <p:nvPr/>
        </p:nvSpPr>
        <p:spPr bwMode="auto">
          <a:xfrm>
            <a:off x="5105400" y="4724400"/>
            <a:ext cx="314325" cy="1416050"/>
          </a:xfrm>
          <a:custGeom>
            <a:avLst/>
            <a:gdLst>
              <a:gd name="T0" fmla="*/ 119941 w 313251"/>
              <a:gd name="T1" fmla="*/ 0 h 1417320"/>
              <a:gd name="T2" fmla="*/ 8789 w 313251"/>
              <a:gd name="T3" fmla="*/ 376924 h 1417320"/>
              <a:gd name="T4" fmla="*/ 326368 w 313251"/>
              <a:gd name="T5" fmla="*/ 799077 h 1417320"/>
              <a:gd name="T6" fmla="*/ 24667 w 313251"/>
              <a:gd name="T7" fmla="*/ 1025232 h 1417320"/>
              <a:gd name="T8" fmla="*/ 310489 w 313251"/>
              <a:gd name="T9" fmla="*/ 1402154 h 1417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3251" h="1417320">
                <a:moveTo>
                  <a:pt x="115115" y="0"/>
                </a:moveTo>
                <a:cubicBezTo>
                  <a:pt x="45265" y="123190"/>
                  <a:pt x="-24585" y="246380"/>
                  <a:pt x="8435" y="381000"/>
                </a:cubicBezTo>
                <a:cubicBezTo>
                  <a:pt x="41455" y="515620"/>
                  <a:pt x="310695" y="698500"/>
                  <a:pt x="313235" y="807720"/>
                </a:cubicBezTo>
                <a:cubicBezTo>
                  <a:pt x="315775" y="916940"/>
                  <a:pt x="26215" y="934720"/>
                  <a:pt x="23675" y="1036320"/>
                </a:cubicBezTo>
                <a:cubicBezTo>
                  <a:pt x="21135" y="1137920"/>
                  <a:pt x="252275" y="1358900"/>
                  <a:pt x="297995" y="1417320"/>
                </a:cubicBezTo>
              </a:path>
            </a:pathLst>
          </a:custGeom>
          <a:noFill/>
          <a:ln w="9525" cap="flat" cmpd="sng" algn="ctr">
            <a:solidFill>
              <a:schemeClr val="tx1"/>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2359" name="任意多边形 1"/>
          <p:cNvSpPr>
            <a:spLocks/>
          </p:cNvSpPr>
          <p:nvPr/>
        </p:nvSpPr>
        <p:spPr bwMode="auto">
          <a:xfrm>
            <a:off x="5853113" y="4694238"/>
            <a:ext cx="366712" cy="1203325"/>
          </a:xfrm>
          <a:custGeom>
            <a:avLst/>
            <a:gdLst>
              <a:gd name="T0" fmla="*/ 181610 w 367122"/>
              <a:gd name="T1" fmla="*/ 0 h 1204028"/>
              <a:gd name="T2" fmla="*/ 965 w 367122"/>
              <a:gd name="T3" fmla="*/ 242278 h 1204028"/>
              <a:gd name="T4" fmla="*/ 121395 w 367122"/>
              <a:gd name="T5" fmla="*/ 469414 h 1204028"/>
              <a:gd name="T6" fmla="*/ 362256 w 367122"/>
              <a:gd name="T7" fmla="*/ 590554 h 1204028"/>
              <a:gd name="T8" fmla="*/ 61179 w 367122"/>
              <a:gd name="T9" fmla="*/ 863117 h 1204028"/>
              <a:gd name="T10" fmla="*/ 166557 w 367122"/>
              <a:gd name="T11" fmla="*/ 1075111 h 1204028"/>
              <a:gd name="T12" fmla="*/ 241826 w 367122"/>
              <a:gd name="T13" fmla="*/ 1196249 h 1204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7122" h="1204028">
                <a:moveTo>
                  <a:pt x="183856" y="0"/>
                </a:moveTo>
                <a:cubicBezTo>
                  <a:pt x="97496" y="82550"/>
                  <a:pt x="11136" y="165100"/>
                  <a:pt x="976" y="243840"/>
                </a:cubicBezTo>
                <a:cubicBezTo>
                  <a:pt x="-9184" y="322580"/>
                  <a:pt x="61936" y="414020"/>
                  <a:pt x="122896" y="472440"/>
                </a:cubicBezTo>
                <a:cubicBezTo>
                  <a:pt x="183856" y="530860"/>
                  <a:pt x="376896" y="528320"/>
                  <a:pt x="366736" y="594360"/>
                </a:cubicBezTo>
                <a:cubicBezTo>
                  <a:pt x="356576" y="660400"/>
                  <a:pt x="94956" y="787400"/>
                  <a:pt x="61936" y="868680"/>
                </a:cubicBezTo>
                <a:cubicBezTo>
                  <a:pt x="28916" y="949960"/>
                  <a:pt x="138136" y="1026160"/>
                  <a:pt x="168616" y="1082040"/>
                </a:cubicBezTo>
                <a:cubicBezTo>
                  <a:pt x="199096" y="1137920"/>
                  <a:pt x="204176" y="1206500"/>
                  <a:pt x="244816" y="1203960"/>
                </a:cubicBezTo>
              </a:path>
            </a:pathLst>
          </a:custGeom>
          <a:noFill/>
          <a:ln w="9525" cap="flat" cmpd="sng" algn="ctr">
            <a:solidFill>
              <a:schemeClr val="tx1"/>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cxnSp>
        <p:nvCxnSpPr>
          <p:cNvPr id="142360" name="直接箭头连接符 6"/>
          <p:cNvCxnSpPr>
            <a:cxnSpLocks noChangeShapeType="1"/>
          </p:cNvCxnSpPr>
          <p:nvPr/>
        </p:nvCxnSpPr>
        <p:spPr bwMode="auto">
          <a:xfrm flipH="1">
            <a:off x="4435475" y="3962400"/>
            <a:ext cx="30163" cy="715963"/>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361" name="直接箭头连接符 6"/>
          <p:cNvCxnSpPr>
            <a:cxnSpLocks noChangeShapeType="1"/>
          </p:cNvCxnSpPr>
          <p:nvPr/>
        </p:nvCxnSpPr>
        <p:spPr bwMode="auto">
          <a:xfrm flipH="1">
            <a:off x="5143500" y="3962400"/>
            <a:ext cx="31750" cy="715963"/>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362" name="直接箭头连接符 6"/>
          <p:cNvCxnSpPr>
            <a:cxnSpLocks noChangeShapeType="1"/>
          </p:cNvCxnSpPr>
          <p:nvPr/>
        </p:nvCxnSpPr>
        <p:spPr bwMode="auto">
          <a:xfrm flipH="1">
            <a:off x="5775325" y="3992563"/>
            <a:ext cx="31750" cy="715962"/>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363" name="圆角矩形 29"/>
          <p:cNvSpPr>
            <a:spLocks noChangeArrowheads="1"/>
          </p:cNvSpPr>
          <p:nvPr/>
        </p:nvSpPr>
        <p:spPr bwMode="auto">
          <a:xfrm>
            <a:off x="2667000" y="5240338"/>
            <a:ext cx="879475" cy="169862"/>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4" name="圆角矩形 30"/>
          <p:cNvSpPr>
            <a:spLocks noChangeArrowheads="1"/>
          </p:cNvSpPr>
          <p:nvPr/>
        </p:nvSpPr>
        <p:spPr bwMode="auto">
          <a:xfrm>
            <a:off x="2671763" y="5068888"/>
            <a:ext cx="879475" cy="1714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5" name="圆角矩形 31"/>
          <p:cNvSpPr>
            <a:spLocks noChangeArrowheads="1"/>
          </p:cNvSpPr>
          <p:nvPr/>
        </p:nvSpPr>
        <p:spPr bwMode="auto">
          <a:xfrm>
            <a:off x="2671763" y="4916488"/>
            <a:ext cx="879475" cy="1714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6" name="圆角矩形 35"/>
          <p:cNvSpPr>
            <a:spLocks noChangeArrowheads="1"/>
          </p:cNvSpPr>
          <p:nvPr/>
        </p:nvSpPr>
        <p:spPr bwMode="auto">
          <a:xfrm>
            <a:off x="6507163" y="5199063"/>
            <a:ext cx="879475" cy="1714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7" name="圆角矩形 36"/>
          <p:cNvSpPr>
            <a:spLocks noChangeArrowheads="1"/>
          </p:cNvSpPr>
          <p:nvPr/>
        </p:nvSpPr>
        <p:spPr bwMode="auto">
          <a:xfrm>
            <a:off x="6511925" y="5029200"/>
            <a:ext cx="879475" cy="169863"/>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8" name="圆角矩形 37"/>
          <p:cNvSpPr>
            <a:spLocks noChangeArrowheads="1"/>
          </p:cNvSpPr>
          <p:nvPr/>
        </p:nvSpPr>
        <p:spPr bwMode="auto">
          <a:xfrm>
            <a:off x="6511925" y="4876800"/>
            <a:ext cx="879475" cy="169863"/>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2369" name="TextBox 20"/>
          <p:cNvSpPr txBox="1">
            <a:spLocks noChangeArrowheads="1"/>
          </p:cNvSpPr>
          <p:nvPr/>
        </p:nvSpPr>
        <p:spPr bwMode="auto">
          <a:xfrm>
            <a:off x="6511925" y="5549900"/>
            <a:ext cx="11128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进程表</a:t>
            </a:r>
          </a:p>
        </p:txBody>
      </p:sp>
      <p:sp>
        <p:nvSpPr>
          <p:cNvPr id="142370" name="TextBox 20"/>
          <p:cNvSpPr txBox="1">
            <a:spLocks noChangeArrowheads="1"/>
          </p:cNvSpPr>
          <p:nvPr/>
        </p:nvSpPr>
        <p:spPr bwMode="auto">
          <a:xfrm>
            <a:off x="3200400" y="6324600"/>
            <a:ext cx="45164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每个用户线程就是一个内核线程</a:t>
            </a:r>
          </a:p>
        </p:txBody>
      </p:sp>
    </p:spTree>
    <p:extLst>
      <p:ext uri="{BB962C8B-B14F-4D97-AF65-F5344CB8AC3E}">
        <p14:creationId xmlns:p14="http://schemas.microsoft.com/office/powerpoint/2010/main" val="308278194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body" idx="1"/>
          </p:nvPr>
        </p:nvSpPr>
        <p:spPr>
          <a:xfrm>
            <a:off x="304800" y="1600200"/>
            <a:ext cx="8686800" cy="4881563"/>
          </a:xfrm>
        </p:spPr>
        <p:txBody>
          <a:bodyPr/>
          <a:lstStyle/>
          <a:p>
            <a:pPr eaLnBrk="1" hangingPunct="1">
              <a:lnSpc>
                <a:spcPct val="90000"/>
              </a:lnSpc>
              <a:buFontTx/>
              <a:buNone/>
            </a:pPr>
            <a:r>
              <a:rPr lang="zh-CN" altLang="en-US" sz="2400" smtClean="0">
                <a:solidFill>
                  <a:srgbClr val="FF0000"/>
                </a:solidFill>
              </a:rPr>
              <a:t>内核支持线程</a:t>
            </a:r>
            <a:r>
              <a:rPr lang="zh-CN" altLang="en-US" sz="2400" smtClean="0"/>
              <a:t>主要有如下</a:t>
            </a:r>
            <a:r>
              <a:rPr lang="zh-CN" altLang="en-US" sz="2400" smtClean="0">
                <a:solidFill>
                  <a:srgbClr val="FF0000"/>
                </a:solidFill>
              </a:rPr>
              <a:t>优点</a:t>
            </a:r>
            <a:r>
              <a:rPr lang="zh-CN" altLang="en-US" sz="2400" smtClean="0"/>
              <a:t>：</a:t>
            </a:r>
          </a:p>
          <a:p>
            <a:pPr eaLnBrk="1" hangingPunct="1">
              <a:lnSpc>
                <a:spcPct val="90000"/>
              </a:lnSpc>
            </a:pPr>
            <a:r>
              <a:rPr lang="zh-CN" altLang="en-US" sz="2400" smtClean="0"/>
              <a:t>在多处理器系统中，内核能够同时调度同一进程中多个线程并行执行； </a:t>
            </a:r>
          </a:p>
          <a:p>
            <a:pPr eaLnBrk="1" hangingPunct="1">
              <a:lnSpc>
                <a:spcPct val="90000"/>
              </a:lnSpc>
            </a:pPr>
            <a:r>
              <a:rPr lang="zh-CN" altLang="en-US" sz="2400" smtClean="0"/>
              <a:t>如果进程中的一个线程被阻塞了，内核可以调度该进程中的其它线程占有处理器运行，也可以运行其它进程中的线程；</a:t>
            </a:r>
          </a:p>
          <a:p>
            <a:pPr eaLnBrk="1" hangingPunct="1">
              <a:lnSpc>
                <a:spcPct val="90000"/>
              </a:lnSpc>
            </a:pPr>
            <a:r>
              <a:rPr lang="zh-CN" altLang="en-US" sz="2400" smtClean="0"/>
              <a:t>内核本身也可以采用多线程技术，可以提高系统的执行速度和效率。</a:t>
            </a:r>
          </a:p>
          <a:p>
            <a:pPr eaLnBrk="1" hangingPunct="1">
              <a:lnSpc>
                <a:spcPct val="90000"/>
              </a:lnSpc>
              <a:buFontTx/>
              <a:buNone/>
            </a:pPr>
            <a:r>
              <a:rPr lang="zh-CN" altLang="en-US" sz="2400" smtClean="0">
                <a:solidFill>
                  <a:srgbClr val="FF0000"/>
                </a:solidFill>
              </a:rPr>
              <a:t>内核支持线程</a:t>
            </a:r>
            <a:r>
              <a:rPr lang="zh-CN" altLang="en-US" sz="2400" smtClean="0"/>
              <a:t>的主要</a:t>
            </a:r>
            <a:r>
              <a:rPr lang="zh-CN" altLang="en-US" sz="2400" smtClean="0">
                <a:solidFill>
                  <a:srgbClr val="FF0000"/>
                </a:solidFill>
              </a:rPr>
              <a:t>缺点</a:t>
            </a:r>
            <a:r>
              <a:rPr lang="zh-CN" altLang="en-US" sz="2400" smtClean="0"/>
              <a:t>是：</a:t>
            </a:r>
          </a:p>
          <a:p>
            <a:pPr eaLnBrk="1" hangingPunct="1">
              <a:lnSpc>
                <a:spcPct val="90000"/>
              </a:lnSpc>
              <a:buFontTx/>
              <a:buNone/>
            </a:pPr>
            <a:r>
              <a:rPr lang="zh-CN" altLang="en-US" sz="2400" smtClean="0"/>
              <a:t>	对于用户的线程切换而言，其</a:t>
            </a:r>
            <a:r>
              <a:rPr lang="zh-CN" altLang="en-US" sz="2400" smtClean="0">
                <a:solidFill>
                  <a:srgbClr val="000066"/>
                </a:solidFill>
              </a:rPr>
              <a:t>模式切换</a:t>
            </a:r>
            <a:r>
              <a:rPr lang="zh-CN" altLang="en-US" sz="2400" smtClean="0"/>
              <a:t>的开销较大，在同一个进程中，从一个线程切换到另一个线程时，需要从用户态转到内核态进行，这是因为用户进程的线程在用户态运行，而线程调度和管理是在内核实现的，系统开销较大。</a:t>
            </a:r>
          </a:p>
        </p:txBody>
      </p:sp>
      <p:sp>
        <p:nvSpPr>
          <p:cNvPr id="143363"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3364" name="Rectangle 4"/>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2.6.3 </a:t>
            </a:r>
            <a:r>
              <a:rPr lang="zh-CN" altLang="en-US" sz="2400">
                <a:solidFill>
                  <a:srgbClr val="000000"/>
                </a:solidFill>
              </a:rPr>
              <a:t>线程的实现方式</a:t>
            </a:r>
          </a:p>
        </p:txBody>
      </p:sp>
    </p:spTree>
    <p:extLst>
      <p:ext uri="{BB962C8B-B14F-4D97-AF65-F5344CB8AC3E}">
        <p14:creationId xmlns:p14="http://schemas.microsoft.com/office/powerpoint/2010/main" val="2945158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9186">
                                            <p:txEl>
                                              <p:pRg st="1" end="1"/>
                                            </p:txEl>
                                          </p:spTgt>
                                        </p:tgtEl>
                                        <p:attrNameLst>
                                          <p:attrName>style.visibility</p:attrName>
                                        </p:attrNameLst>
                                      </p:cBhvr>
                                      <p:to>
                                        <p:strVal val="visible"/>
                                      </p:to>
                                    </p:set>
                                    <p:animEffect transition="in" filter="blinds(horizontal)">
                                      <p:cBhvr>
                                        <p:cTn id="7" dur="500"/>
                                        <p:tgtEl>
                                          <p:spTgt spid="34918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9186">
                                            <p:txEl>
                                              <p:pRg st="2" end="2"/>
                                            </p:txEl>
                                          </p:spTgt>
                                        </p:tgtEl>
                                        <p:attrNameLst>
                                          <p:attrName>style.visibility</p:attrName>
                                        </p:attrNameLst>
                                      </p:cBhvr>
                                      <p:to>
                                        <p:strVal val="visible"/>
                                      </p:to>
                                    </p:set>
                                    <p:animEffect transition="in" filter="blinds(horizontal)">
                                      <p:cBhvr>
                                        <p:cTn id="12" dur="500"/>
                                        <p:tgtEl>
                                          <p:spTgt spid="34918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9186">
                                            <p:txEl>
                                              <p:pRg st="3" end="3"/>
                                            </p:txEl>
                                          </p:spTgt>
                                        </p:tgtEl>
                                        <p:attrNameLst>
                                          <p:attrName>style.visibility</p:attrName>
                                        </p:attrNameLst>
                                      </p:cBhvr>
                                      <p:to>
                                        <p:strVal val="visible"/>
                                      </p:to>
                                    </p:set>
                                    <p:animEffect transition="in" filter="blinds(horizontal)">
                                      <p:cBhvr>
                                        <p:cTn id="17" dur="500"/>
                                        <p:tgtEl>
                                          <p:spTgt spid="34918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9186">
                                            <p:txEl>
                                              <p:pRg st="4" end="4"/>
                                            </p:txEl>
                                          </p:spTgt>
                                        </p:tgtEl>
                                        <p:attrNameLst>
                                          <p:attrName>style.visibility</p:attrName>
                                        </p:attrNameLst>
                                      </p:cBhvr>
                                      <p:to>
                                        <p:strVal val="visible"/>
                                      </p:to>
                                    </p:set>
                                    <p:animEffect transition="in" filter="blinds(horizontal)">
                                      <p:cBhvr>
                                        <p:cTn id="22" dur="500"/>
                                        <p:tgtEl>
                                          <p:spTgt spid="34918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9186">
                                            <p:txEl>
                                              <p:pRg st="5" end="5"/>
                                            </p:txEl>
                                          </p:spTgt>
                                        </p:tgtEl>
                                        <p:attrNameLst>
                                          <p:attrName>style.visibility</p:attrName>
                                        </p:attrNameLst>
                                      </p:cBhvr>
                                      <p:to>
                                        <p:strVal val="visible"/>
                                      </p:to>
                                    </p:set>
                                    <p:animEffect transition="in" filter="blinds(horizontal)">
                                      <p:cBhvr>
                                        <p:cTn id="27" dur="500"/>
                                        <p:tgtEl>
                                          <p:spTgt spid="3491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body" idx="1"/>
          </p:nvPr>
        </p:nvSpPr>
        <p:spPr>
          <a:xfrm>
            <a:off x="457200" y="1295400"/>
            <a:ext cx="8229600" cy="5229225"/>
          </a:xfrm>
        </p:spPr>
        <p:txBody>
          <a:bodyPr/>
          <a:lstStyle/>
          <a:p>
            <a:pPr eaLnBrk="1" hangingPunct="1">
              <a:buFontTx/>
              <a:buNone/>
            </a:pPr>
            <a:r>
              <a:rPr kumimoji="1" lang="en-US" altLang="zh-CN" sz="2400" smtClean="0"/>
              <a:t>2</a:t>
            </a:r>
            <a:r>
              <a:rPr kumimoji="1" lang="zh-CN" altLang="en-US" sz="2400" smtClean="0"/>
              <a:t>．</a:t>
            </a:r>
            <a:r>
              <a:rPr kumimoji="1" lang="zh-CN" altLang="en-US" sz="2400" smtClean="0">
                <a:solidFill>
                  <a:srgbClr val="FF0000"/>
                </a:solidFill>
              </a:rPr>
              <a:t>用户级线程</a:t>
            </a:r>
            <a:r>
              <a:rPr kumimoji="1" lang="en-US" altLang="zh-CN" sz="2400" smtClean="0"/>
              <a:t>ULT(User Level Threads)</a:t>
            </a:r>
            <a:endParaRPr kumimoji="1" lang="en-US" altLang="zh-CN" sz="2400" smtClean="0">
              <a:solidFill>
                <a:srgbClr val="FF0000"/>
              </a:solidFill>
            </a:endParaRPr>
          </a:p>
          <a:p>
            <a:pPr eaLnBrk="1" hangingPunct="1"/>
            <a:r>
              <a:rPr kumimoji="1" lang="zh-CN" altLang="en-US" sz="2400" smtClean="0"/>
              <a:t>用户级线程仅存在于用户空间中。</a:t>
            </a:r>
          </a:p>
          <a:p>
            <a:pPr eaLnBrk="1" hangingPunct="1"/>
            <a:r>
              <a:rPr kumimoji="1" lang="zh-CN" altLang="en-US" sz="2400" smtClean="0"/>
              <a:t>线程的创建、撤消、线程之间的同步与通信等功能，都无须利用系统调用来实现。</a:t>
            </a:r>
          </a:p>
          <a:p>
            <a:pPr eaLnBrk="1" hangingPunct="1"/>
            <a:r>
              <a:rPr kumimoji="1" lang="zh-CN" altLang="en-US" sz="2400" smtClean="0"/>
              <a:t>用户级线程的切换，通常发生在一个应用进程的诸多线程之间，同样无须内核的支持。</a:t>
            </a:r>
          </a:p>
          <a:p>
            <a:pPr eaLnBrk="1" hangingPunct="1"/>
            <a:r>
              <a:rPr kumimoji="1" lang="zh-CN" altLang="en-US" sz="2400" smtClean="0"/>
              <a:t>切换的规则远比进程调度和切换的规则简单，因而使线程的切换速度特别快。</a:t>
            </a:r>
          </a:p>
          <a:p>
            <a:pPr eaLnBrk="1" hangingPunct="1"/>
            <a:r>
              <a:rPr kumimoji="1" lang="zh-CN" altLang="en-US" sz="2400" smtClean="0"/>
              <a:t>线程的任务控制块都是设置在用户空间，而线程所执行的操作也无须内核的帮助，因而内核完全不知道用户级线程的存在。</a:t>
            </a:r>
            <a:r>
              <a:rPr kumimoji="1" lang="zh-CN" altLang="en-US" sz="2800" b="0" smtClean="0"/>
              <a:t> </a:t>
            </a:r>
          </a:p>
        </p:txBody>
      </p:sp>
      <p:sp>
        <p:nvSpPr>
          <p:cNvPr id="348163" name="Rectangle 3"/>
          <p:cNvSpPr>
            <a:spLocks noChangeArrowheads="1"/>
          </p:cNvSpPr>
          <p:nvPr/>
        </p:nvSpPr>
        <p:spPr bwMode="auto">
          <a:xfrm>
            <a:off x="1106488" y="6005513"/>
            <a:ext cx="4257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800">
                <a:solidFill>
                  <a:srgbClr val="FF0000"/>
                </a:solidFill>
                <a:latin typeface="Times New Roman" panose="02020603050405020304" pitchFamily="18" charset="0"/>
              </a:rPr>
              <a:t>调度的基本单位：进程。</a:t>
            </a:r>
          </a:p>
        </p:txBody>
      </p:sp>
      <p:sp>
        <p:nvSpPr>
          <p:cNvPr id="348164" name="AutoShape 4"/>
          <p:cNvSpPr>
            <a:spLocks noChangeArrowheads="1"/>
          </p:cNvSpPr>
          <p:nvPr/>
        </p:nvSpPr>
        <p:spPr bwMode="auto">
          <a:xfrm>
            <a:off x="5437188" y="5300663"/>
            <a:ext cx="3598862" cy="1008062"/>
          </a:xfrm>
          <a:prstGeom prst="cloudCallout">
            <a:avLst>
              <a:gd name="adj1" fmla="val -61028"/>
              <a:gd name="adj2" fmla="val 6291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zh-CN" altLang="en-US" sz="2400">
                <a:solidFill>
                  <a:srgbClr val="000000"/>
                </a:solidFill>
                <a:latin typeface="Times New Roman" panose="02020603050405020304" pitchFamily="18" charset="0"/>
                <a:ea typeface="宋体" panose="02010600030101010101" pitchFamily="2" charset="-122"/>
              </a:rPr>
              <a:t>与内核支持线程的区别</a:t>
            </a:r>
          </a:p>
        </p:txBody>
      </p:sp>
      <p:sp>
        <p:nvSpPr>
          <p:cNvPr id="144389" name="Rectangle 5"/>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4390" name="Rectangle 6"/>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2.6.3 </a:t>
            </a:r>
            <a:r>
              <a:rPr lang="zh-CN" altLang="en-US" sz="2400">
                <a:solidFill>
                  <a:srgbClr val="000000"/>
                </a:solidFill>
              </a:rPr>
              <a:t>线程的实现方式</a:t>
            </a:r>
          </a:p>
        </p:txBody>
      </p:sp>
    </p:spTree>
    <p:extLst>
      <p:ext uri="{BB962C8B-B14F-4D97-AF65-F5344CB8AC3E}">
        <p14:creationId xmlns:p14="http://schemas.microsoft.com/office/powerpoint/2010/main" val="2608487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62">
                                            <p:txEl>
                                              <p:pRg st="1" end="1"/>
                                            </p:txEl>
                                          </p:spTgt>
                                        </p:tgtEl>
                                        <p:attrNameLst>
                                          <p:attrName>style.visibility</p:attrName>
                                        </p:attrNameLst>
                                      </p:cBhvr>
                                      <p:to>
                                        <p:strVal val="visible"/>
                                      </p:to>
                                    </p:set>
                                    <p:animEffect transition="in" filter="blinds(horizontal)">
                                      <p:cBhvr>
                                        <p:cTn id="7" dur="500"/>
                                        <p:tgtEl>
                                          <p:spTgt spid="34816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162">
                                            <p:txEl>
                                              <p:pRg st="2" end="2"/>
                                            </p:txEl>
                                          </p:spTgt>
                                        </p:tgtEl>
                                        <p:attrNameLst>
                                          <p:attrName>style.visibility</p:attrName>
                                        </p:attrNameLst>
                                      </p:cBhvr>
                                      <p:to>
                                        <p:strVal val="visible"/>
                                      </p:to>
                                    </p:set>
                                    <p:animEffect transition="in" filter="blinds(horizontal)">
                                      <p:cBhvr>
                                        <p:cTn id="12" dur="500"/>
                                        <p:tgtEl>
                                          <p:spTgt spid="34816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8162">
                                            <p:txEl>
                                              <p:pRg st="3" end="3"/>
                                            </p:txEl>
                                          </p:spTgt>
                                        </p:tgtEl>
                                        <p:attrNameLst>
                                          <p:attrName>style.visibility</p:attrName>
                                        </p:attrNameLst>
                                      </p:cBhvr>
                                      <p:to>
                                        <p:strVal val="visible"/>
                                      </p:to>
                                    </p:set>
                                    <p:animEffect transition="in" filter="blinds(horizontal)">
                                      <p:cBhvr>
                                        <p:cTn id="17" dur="500"/>
                                        <p:tgtEl>
                                          <p:spTgt spid="34816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8162">
                                            <p:txEl>
                                              <p:pRg st="4" end="4"/>
                                            </p:txEl>
                                          </p:spTgt>
                                        </p:tgtEl>
                                        <p:attrNameLst>
                                          <p:attrName>style.visibility</p:attrName>
                                        </p:attrNameLst>
                                      </p:cBhvr>
                                      <p:to>
                                        <p:strVal val="visible"/>
                                      </p:to>
                                    </p:set>
                                    <p:animEffect transition="in" filter="blinds(horizontal)">
                                      <p:cBhvr>
                                        <p:cTn id="22" dur="500"/>
                                        <p:tgtEl>
                                          <p:spTgt spid="34816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8162">
                                            <p:txEl>
                                              <p:pRg st="5" end="5"/>
                                            </p:txEl>
                                          </p:spTgt>
                                        </p:tgtEl>
                                        <p:attrNameLst>
                                          <p:attrName>style.visibility</p:attrName>
                                        </p:attrNameLst>
                                      </p:cBhvr>
                                      <p:to>
                                        <p:strVal val="visible"/>
                                      </p:to>
                                    </p:set>
                                    <p:animEffect transition="in" filter="blinds(horizontal)">
                                      <p:cBhvr>
                                        <p:cTn id="27" dur="500"/>
                                        <p:tgtEl>
                                          <p:spTgt spid="34816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8163"/>
                                        </p:tgtEl>
                                        <p:attrNameLst>
                                          <p:attrName>style.visibility</p:attrName>
                                        </p:attrNameLst>
                                      </p:cBhvr>
                                      <p:to>
                                        <p:strVal val="visible"/>
                                      </p:to>
                                    </p:set>
                                    <p:animEffect transition="in" filter="blinds(horizontal)">
                                      <p:cBhvr>
                                        <p:cTn id="32" dur="500"/>
                                        <p:tgtEl>
                                          <p:spTgt spid="3481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348164"/>
                                        </p:tgtEl>
                                        <p:attrNameLst>
                                          <p:attrName>style.visibility</p:attrName>
                                        </p:attrNameLst>
                                      </p:cBhvr>
                                      <p:to>
                                        <p:strVal val="visible"/>
                                      </p:to>
                                    </p:set>
                                    <p:anim calcmode="lin" valueType="num">
                                      <p:cBhvr>
                                        <p:cTn id="37" dur="1000" fill="hold"/>
                                        <p:tgtEl>
                                          <p:spTgt spid="348164"/>
                                        </p:tgtEl>
                                        <p:attrNameLst>
                                          <p:attrName>ppt_w</p:attrName>
                                        </p:attrNameLst>
                                      </p:cBhvr>
                                      <p:tavLst>
                                        <p:tav tm="0">
                                          <p:val>
                                            <p:fltVal val="0"/>
                                          </p:val>
                                        </p:tav>
                                        <p:tav tm="100000">
                                          <p:val>
                                            <p:strVal val="#ppt_w"/>
                                          </p:val>
                                        </p:tav>
                                      </p:tavLst>
                                    </p:anim>
                                    <p:anim calcmode="lin" valueType="num">
                                      <p:cBhvr>
                                        <p:cTn id="38" dur="1000" fill="hold"/>
                                        <p:tgtEl>
                                          <p:spTgt spid="348164"/>
                                        </p:tgtEl>
                                        <p:attrNameLst>
                                          <p:attrName>ppt_h</p:attrName>
                                        </p:attrNameLst>
                                      </p:cBhvr>
                                      <p:tavLst>
                                        <p:tav tm="0">
                                          <p:val>
                                            <p:fltVal val="0"/>
                                          </p:val>
                                        </p:tav>
                                        <p:tav tm="100000">
                                          <p:val>
                                            <p:strVal val="#ppt_h"/>
                                          </p:val>
                                        </p:tav>
                                      </p:tavLst>
                                    </p:anim>
                                    <p:anim calcmode="lin" valueType="num">
                                      <p:cBhvr>
                                        <p:cTn id="39" dur="1000" fill="hold"/>
                                        <p:tgtEl>
                                          <p:spTgt spid="348164"/>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4816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P spid="34816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en-US" altLang="zh-CN" smtClean="0"/>
              <a:t>2.6 </a:t>
            </a:r>
            <a:r>
              <a:rPr lang="zh-CN" altLang="en-US" smtClean="0"/>
              <a:t>线程</a:t>
            </a:r>
          </a:p>
        </p:txBody>
      </p:sp>
      <p:sp>
        <p:nvSpPr>
          <p:cNvPr id="145411" name="内容占位符 2"/>
          <p:cNvSpPr>
            <a:spLocks noGrp="1"/>
          </p:cNvSpPr>
          <p:nvPr>
            <p:ph idx="1"/>
          </p:nvPr>
        </p:nvSpPr>
        <p:spPr>
          <a:xfrm>
            <a:off x="457200" y="1066800"/>
            <a:ext cx="8382000" cy="533400"/>
          </a:xfrm>
        </p:spPr>
        <p:txBody>
          <a:bodyPr/>
          <a:lstStyle/>
          <a:p>
            <a:r>
              <a:rPr lang="zh-CN" altLang="en-US" smtClean="0"/>
              <a:t>用户态线程的实现</a:t>
            </a:r>
          </a:p>
        </p:txBody>
      </p:sp>
      <p:sp>
        <p:nvSpPr>
          <p:cNvPr id="145412" name="矩形 4"/>
          <p:cNvSpPr>
            <a:spLocks noChangeArrowheads="1"/>
          </p:cNvSpPr>
          <p:nvPr/>
        </p:nvSpPr>
        <p:spPr bwMode="auto">
          <a:xfrm>
            <a:off x="2286000" y="1752600"/>
            <a:ext cx="5715000" cy="28194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13" name="任意多边形 6"/>
          <p:cNvSpPr>
            <a:spLocks/>
          </p:cNvSpPr>
          <p:nvPr/>
        </p:nvSpPr>
        <p:spPr bwMode="auto">
          <a:xfrm>
            <a:off x="5811838" y="2163763"/>
            <a:ext cx="336550" cy="1462087"/>
          </a:xfrm>
          <a:custGeom>
            <a:avLst/>
            <a:gdLst>
              <a:gd name="T0" fmla="*/ 231702 w 336175"/>
              <a:gd name="T1" fmla="*/ 0 h 1463040"/>
              <a:gd name="T2" fmla="*/ 23 w 336175"/>
              <a:gd name="T3" fmla="*/ 302426 h 1463040"/>
              <a:gd name="T4" fmla="*/ 216257 w 336175"/>
              <a:gd name="T5" fmla="*/ 529246 h 1463040"/>
              <a:gd name="T6" fmla="*/ 92694 w 336175"/>
              <a:gd name="T7" fmla="*/ 756066 h 1463040"/>
              <a:gd name="T8" fmla="*/ 108139 w 336175"/>
              <a:gd name="T9" fmla="*/ 1043369 h 1463040"/>
              <a:gd name="T10" fmla="*/ 339819 w 336175"/>
              <a:gd name="T11" fmla="*/ 1134096 h 1463040"/>
              <a:gd name="T12" fmla="*/ 185366 w 336175"/>
              <a:gd name="T13" fmla="*/ 1451645 h 14630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175" h="1463040">
                <a:moveTo>
                  <a:pt x="228623" y="0"/>
                </a:moveTo>
                <a:cubicBezTo>
                  <a:pt x="115593" y="107950"/>
                  <a:pt x="2563" y="215900"/>
                  <a:pt x="23" y="304800"/>
                </a:cubicBezTo>
                <a:cubicBezTo>
                  <a:pt x="-2517" y="393700"/>
                  <a:pt x="198143" y="457200"/>
                  <a:pt x="213383" y="533400"/>
                </a:cubicBezTo>
                <a:cubicBezTo>
                  <a:pt x="228623" y="609600"/>
                  <a:pt x="109243" y="675640"/>
                  <a:pt x="91463" y="762000"/>
                </a:cubicBezTo>
                <a:cubicBezTo>
                  <a:pt x="73683" y="848360"/>
                  <a:pt x="66063" y="988060"/>
                  <a:pt x="106703" y="1051560"/>
                </a:cubicBezTo>
                <a:cubicBezTo>
                  <a:pt x="147343" y="1115060"/>
                  <a:pt x="322603" y="1074420"/>
                  <a:pt x="335303" y="1143000"/>
                </a:cubicBezTo>
                <a:cubicBezTo>
                  <a:pt x="348003" y="1211580"/>
                  <a:pt x="218463" y="1381760"/>
                  <a:pt x="182903" y="146304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5414" name="任意多边形 8"/>
          <p:cNvSpPr>
            <a:spLocks/>
          </p:cNvSpPr>
          <p:nvPr/>
        </p:nvSpPr>
        <p:spPr bwMode="auto">
          <a:xfrm>
            <a:off x="6467475" y="2209800"/>
            <a:ext cx="314325" cy="1416050"/>
          </a:xfrm>
          <a:custGeom>
            <a:avLst/>
            <a:gdLst>
              <a:gd name="T0" fmla="*/ 119941 w 313251"/>
              <a:gd name="T1" fmla="*/ 0 h 1417320"/>
              <a:gd name="T2" fmla="*/ 8789 w 313251"/>
              <a:gd name="T3" fmla="*/ 376924 h 1417320"/>
              <a:gd name="T4" fmla="*/ 326368 w 313251"/>
              <a:gd name="T5" fmla="*/ 799077 h 1417320"/>
              <a:gd name="T6" fmla="*/ 24667 w 313251"/>
              <a:gd name="T7" fmla="*/ 1025232 h 1417320"/>
              <a:gd name="T8" fmla="*/ 310489 w 313251"/>
              <a:gd name="T9" fmla="*/ 1402154 h 1417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3251" h="1417320">
                <a:moveTo>
                  <a:pt x="115115" y="0"/>
                </a:moveTo>
                <a:cubicBezTo>
                  <a:pt x="45265" y="123190"/>
                  <a:pt x="-24585" y="246380"/>
                  <a:pt x="8435" y="381000"/>
                </a:cubicBezTo>
                <a:cubicBezTo>
                  <a:pt x="41455" y="515620"/>
                  <a:pt x="310695" y="698500"/>
                  <a:pt x="313235" y="807720"/>
                </a:cubicBezTo>
                <a:cubicBezTo>
                  <a:pt x="315775" y="916940"/>
                  <a:pt x="26215" y="934720"/>
                  <a:pt x="23675" y="1036320"/>
                </a:cubicBezTo>
                <a:cubicBezTo>
                  <a:pt x="21135" y="1137920"/>
                  <a:pt x="252275" y="1358900"/>
                  <a:pt x="297995" y="141732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5415" name="任意多边形 9"/>
          <p:cNvSpPr>
            <a:spLocks/>
          </p:cNvSpPr>
          <p:nvPr/>
        </p:nvSpPr>
        <p:spPr bwMode="auto">
          <a:xfrm>
            <a:off x="7305675" y="2530475"/>
            <a:ext cx="106363" cy="1219200"/>
          </a:xfrm>
          <a:custGeom>
            <a:avLst/>
            <a:gdLst>
              <a:gd name="T0" fmla="*/ 102938 w 106680"/>
              <a:gd name="T1" fmla="*/ 0 h 1219200"/>
              <a:gd name="T2" fmla="*/ 0 w 106680"/>
              <a:gd name="T3" fmla="*/ 655320 h 1219200"/>
              <a:gd name="T4" fmla="*/ 102938 w 106680"/>
              <a:gd name="T5" fmla="*/ 1219200 h 1219200"/>
              <a:gd name="T6" fmla="*/ 0 60000 65536"/>
              <a:gd name="T7" fmla="*/ 0 60000 65536"/>
              <a:gd name="T8" fmla="*/ 0 60000 65536"/>
            </a:gdLst>
            <a:ahLst/>
            <a:cxnLst>
              <a:cxn ang="T6">
                <a:pos x="T0" y="T1"/>
              </a:cxn>
              <a:cxn ang="T7">
                <a:pos x="T2" y="T3"/>
              </a:cxn>
              <a:cxn ang="T8">
                <a:pos x="T4" y="T5"/>
              </a:cxn>
            </a:cxnLst>
            <a:rect l="0" t="0" r="r" b="b"/>
            <a:pathLst>
              <a:path w="106680" h="1219200">
                <a:moveTo>
                  <a:pt x="106680" y="0"/>
                </a:moveTo>
                <a:cubicBezTo>
                  <a:pt x="53340" y="226060"/>
                  <a:pt x="0" y="452120"/>
                  <a:pt x="0" y="655320"/>
                </a:cubicBezTo>
                <a:cubicBezTo>
                  <a:pt x="0" y="858520"/>
                  <a:pt x="99060" y="1132840"/>
                  <a:pt x="106680" y="1219200"/>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5416" name="任意多边形 1"/>
          <p:cNvSpPr>
            <a:spLocks/>
          </p:cNvSpPr>
          <p:nvPr/>
        </p:nvSpPr>
        <p:spPr bwMode="auto">
          <a:xfrm>
            <a:off x="7100888" y="2270125"/>
            <a:ext cx="366712" cy="1203325"/>
          </a:xfrm>
          <a:custGeom>
            <a:avLst/>
            <a:gdLst>
              <a:gd name="T0" fmla="*/ 181610 w 367122"/>
              <a:gd name="T1" fmla="*/ 0 h 1204028"/>
              <a:gd name="T2" fmla="*/ 965 w 367122"/>
              <a:gd name="T3" fmla="*/ 242278 h 1204028"/>
              <a:gd name="T4" fmla="*/ 121395 w 367122"/>
              <a:gd name="T5" fmla="*/ 469414 h 1204028"/>
              <a:gd name="T6" fmla="*/ 362256 w 367122"/>
              <a:gd name="T7" fmla="*/ 590554 h 1204028"/>
              <a:gd name="T8" fmla="*/ 61179 w 367122"/>
              <a:gd name="T9" fmla="*/ 863117 h 1204028"/>
              <a:gd name="T10" fmla="*/ 166557 w 367122"/>
              <a:gd name="T11" fmla="*/ 1075111 h 1204028"/>
              <a:gd name="T12" fmla="*/ 241826 w 367122"/>
              <a:gd name="T13" fmla="*/ 1196249 h 1204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7122" h="1204028">
                <a:moveTo>
                  <a:pt x="183856" y="0"/>
                </a:moveTo>
                <a:cubicBezTo>
                  <a:pt x="97496" y="82550"/>
                  <a:pt x="11136" y="165100"/>
                  <a:pt x="976" y="243840"/>
                </a:cubicBezTo>
                <a:cubicBezTo>
                  <a:pt x="-9184" y="322580"/>
                  <a:pt x="61936" y="414020"/>
                  <a:pt x="122896" y="472440"/>
                </a:cubicBezTo>
                <a:cubicBezTo>
                  <a:pt x="183856" y="530860"/>
                  <a:pt x="376896" y="528320"/>
                  <a:pt x="366736" y="594360"/>
                </a:cubicBezTo>
                <a:cubicBezTo>
                  <a:pt x="356576" y="660400"/>
                  <a:pt x="94956" y="787400"/>
                  <a:pt x="61936" y="868680"/>
                </a:cubicBezTo>
                <a:cubicBezTo>
                  <a:pt x="28916" y="949960"/>
                  <a:pt x="138136" y="1026160"/>
                  <a:pt x="168616" y="1082040"/>
                </a:cubicBezTo>
                <a:cubicBezTo>
                  <a:pt x="199096" y="1137920"/>
                  <a:pt x="204176" y="1206500"/>
                  <a:pt x="244816" y="120396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45417" name="圆角矩形 2"/>
          <p:cNvSpPr>
            <a:spLocks noChangeArrowheads="1"/>
          </p:cNvSpPr>
          <p:nvPr/>
        </p:nvSpPr>
        <p:spPr bwMode="auto">
          <a:xfrm>
            <a:off x="5811838" y="3625850"/>
            <a:ext cx="336550" cy="123825"/>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18" name="圆角矩形 9"/>
          <p:cNvSpPr>
            <a:spLocks noChangeArrowheads="1"/>
          </p:cNvSpPr>
          <p:nvPr/>
        </p:nvSpPr>
        <p:spPr bwMode="auto">
          <a:xfrm>
            <a:off x="6505575" y="3625850"/>
            <a:ext cx="336550" cy="336550"/>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19" name="圆角矩形 10"/>
          <p:cNvSpPr>
            <a:spLocks noChangeArrowheads="1"/>
          </p:cNvSpPr>
          <p:nvPr/>
        </p:nvSpPr>
        <p:spPr bwMode="auto">
          <a:xfrm>
            <a:off x="7100888" y="3519488"/>
            <a:ext cx="366712" cy="230187"/>
          </a:xfrm>
          <a:prstGeom prst="roundRect">
            <a:avLst>
              <a:gd name="adj" fmla="val 16667"/>
            </a:avLst>
          </a:prstGeom>
          <a:solidFill>
            <a:schemeClr val="accent1"/>
          </a:solidFill>
          <a:ln w="9525">
            <a:solidFill>
              <a:schemeClr val="tx1"/>
            </a:solidFill>
            <a:round/>
            <a:headEnd/>
            <a:tailEnd/>
          </a:ln>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20" name="TextBox 16"/>
          <p:cNvSpPr txBox="1">
            <a:spLocks noChangeArrowheads="1"/>
          </p:cNvSpPr>
          <p:nvPr/>
        </p:nvSpPr>
        <p:spPr bwMode="auto">
          <a:xfrm>
            <a:off x="2397125" y="2909888"/>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a:t>
            </a:r>
          </a:p>
        </p:txBody>
      </p:sp>
      <p:sp>
        <p:nvSpPr>
          <p:cNvPr id="145421" name="矩形 7"/>
          <p:cNvSpPr>
            <a:spLocks noChangeArrowheads="1"/>
          </p:cNvSpPr>
          <p:nvPr/>
        </p:nvSpPr>
        <p:spPr bwMode="auto">
          <a:xfrm>
            <a:off x="2286000" y="4572000"/>
            <a:ext cx="5715000" cy="1676400"/>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22" name="TextBox 22"/>
          <p:cNvSpPr txBox="1">
            <a:spLocks noChangeArrowheads="1"/>
          </p:cNvSpPr>
          <p:nvPr/>
        </p:nvSpPr>
        <p:spPr bwMode="auto">
          <a:xfrm>
            <a:off x="955675" y="2701925"/>
            <a:ext cx="1025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用户空间</a:t>
            </a:r>
          </a:p>
        </p:txBody>
      </p:sp>
      <p:sp>
        <p:nvSpPr>
          <p:cNvPr id="145423" name="TextBox 23"/>
          <p:cNvSpPr txBox="1">
            <a:spLocks noChangeArrowheads="1"/>
          </p:cNvSpPr>
          <p:nvPr/>
        </p:nvSpPr>
        <p:spPr bwMode="auto">
          <a:xfrm>
            <a:off x="941388" y="4498975"/>
            <a:ext cx="10239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内核空间</a:t>
            </a:r>
          </a:p>
        </p:txBody>
      </p:sp>
      <p:sp>
        <p:nvSpPr>
          <p:cNvPr id="145424" name="左大括号 8"/>
          <p:cNvSpPr>
            <a:spLocks/>
          </p:cNvSpPr>
          <p:nvPr/>
        </p:nvSpPr>
        <p:spPr bwMode="auto">
          <a:xfrm>
            <a:off x="1828800" y="1752600"/>
            <a:ext cx="457200" cy="2746375"/>
          </a:xfrm>
          <a:prstGeom prst="leftBrace">
            <a:avLst>
              <a:gd name="adj1" fmla="val 8343"/>
              <a:gd name="adj2" fmla="val 48889"/>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25" name="左大括号 12"/>
          <p:cNvSpPr>
            <a:spLocks/>
          </p:cNvSpPr>
          <p:nvPr/>
        </p:nvSpPr>
        <p:spPr bwMode="auto">
          <a:xfrm>
            <a:off x="1828800" y="4572000"/>
            <a:ext cx="457200" cy="1676400"/>
          </a:xfrm>
          <a:prstGeom prst="leftBrace">
            <a:avLst>
              <a:gd name="adj1" fmla="val 8335"/>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26" name="任意多边形 8"/>
          <p:cNvSpPr>
            <a:spLocks/>
          </p:cNvSpPr>
          <p:nvPr/>
        </p:nvSpPr>
        <p:spPr bwMode="auto">
          <a:xfrm>
            <a:off x="5105400" y="4724400"/>
            <a:ext cx="314325" cy="1416050"/>
          </a:xfrm>
          <a:custGeom>
            <a:avLst/>
            <a:gdLst>
              <a:gd name="T0" fmla="*/ 119941 w 313251"/>
              <a:gd name="T1" fmla="*/ 0 h 1417320"/>
              <a:gd name="T2" fmla="*/ 8789 w 313251"/>
              <a:gd name="T3" fmla="*/ 376924 h 1417320"/>
              <a:gd name="T4" fmla="*/ 326368 w 313251"/>
              <a:gd name="T5" fmla="*/ 799077 h 1417320"/>
              <a:gd name="T6" fmla="*/ 24667 w 313251"/>
              <a:gd name="T7" fmla="*/ 1025232 h 1417320"/>
              <a:gd name="T8" fmla="*/ 310489 w 313251"/>
              <a:gd name="T9" fmla="*/ 1402154 h 1417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3251" h="1417320">
                <a:moveTo>
                  <a:pt x="115115" y="0"/>
                </a:moveTo>
                <a:cubicBezTo>
                  <a:pt x="45265" y="123190"/>
                  <a:pt x="-24585" y="246380"/>
                  <a:pt x="8435" y="381000"/>
                </a:cubicBezTo>
                <a:cubicBezTo>
                  <a:pt x="41455" y="515620"/>
                  <a:pt x="310695" y="698500"/>
                  <a:pt x="313235" y="807720"/>
                </a:cubicBezTo>
                <a:cubicBezTo>
                  <a:pt x="315775" y="916940"/>
                  <a:pt x="26215" y="934720"/>
                  <a:pt x="23675" y="1036320"/>
                </a:cubicBezTo>
                <a:cubicBezTo>
                  <a:pt x="21135" y="1137920"/>
                  <a:pt x="252275" y="1358900"/>
                  <a:pt x="297995" y="1417320"/>
                </a:cubicBezTo>
              </a:path>
            </a:pathLst>
          </a:custGeom>
          <a:noFill/>
          <a:ln w="9525" cap="flat" cmpd="sng" algn="ctr">
            <a:solidFill>
              <a:schemeClr val="tx1"/>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cxnSp>
        <p:nvCxnSpPr>
          <p:cNvPr id="145427" name="直接箭头连接符 6"/>
          <p:cNvCxnSpPr>
            <a:cxnSpLocks noChangeShapeType="1"/>
          </p:cNvCxnSpPr>
          <p:nvPr/>
        </p:nvCxnSpPr>
        <p:spPr bwMode="auto">
          <a:xfrm flipH="1">
            <a:off x="5143500" y="4114800"/>
            <a:ext cx="1323975" cy="563563"/>
          </a:xfrm>
          <a:prstGeom prst="straightConnector1">
            <a:avLst/>
          </a:prstGeom>
          <a:noFill/>
          <a:ln w="9525"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5428" name="圆角矩形 35"/>
          <p:cNvSpPr>
            <a:spLocks noChangeArrowheads="1"/>
          </p:cNvSpPr>
          <p:nvPr/>
        </p:nvSpPr>
        <p:spPr bwMode="auto">
          <a:xfrm>
            <a:off x="6507163" y="5199063"/>
            <a:ext cx="879475" cy="1714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29" name="圆角矩形 36"/>
          <p:cNvSpPr>
            <a:spLocks noChangeArrowheads="1"/>
          </p:cNvSpPr>
          <p:nvPr/>
        </p:nvSpPr>
        <p:spPr bwMode="auto">
          <a:xfrm>
            <a:off x="6511925" y="5029200"/>
            <a:ext cx="879475" cy="169863"/>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30" name="圆角矩形 37"/>
          <p:cNvSpPr>
            <a:spLocks noChangeArrowheads="1"/>
          </p:cNvSpPr>
          <p:nvPr/>
        </p:nvSpPr>
        <p:spPr bwMode="auto">
          <a:xfrm>
            <a:off x="6511925" y="4876800"/>
            <a:ext cx="879475" cy="169863"/>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31" name="TextBox 20"/>
          <p:cNvSpPr txBox="1">
            <a:spLocks noChangeArrowheads="1"/>
          </p:cNvSpPr>
          <p:nvPr/>
        </p:nvSpPr>
        <p:spPr bwMode="auto">
          <a:xfrm>
            <a:off x="6511925" y="5549900"/>
            <a:ext cx="11128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进程表</a:t>
            </a:r>
          </a:p>
        </p:txBody>
      </p:sp>
      <p:sp>
        <p:nvSpPr>
          <p:cNvPr id="145432" name="TextBox 20"/>
          <p:cNvSpPr txBox="1">
            <a:spLocks noChangeArrowheads="1"/>
          </p:cNvSpPr>
          <p:nvPr/>
        </p:nvSpPr>
        <p:spPr bwMode="auto">
          <a:xfrm>
            <a:off x="3200400" y="6324600"/>
            <a:ext cx="29686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操作系统只看到进程</a:t>
            </a:r>
          </a:p>
        </p:txBody>
      </p:sp>
      <p:grpSp>
        <p:nvGrpSpPr>
          <p:cNvPr id="145433" name="组合 24"/>
          <p:cNvGrpSpPr>
            <a:grpSpLocks/>
          </p:cNvGrpSpPr>
          <p:nvPr/>
        </p:nvGrpSpPr>
        <p:grpSpPr bwMode="auto">
          <a:xfrm>
            <a:off x="3687763" y="2705100"/>
            <a:ext cx="1112837" cy="1019175"/>
            <a:chOff x="2636520" y="4916488"/>
            <a:chExt cx="1112805" cy="1019968"/>
          </a:xfrm>
        </p:grpSpPr>
        <p:sp>
          <p:nvSpPr>
            <p:cNvPr id="145435" name="TextBox 20"/>
            <p:cNvSpPr txBox="1">
              <a:spLocks noChangeArrowheads="1"/>
            </p:cNvSpPr>
            <p:nvPr/>
          </p:nvSpPr>
          <p:spPr bwMode="auto">
            <a:xfrm>
              <a:off x="2636520" y="5548658"/>
              <a:ext cx="111280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线程表</a:t>
              </a:r>
            </a:p>
          </p:txBody>
        </p:sp>
        <p:sp>
          <p:nvSpPr>
            <p:cNvPr id="145436" name="圆角矩形 40"/>
            <p:cNvSpPr>
              <a:spLocks noChangeArrowheads="1"/>
            </p:cNvSpPr>
            <p:nvPr/>
          </p:nvSpPr>
          <p:spPr bwMode="auto">
            <a:xfrm>
              <a:off x="2667000" y="5239544"/>
              <a:ext cx="879475" cy="170656"/>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37" name="圆角矩形 41"/>
            <p:cNvSpPr>
              <a:spLocks noChangeArrowheads="1"/>
            </p:cNvSpPr>
            <p:nvPr/>
          </p:nvSpPr>
          <p:spPr bwMode="auto">
            <a:xfrm>
              <a:off x="2671445" y="5068888"/>
              <a:ext cx="879475" cy="170656"/>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
          <p:nvSpPr>
            <p:cNvPr id="145438" name="圆角矩形 42"/>
            <p:cNvSpPr>
              <a:spLocks noChangeArrowheads="1"/>
            </p:cNvSpPr>
            <p:nvPr/>
          </p:nvSpPr>
          <p:spPr bwMode="auto">
            <a:xfrm>
              <a:off x="2671445" y="4916488"/>
              <a:ext cx="879475" cy="170656"/>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grpSp>
      <p:sp>
        <p:nvSpPr>
          <p:cNvPr id="145434" name="圆角矩形 26"/>
          <p:cNvSpPr>
            <a:spLocks noChangeArrowheads="1"/>
          </p:cNvSpPr>
          <p:nvPr/>
        </p:nvSpPr>
        <p:spPr bwMode="auto">
          <a:xfrm>
            <a:off x="3200400" y="1981200"/>
            <a:ext cx="4648200" cy="2286000"/>
          </a:xfrm>
          <a:prstGeom prst="roundRect">
            <a:avLst>
              <a:gd name="adj" fmla="val 16667"/>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endParaRPr lang="zh-CN" altLang="en-US" sz="2400">
              <a:solidFill>
                <a:srgbClr val="000000"/>
              </a:solidFill>
            </a:endParaRPr>
          </a:p>
        </p:txBody>
      </p:sp>
    </p:spTree>
    <p:extLst>
      <p:ext uri="{BB962C8B-B14F-4D97-AF65-F5344CB8AC3E}">
        <p14:creationId xmlns:p14="http://schemas.microsoft.com/office/powerpoint/2010/main" val="37421488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body" idx="1"/>
          </p:nvPr>
        </p:nvSpPr>
        <p:spPr>
          <a:xfrm>
            <a:off x="457200" y="1905000"/>
            <a:ext cx="8362950" cy="4476750"/>
          </a:xfrm>
        </p:spPr>
        <p:txBody>
          <a:bodyPr/>
          <a:lstStyle/>
          <a:p>
            <a:pPr marL="609600" indent="-609600" eaLnBrk="1" hangingPunct="1">
              <a:lnSpc>
                <a:spcPct val="90000"/>
              </a:lnSpc>
              <a:buFontTx/>
              <a:buNone/>
            </a:pPr>
            <a:r>
              <a:rPr lang="zh-CN" altLang="en-US" sz="2400" smtClean="0"/>
              <a:t>用户级线程的</a:t>
            </a:r>
            <a:r>
              <a:rPr lang="zh-CN" altLang="en-US" sz="2400" smtClean="0">
                <a:solidFill>
                  <a:srgbClr val="FF0000"/>
                </a:solidFill>
              </a:rPr>
              <a:t>优点</a:t>
            </a:r>
            <a:r>
              <a:rPr lang="zh-CN" altLang="en-US" sz="2400" smtClean="0"/>
              <a:t>主要表现在</a:t>
            </a:r>
            <a:r>
              <a:rPr lang="zh-CN" altLang="en-US" sz="2400" smtClean="0">
                <a:solidFill>
                  <a:srgbClr val="3333CC"/>
                </a:solidFill>
              </a:rPr>
              <a:t>三个方面</a:t>
            </a:r>
            <a:r>
              <a:rPr lang="zh-CN" altLang="en-US" sz="2400" smtClean="0"/>
              <a:t>：</a:t>
            </a:r>
          </a:p>
          <a:p>
            <a:pPr marL="609600" indent="-609600" eaLnBrk="1" hangingPunct="1">
              <a:lnSpc>
                <a:spcPct val="90000"/>
              </a:lnSpc>
              <a:buClr>
                <a:schemeClr val="accent2"/>
              </a:buClr>
              <a:buFont typeface="Wingdings" panose="05000000000000000000" pitchFamily="2" charset="2"/>
              <a:buChar char="n"/>
            </a:pPr>
            <a:r>
              <a:rPr lang="zh-CN" altLang="en-US" sz="2400" smtClean="0"/>
              <a:t>线程切换不需要转换到内核空间，节省了模式切换的开销，也节省了内核的宝贵资源。</a:t>
            </a:r>
          </a:p>
          <a:p>
            <a:pPr marL="609600" indent="-609600" eaLnBrk="1" hangingPunct="1">
              <a:lnSpc>
                <a:spcPct val="90000"/>
              </a:lnSpc>
              <a:buClr>
                <a:schemeClr val="accent2"/>
              </a:buClr>
              <a:buFont typeface="Wingdings" panose="05000000000000000000" pitchFamily="2" charset="2"/>
              <a:buChar char="n"/>
            </a:pPr>
            <a:r>
              <a:rPr lang="zh-CN" altLang="en-US" sz="2400" smtClean="0"/>
              <a:t>调度算法可以是进程专用的。不同的进程可以根据自身需要，选择不同的调度算法对自己的线程进行管理和调度。</a:t>
            </a:r>
          </a:p>
          <a:p>
            <a:pPr marL="609600" indent="-609600" eaLnBrk="1" hangingPunct="1">
              <a:lnSpc>
                <a:spcPct val="90000"/>
              </a:lnSpc>
              <a:buClr>
                <a:schemeClr val="accent2"/>
              </a:buClr>
              <a:buFont typeface="Wingdings" panose="05000000000000000000" pitchFamily="2" charset="2"/>
              <a:buChar char="n"/>
            </a:pPr>
            <a:r>
              <a:rPr lang="zh-CN" altLang="en-US" sz="2400" smtClean="0"/>
              <a:t>用户级线程的实现与操作系统平台无关，因为对于线程管理的代码是在用户程序内的，属于用户程序的一部分。</a:t>
            </a:r>
          </a:p>
          <a:p>
            <a:pPr marL="609600" indent="-609600" eaLnBrk="1" hangingPunct="1">
              <a:lnSpc>
                <a:spcPct val="90000"/>
              </a:lnSpc>
              <a:buFont typeface="Wingdings" panose="05000000000000000000" pitchFamily="2" charset="2"/>
              <a:buNone/>
            </a:pPr>
            <a:r>
              <a:rPr lang="zh-CN" altLang="en-US" sz="2400" smtClean="0"/>
              <a:t>用户级线程实现方式的主要</a:t>
            </a:r>
            <a:r>
              <a:rPr lang="zh-CN" altLang="en-US" sz="2400" smtClean="0">
                <a:solidFill>
                  <a:srgbClr val="FF0000"/>
                </a:solidFill>
              </a:rPr>
              <a:t>缺点</a:t>
            </a:r>
            <a:r>
              <a:rPr lang="zh-CN" altLang="en-US" sz="2400" smtClean="0"/>
              <a:t>有</a:t>
            </a:r>
            <a:r>
              <a:rPr lang="zh-CN" altLang="en-US" sz="2400" smtClean="0">
                <a:solidFill>
                  <a:srgbClr val="3333CC"/>
                </a:solidFill>
              </a:rPr>
              <a:t>两个方面</a:t>
            </a:r>
            <a:r>
              <a:rPr lang="zh-CN" altLang="en-US" sz="2400" smtClean="0"/>
              <a:t>：</a:t>
            </a:r>
          </a:p>
          <a:p>
            <a:pPr marL="609600" indent="-609600" eaLnBrk="1" hangingPunct="1">
              <a:lnSpc>
                <a:spcPct val="90000"/>
              </a:lnSpc>
              <a:buClr>
                <a:schemeClr val="accent2"/>
              </a:buClr>
              <a:buFont typeface="Wingdings" panose="05000000000000000000" pitchFamily="2" charset="2"/>
              <a:buChar char="n"/>
            </a:pPr>
            <a:r>
              <a:rPr lang="zh-CN" altLang="en-US" sz="2400" smtClean="0"/>
              <a:t>系统调用的阻塞问题。</a:t>
            </a:r>
          </a:p>
          <a:p>
            <a:pPr marL="609600" indent="-609600" eaLnBrk="1" hangingPunct="1">
              <a:lnSpc>
                <a:spcPct val="90000"/>
              </a:lnSpc>
              <a:buClr>
                <a:schemeClr val="accent2"/>
              </a:buClr>
              <a:buFont typeface="Wingdings" panose="05000000000000000000" pitchFamily="2" charset="2"/>
              <a:buChar char="n"/>
            </a:pPr>
            <a:r>
              <a:rPr lang="zh-CN" altLang="en-US" sz="2400" smtClean="0"/>
              <a:t>多线程应用不能利用多处理机进行多重处理的优点。内核每次分配给一个进程的仅有一个</a:t>
            </a:r>
            <a:r>
              <a:rPr lang="en-US" altLang="zh-CN" sz="2400" smtClean="0"/>
              <a:t>CPU</a:t>
            </a:r>
            <a:r>
              <a:rPr lang="zh-CN" altLang="en-US" sz="2400" smtClean="0"/>
              <a:t>。</a:t>
            </a:r>
          </a:p>
        </p:txBody>
      </p:sp>
      <p:sp>
        <p:nvSpPr>
          <p:cNvPr id="146435" name="Rectangle 3"/>
          <p:cNvSpPr>
            <a:spLocks noChangeArrowheads="1"/>
          </p:cNvSpPr>
          <p:nvPr/>
        </p:nvSpPr>
        <p:spPr bwMode="auto">
          <a:xfrm>
            <a:off x="457200" y="12954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buFontTx/>
              <a:buNone/>
            </a:pPr>
            <a:r>
              <a:rPr lang="en-US" altLang="zh-CN" sz="2400">
                <a:solidFill>
                  <a:srgbClr val="000000"/>
                </a:solidFill>
              </a:rPr>
              <a:t>2</a:t>
            </a:r>
            <a:r>
              <a:rPr lang="zh-CN" altLang="en-US" sz="2400">
                <a:solidFill>
                  <a:srgbClr val="000000"/>
                </a:solidFill>
              </a:rPr>
              <a:t>．</a:t>
            </a:r>
            <a:r>
              <a:rPr lang="zh-CN" altLang="en-US" sz="2400">
                <a:solidFill>
                  <a:srgbClr val="FF0000"/>
                </a:solidFill>
              </a:rPr>
              <a:t>用户级线程</a:t>
            </a:r>
            <a:r>
              <a:rPr lang="en-US" altLang="zh-CN" sz="2400">
                <a:solidFill>
                  <a:srgbClr val="000000"/>
                </a:solidFill>
              </a:rPr>
              <a:t>ULT(User Level Threads)</a:t>
            </a:r>
            <a:endParaRPr lang="en-US" altLang="zh-CN" sz="2400">
              <a:solidFill>
                <a:srgbClr val="FF0000"/>
              </a:solidFill>
            </a:endParaRPr>
          </a:p>
        </p:txBody>
      </p:sp>
      <p:sp>
        <p:nvSpPr>
          <p:cNvPr id="146436" name="Rectangle 4"/>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6437" name="Rectangle 5"/>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2.6.3 </a:t>
            </a:r>
            <a:r>
              <a:rPr lang="zh-CN" altLang="en-US" sz="2400">
                <a:solidFill>
                  <a:srgbClr val="000000"/>
                </a:solidFill>
              </a:rPr>
              <a:t>线程的实现方式</a:t>
            </a:r>
          </a:p>
        </p:txBody>
      </p:sp>
    </p:spTree>
    <p:extLst>
      <p:ext uri="{BB962C8B-B14F-4D97-AF65-F5344CB8AC3E}">
        <p14:creationId xmlns:p14="http://schemas.microsoft.com/office/powerpoint/2010/main" val="2478549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0210">
                                            <p:txEl>
                                              <p:pRg st="1" end="1"/>
                                            </p:txEl>
                                          </p:spTgt>
                                        </p:tgtEl>
                                        <p:attrNameLst>
                                          <p:attrName>style.visibility</p:attrName>
                                        </p:attrNameLst>
                                      </p:cBhvr>
                                      <p:to>
                                        <p:strVal val="visible"/>
                                      </p:to>
                                    </p:set>
                                    <p:animEffect transition="in" filter="blinds(horizontal)">
                                      <p:cBhvr>
                                        <p:cTn id="7" dur="500"/>
                                        <p:tgtEl>
                                          <p:spTgt spid="35021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0210">
                                            <p:txEl>
                                              <p:pRg st="2" end="2"/>
                                            </p:txEl>
                                          </p:spTgt>
                                        </p:tgtEl>
                                        <p:attrNameLst>
                                          <p:attrName>style.visibility</p:attrName>
                                        </p:attrNameLst>
                                      </p:cBhvr>
                                      <p:to>
                                        <p:strVal val="visible"/>
                                      </p:to>
                                    </p:set>
                                    <p:animEffect transition="in" filter="blinds(horizontal)">
                                      <p:cBhvr>
                                        <p:cTn id="12" dur="500"/>
                                        <p:tgtEl>
                                          <p:spTgt spid="35021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0210">
                                            <p:txEl>
                                              <p:pRg st="3" end="3"/>
                                            </p:txEl>
                                          </p:spTgt>
                                        </p:tgtEl>
                                        <p:attrNameLst>
                                          <p:attrName>style.visibility</p:attrName>
                                        </p:attrNameLst>
                                      </p:cBhvr>
                                      <p:to>
                                        <p:strVal val="visible"/>
                                      </p:to>
                                    </p:set>
                                    <p:animEffect transition="in" filter="blinds(horizontal)">
                                      <p:cBhvr>
                                        <p:cTn id="17" dur="500"/>
                                        <p:tgtEl>
                                          <p:spTgt spid="35021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0210">
                                            <p:txEl>
                                              <p:pRg st="4" end="4"/>
                                            </p:txEl>
                                          </p:spTgt>
                                        </p:tgtEl>
                                        <p:attrNameLst>
                                          <p:attrName>style.visibility</p:attrName>
                                        </p:attrNameLst>
                                      </p:cBhvr>
                                      <p:to>
                                        <p:strVal val="visible"/>
                                      </p:to>
                                    </p:set>
                                    <p:animEffect transition="in" filter="blinds(horizontal)">
                                      <p:cBhvr>
                                        <p:cTn id="22" dur="500"/>
                                        <p:tgtEl>
                                          <p:spTgt spid="35021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0210">
                                            <p:txEl>
                                              <p:pRg st="5" end="5"/>
                                            </p:txEl>
                                          </p:spTgt>
                                        </p:tgtEl>
                                        <p:attrNameLst>
                                          <p:attrName>style.visibility</p:attrName>
                                        </p:attrNameLst>
                                      </p:cBhvr>
                                      <p:to>
                                        <p:strVal val="visible"/>
                                      </p:to>
                                    </p:set>
                                    <p:animEffect transition="in" filter="blinds(horizontal)">
                                      <p:cBhvr>
                                        <p:cTn id="27" dur="500"/>
                                        <p:tgtEl>
                                          <p:spTgt spid="350210">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0210">
                                            <p:txEl>
                                              <p:pRg st="6" end="6"/>
                                            </p:txEl>
                                          </p:spTgt>
                                        </p:tgtEl>
                                        <p:attrNameLst>
                                          <p:attrName>style.visibility</p:attrName>
                                        </p:attrNameLst>
                                      </p:cBhvr>
                                      <p:to>
                                        <p:strVal val="visible"/>
                                      </p:to>
                                    </p:set>
                                    <p:animEffect transition="in" filter="blinds(horizontal)">
                                      <p:cBhvr>
                                        <p:cTn id="32" dur="500"/>
                                        <p:tgtEl>
                                          <p:spTgt spid="3502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body" idx="1"/>
          </p:nvPr>
        </p:nvSpPr>
        <p:spPr>
          <a:xfrm>
            <a:off x="533400" y="1295400"/>
            <a:ext cx="8229600" cy="5289550"/>
          </a:xfrm>
        </p:spPr>
        <p:txBody>
          <a:bodyPr/>
          <a:lstStyle/>
          <a:p>
            <a:pPr eaLnBrk="1" hangingPunct="1">
              <a:buFontTx/>
              <a:buNone/>
            </a:pPr>
            <a:r>
              <a:rPr kumimoji="1" lang="en-US" altLang="zh-CN" sz="2400" smtClean="0"/>
              <a:t>3</a:t>
            </a:r>
            <a:r>
              <a:rPr kumimoji="1" lang="zh-CN" altLang="en-US" sz="2400" smtClean="0"/>
              <a:t>．</a:t>
            </a:r>
            <a:r>
              <a:rPr kumimoji="1" lang="zh-CN" altLang="en-US" sz="2400" smtClean="0">
                <a:solidFill>
                  <a:srgbClr val="FF0000"/>
                </a:solidFill>
              </a:rPr>
              <a:t>组合方式</a:t>
            </a:r>
          </a:p>
          <a:p>
            <a:pPr eaLnBrk="1" hangingPunct="1"/>
            <a:r>
              <a:rPr kumimoji="1" lang="zh-CN" altLang="en-US" sz="2400" smtClean="0"/>
              <a:t>在组合方式线程系统中，内核支持多</a:t>
            </a:r>
            <a:r>
              <a:rPr kumimoji="1" lang="en-US" altLang="zh-CN" sz="2400" smtClean="0"/>
              <a:t>KST</a:t>
            </a:r>
            <a:r>
              <a:rPr kumimoji="1" lang="zh-CN" altLang="en-US" sz="2400" smtClean="0"/>
              <a:t>线程的建立、调度和管理，同时，也允许用户应用程序建立、调度和管理用户级线程。</a:t>
            </a:r>
          </a:p>
          <a:p>
            <a:pPr eaLnBrk="1" hangingPunct="1"/>
            <a:r>
              <a:rPr kumimoji="1" lang="zh-CN" altLang="en-US" sz="2400" smtClean="0"/>
              <a:t>一些内核支持线程对应多个用户级线程，程序员可按应用需要和机器配置对内核支持线程数目进行调整，以达到较好的效果。</a:t>
            </a:r>
          </a:p>
          <a:p>
            <a:pPr eaLnBrk="1" hangingPunct="1"/>
            <a:r>
              <a:rPr kumimoji="1" lang="zh-CN" altLang="en-US" sz="2400" smtClean="0"/>
              <a:t>组合方式线程中，同一个进程内的多个线程可以同时在多处理器上并行执行，而且在阻塞一个线程时，并不需要将整个进程阻塞。</a:t>
            </a:r>
          </a:p>
          <a:p>
            <a:pPr eaLnBrk="1" hangingPunct="1">
              <a:spcBef>
                <a:spcPct val="50000"/>
              </a:spcBef>
              <a:buFontTx/>
              <a:buNone/>
            </a:pPr>
            <a:r>
              <a:rPr kumimoji="1" lang="zh-CN" altLang="en-US" sz="2400" smtClean="0"/>
              <a:t>	所以，组合方式多线程机制能够结合</a:t>
            </a:r>
            <a:r>
              <a:rPr kumimoji="1" lang="en-US" altLang="zh-CN" sz="2400" smtClean="0"/>
              <a:t>KST</a:t>
            </a:r>
            <a:r>
              <a:rPr kumimoji="1" lang="zh-CN" altLang="en-US" sz="2400" smtClean="0"/>
              <a:t>和</a:t>
            </a:r>
            <a:r>
              <a:rPr kumimoji="1" lang="en-US" altLang="zh-CN" sz="2400" smtClean="0"/>
              <a:t>ULT</a:t>
            </a:r>
          </a:p>
          <a:p>
            <a:pPr eaLnBrk="1" hangingPunct="1">
              <a:buFontTx/>
              <a:buNone/>
            </a:pPr>
            <a:r>
              <a:rPr kumimoji="1" lang="zh-CN" altLang="en-US" sz="2400" smtClean="0"/>
              <a:t>两者的优点，并克服了其各自的不足。 </a:t>
            </a:r>
          </a:p>
        </p:txBody>
      </p:sp>
      <p:sp>
        <p:nvSpPr>
          <p:cNvPr id="147459" name="Rectangle 4"/>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7460" name="Rectangle 5"/>
          <p:cNvSpPr>
            <a:spLocks noChangeArrowheads="1"/>
          </p:cNvSpPr>
          <p:nvPr/>
        </p:nvSpPr>
        <p:spPr bwMode="auto">
          <a:xfrm>
            <a:off x="457200" y="950913"/>
            <a:ext cx="30908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2.6.3 </a:t>
            </a:r>
            <a:r>
              <a:rPr lang="zh-CN" altLang="en-US" sz="2400">
                <a:solidFill>
                  <a:srgbClr val="000000"/>
                </a:solidFill>
              </a:rPr>
              <a:t>线程的实现方式</a:t>
            </a:r>
          </a:p>
        </p:txBody>
      </p:sp>
    </p:spTree>
    <p:extLst>
      <p:ext uri="{BB962C8B-B14F-4D97-AF65-F5344CB8AC3E}">
        <p14:creationId xmlns:p14="http://schemas.microsoft.com/office/powerpoint/2010/main" val="3461229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1234">
                                            <p:txEl>
                                              <p:pRg st="1" end="1"/>
                                            </p:txEl>
                                          </p:spTgt>
                                        </p:tgtEl>
                                        <p:attrNameLst>
                                          <p:attrName>style.visibility</p:attrName>
                                        </p:attrNameLst>
                                      </p:cBhvr>
                                      <p:to>
                                        <p:strVal val="visible"/>
                                      </p:to>
                                    </p:set>
                                    <p:animEffect transition="in" filter="blinds(horizontal)">
                                      <p:cBhvr>
                                        <p:cTn id="7" dur="500"/>
                                        <p:tgtEl>
                                          <p:spTgt spid="35123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1234">
                                            <p:txEl>
                                              <p:pRg st="2" end="2"/>
                                            </p:txEl>
                                          </p:spTgt>
                                        </p:tgtEl>
                                        <p:attrNameLst>
                                          <p:attrName>style.visibility</p:attrName>
                                        </p:attrNameLst>
                                      </p:cBhvr>
                                      <p:to>
                                        <p:strVal val="visible"/>
                                      </p:to>
                                    </p:set>
                                    <p:animEffect transition="in" filter="blinds(horizontal)">
                                      <p:cBhvr>
                                        <p:cTn id="12" dur="500"/>
                                        <p:tgtEl>
                                          <p:spTgt spid="35123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1234">
                                            <p:txEl>
                                              <p:pRg st="3" end="3"/>
                                            </p:txEl>
                                          </p:spTgt>
                                        </p:tgtEl>
                                        <p:attrNameLst>
                                          <p:attrName>style.visibility</p:attrName>
                                        </p:attrNameLst>
                                      </p:cBhvr>
                                      <p:to>
                                        <p:strVal val="visible"/>
                                      </p:to>
                                    </p:set>
                                    <p:animEffect transition="in" filter="blinds(horizontal)">
                                      <p:cBhvr>
                                        <p:cTn id="17" dur="500"/>
                                        <p:tgtEl>
                                          <p:spTgt spid="35123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1234">
                                            <p:txEl>
                                              <p:pRg st="4" end="4"/>
                                            </p:txEl>
                                          </p:spTgt>
                                        </p:tgtEl>
                                        <p:attrNameLst>
                                          <p:attrName>style.visibility</p:attrName>
                                        </p:attrNameLst>
                                      </p:cBhvr>
                                      <p:to>
                                        <p:strVal val="visible"/>
                                      </p:to>
                                    </p:set>
                                    <p:animEffect transition="in" filter="blinds(horizontal)">
                                      <p:cBhvr>
                                        <p:cTn id="22" dur="500"/>
                                        <p:tgtEl>
                                          <p:spTgt spid="351234">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51234">
                                            <p:txEl>
                                              <p:pRg st="5" end="5"/>
                                            </p:txEl>
                                          </p:spTgt>
                                        </p:tgtEl>
                                        <p:attrNameLst>
                                          <p:attrName>style.visibility</p:attrName>
                                        </p:attrNameLst>
                                      </p:cBhvr>
                                      <p:to>
                                        <p:strVal val="visible"/>
                                      </p:to>
                                    </p:set>
                                    <p:animEffect transition="in" filter="blinds(horizontal)">
                                      <p:cBhvr>
                                        <p:cTn id="25" dur="500"/>
                                        <p:tgtEl>
                                          <p:spTgt spid="3512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485775" y="914400"/>
            <a:ext cx="3818342" cy="2381250"/>
          </a:xfrm>
          <a:prstGeom prst="rect">
            <a:avLst/>
          </a:prstGeom>
        </p:spPr>
      </p:pic>
      <p:pic>
        <p:nvPicPr>
          <p:cNvPr id="5" name="Picture 4"/>
          <p:cNvPicPr>
            <a:picLocks noChangeAspect="1"/>
          </p:cNvPicPr>
          <p:nvPr/>
        </p:nvPicPr>
        <p:blipFill>
          <a:blip r:embed="rId3"/>
          <a:stretch>
            <a:fillRect/>
          </a:stretch>
        </p:blipFill>
        <p:spPr>
          <a:xfrm>
            <a:off x="4800600" y="995362"/>
            <a:ext cx="3641748" cy="2300288"/>
          </a:xfrm>
          <a:prstGeom prst="rect">
            <a:avLst/>
          </a:prstGeom>
        </p:spPr>
      </p:pic>
      <p:pic>
        <p:nvPicPr>
          <p:cNvPr id="6" name="Picture 5"/>
          <p:cNvPicPr>
            <a:picLocks noChangeAspect="1"/>
          </p:cNvPicPr>
          <p:nvPr/>
        </p:nvPicPr>
        <p:blipFill>
          <a:blip r:embed="rId4"/>
          <a:stretch>
            <a:fillRect/>
          </a:stretch>
        </p:blipFill>
        <p:spPr>
          <a:xfrm>
            <a:off x="2362200" y="3733800"/>
            <a:ext cx="4495800" cy="2694272"/>
          </a:xfrm>
          <a:prstGeom prst="rect">
            <a:avLst/>
          </a:prstGeom>
        </p:spPr>
      </p:pic>
    </p:spTree>
    <p:extLst>
      <p:ext uri="{BB962C8B-B14F-4D97-AF65-F5344CB8AC3E}">
        <p14:creationId xmlns:p14="http://schemas.microsoft.com/office/powerpoint/2010/main" val="42703958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body" idx="1"/>
          </p:nvPr>
        </p:nvSpPr>
        <p:spPr>
          <a:xfrm>
            <a:off x="609600" y="1752600"/>
            <a:ext cx="8229600" cy="762000"/>
          </a:xfrm>
        </p:spPr>
        <p:txBody>
          <a:bodyPr/>
          <a:lstStyle/>
          <a:p>
            <a:pPr eaLnBrk="1" hangingPunct="1">
              <a:buFontTx/>
              <a:buNone/>
            </a:pPr>
            <a:r>
              <a:rPr kumimoji="1" lang="en-US" altLang="zh-CN" sz="2400" smtClean="0"/>
              <a:t>1. </a:t>
            </a:r>
            <a:r>
              <a:rPr kumimoji="1" lang="zh-CN" altLang="en-US" sz="2400" smtClean="0">
                <a:solidFill>
                  <a:srgbClr val="FF0000"/>
                </a:solidFill>
              </a:rPr>
              <a:t>内核支持线程的实现</a:t>
            </a:r>
          </a:p>
        </p:txBody>
      </p:sp>
      <p:sp>
        <p:nvSpPr>
          <p:cNvPr id="148483" name="Text Box 4"/>
          <p:cNvSpPr txBox="1">
            <a:spLocks noChangeArrowheads="1"/>
          </p:cNvSpPr>
          <p:nvPr/>
        </p:nvSpPr>
        <p:spPr bwMode="auto">
          <a:xfrm>
            <a:off x="2895600" y="5943600"/>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 </a:t>
            </a:r>
            <a:r>
              <a:rPr lang="en-US" altLang="zh-CN" sz="2400">
                <a:solidFill>
                  <a:srgbClr val="000000"/>
                </a:solidFill>
                <a:latin typeface="楷体_GB2312" pitchFamily="49" charset="-122"/>
              </a:rPr>
              <a:t>2 - 15 </a:t>
            </a:r>
            <a:r>
              <a:rPr lang="zh-CN" altLang="en-US" sz="2400">
                <a:solidFill>
                  <a:srgbClr val="000000"/>
                </a:solidFill>
                <a:latin typeface="楷体_GB2312" pitchFamily="49" charset="-122"/>
              </a:rPr>
              <a:t>任务数据区空间</a:t>
            </a:r>
            <a:r>
              <a:rPr lang="zh-CN" altLang="en-US" sz="2400">
                <a:solidFill>
                  <a:srgbClr val="000000"/>
                </a:solidFill>
                <a:latin typeface="Times New Roman" panose="02020603050405020304" pitchFamily="18" charset="0"/>
                <a:ea typeface="宋体" panose="02010600030101010101" pitchFamily="2" charset="-122"/>
              </a:rPr>
              <a:t> </a:t>
            </a:r>
          </a:p>
        </p:txBody>
      </p:sp>
      <p:graphicFrame>
        <p:nvGraphicFramePr>
          <p:cNvPr id="352261" name="Group 5"/>
          <p:cNvGraphicFramePr>
            <a:graphicFrameLocks noGrp="1"/>
          </p:cNvGraphicFramePr>
          <p:nvPr/>
        </p:nvGraphicFramePr>
        <p:xfrm>
          <a:off x="1371600" y="2590800"/>
          <a:ext cx="6096000" cy="3236948"/>
        </p:xfrm>
        <a:graphic>
          <a:graphicData uri="http://schemas.openxmlformats.org/drawingml/2006/table">
            <a:tbl>
              <a:tblPr/>
              <a:tblGrid>
                <a:gridCol w="6096000"/>
              </a:tblGrid>
              <a:tr h="3236913">
                <a:tc>
                  <a:txBody>
                    <a:bodyPr/>
                    <a:lstStyle/>
                    <a:p>
                      <a:pPr marL="0" marR="0" lvl="0" indent="0" algn="l" defTabSz="914400" rtl="0" eaLnBrk="1" fontAlgn="base" latinLnBrk="0" hangingPunct="1">
                        <a:lnSpc>
                          <a:spcPct val="2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楷体_GB2312" pitchFamily="49" charset="-122"/>
                        </a:rPr>
                        <a:t>PTDA (Per Task Data Area)  </a:t>
                      </a:r>
                      <a:r>
                        <a:rPr kumimoji="0" lang="zh-CN" altLang="en-US" sz="2400" b="0" i="0" u="none" strike="noStrike" cap="none" normalizeH="0" baseline="0" smtClean="0">
                          <a:ln>
                            <a:noFill/>
                          </a:ln>
                          <a:solidFill>
                            <a:schemeClr val="tx1"/>
                          </a:solidFill>
                          <a:effectLst/>
                          <a:latin typeface="Arial" pitchFamily="34" charset="0"/>
                          <a:ea typeface="楷体_GB2312" pitchFamily="49" charset="-122"/>
                        </a:rPr>
                        <a:t>进程资源</a:t>
                      </a:r>
                    </a:p>
                    <a:p>
                      <a:pPr marL="0" marR="0" lvl="0" indent="0" algn="l" defTabSz="914400" rtl="0" eaLnBrk="1" fontAlgn="base" latinLnBrk="0" hangingPunct="1">
                        <a:lnSpc>
                          <a:spcPct val="2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楷体_GB2312" pitchFamily="49" charset="-122"/>
                        </a:rPr>
                        <a:t>TCB # 1</a:t>
                      </a:r>
                    </a:p>
                    <a:p>
                      <a:pPr marL="0" marR="0" lvl="0" indent="0" algn="l" defTabSz="914400" rtl="0" eaLnBrk="1" fontAlgn="base" latinLnBrk="0" hangingPunct="1">
                        <a:lnSpc>
                          <a:spcPct val="2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楷体_GB2312" pitchFamily="49" charset="-122"/>
                        </a:rPr>
                        <a:t>TCB # 2</a:t>
                      </a:r>
                    </a:p>
                    <a:p>
                      <a:pPr marL="0" marR="0" lvl="0" indent="0" algn="l" defTabSz="914400" rtl="0" eaLnBrk="1" fontAlgn="base" latinLnBrk="0" hangingPunct="1">
                        <a:lnSpc>
                          <a:spcPct val="2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楷体_GB2312" pitchFamily="49" charset="-122"/>
                        </a:rPr>
                        <a:t>TCB # 3</a:t>
                      </a:r>
                    </a:p>
                  </a:txBody>
                  <a:tcPr marT="45706" marB="457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8490" name="Rectangle 11"/>
          <p:cNvSpPr>
            <a:spLocks noGrp="1" noChangeArrowheads="1"/>
          </p:cNvSpPr>
          <p:nvPr>
            <p:ph type="title"/>
          </p:nvPr>
        </p:nvSpPr>
        <p:spPr/>
        <p:txBody>
          <a:bodyPr/>
          <a:lstStyle/>
          <a:p>
            <a:pPr eaLnBrk="1" hangingPunct="1"/>
            <a:endParaRPr lang="zh-CN" altLang="zh-CN" smtClean="0"/>
          </a:p>
        </p:txBody>
      </p:sp>
      <p:sp>
        <p:nvSpPr>
          <p:cNvPr id="148491" name="Rectangle 12"/>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8492" name="Rectangle 13"/>
          <p:cNvSpPr>
            <a:spLocks noChangeArrowheads="1"/>
          </p:cNvSpPr>
          <p:nvPr/>
        </p:nvSpPr>
        <p:spPr bwMode="auto">
          <a:xfrm>
            <a:off x="457200" y="950913"/>
            <a:ext cx="2478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2.6.4 </a:t>
            </a:r>
            <a:r>
              <a:rPr lang="zh-CN" altLang="en-US" sz="2400">
                <a:solidFill>
                  <a:srgbClr val="000000"/>
                </a:solidFill>
              </a:rPr>
              <a:t>线程的实现</a:t>
            </a:r>
          </a:p>
        </p:txBody>
      </p:sp>
    </p:spTree>
    <p:extLst>
      <p:ext uri="{BB962C8B-B14F-4D97-AF65-F5344CB8AC3E}">
        <p14:creationId xmlns:p14="http://schemas.microsoft.com/office/powerpoint/2010/main" val="185442389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1507"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21508"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进程的三种基本状态转换</a:t>
            </a:r>
          </a:p>
        </p:txBody>
      </p:sp>
      <p:sp>
        <p:nvSpPr>
          <p:cNvPr id="21509" name="Rectangle 6"/>
          <p:cNvSpPr>
            <a:spLocks noChangeArrowheads="1"/>
          </p:cNvSpPr>
          <p:nvPr/>
        </p:nvSpPr>
        <p:spPr bwMode="auto">
          <a:xfrm>
            <a:off x="228600" y="1905000"/>
            <a:ext cx="4343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rPr>
              <a:t>在进程</a:t>
            </a:r>
            <a:r>
              <a:rPr kumimoji="0" lang="zh-CN" altLang="en-US" sz="2400">
                <a:solidFill>
                  <a:srgbClr val="3333CC"/>
                </a:solidFill>
              </a:rPr>
              <a:t>运行过程</a:t>
            </a:r>
            <a:r>
              <a:rPr kumimoji="0" lang="zh-CN" altLang="en-US" sz="2400">
                <a:solidFill>
                  <a:srgbClr val="000000"/>
                </a:solidFill>
              </a:rPr>
              <a:t>中，由于</a:t>
            </a:r>
            <a:r>
              <a:rPr kumimoji="0" lang="zh-CN" altLang="en-US" sz="2400">
                <a:solidFill>
                  <a:srgbClr val="3333CC"/>
                </a:solidFill>
              </a:rPr>
              <a:t>自身进展情况</a:t>
            </a:r>
            <a:r>
              <a:rPr kumimoji="0" lang="zh-CN" altLang="en-US" sz="2400">
                <a:solidFill>
                  <a:srgbClr val="000000"/>
                </a:solidFill>
              </a:rPr>
              <a:t>及</a:t>
            </a:r>
            <a:r>
              <a:rPr kumimoji="0" lang="zh-CN" altLang="en-US" sz="2400">
                <a:solidFill>
                  <a:srgbClr val="3333CC"/>
                </a:solidFill>
              </a:rPr>
              <a:t>外界环境</a:t>
            </a:r>
            <a:r>
              <a:rPr kumimoji="0" lang="zh-CN" altLang="en-US" sz="2400">
                <a:solidFill>
                  <a:srgbClr val="000000"/>
                </a:solidFill>
              </a:rPr>
              <a:t>的变化，这</a:t>
            </a:r>
            <a:r>
              <a:rPr kumimoji="0" lang="zh-CN" altLang="en-US" sz="2400">
                <a:solidFill>
                  <a:srgbClr val="3333CC"/>
                </a:solidFill>
              </a:rPr>
              <a:t>三种基本状态</a:t>
            </a:r>
            <a:r>
              <a:rPr kumimoji="0" lang="zh-CN" altLang="en-US" sz="2400">
                <a:solidFill>
                  <a:srgbClr val="000000"/>
                </a:solidFill>
              </a:rPr>
              <a:t>可以依据一定的条件</a:t>
            </a:r>
            <a:r>
              <a:rPr kumimoji="0" lang="zh-CN" altLang="en-US" sz="2400">
                <a:solidFill>
                  <a:srgbClr val="3333CC"/>
                </a:solidFill>
              </a:rPr>
              <a:t>相互转换</a:t>
            </a:r>
            <a:r>
              <a:rPr kumimoji="0" lang="zh-CN" altLang="en-US" sz="2400">
                <a:solidFill>
                  <a:srgbClr val="000000"/>
                </a:solidFill>
              </a:rPr>
              <a:t>：</a:t>
            </a:r>
          </a:p>
          <a:p>
            <a:pPr eaLnBrk="1" hangingPunct="1">
              <a:spcBef>
                <a:spcPct val="0"/>
              </a:spcBef>
            </a:pPr>
            <a:r>
              <a:rPr kumimoji="0" lang="zh-CN" altLang="en-US" sz="2400">
                <a:solidFill>
                  <a:srgbClr val="3333CC"/>
                </a:solidFill>
              </a:rPr>
              <a:t> 就绪</a:t>
            </a:r>
            <a:r>
              <a:rPr kumimoji="0" lang="en-US" altLang="zh-CN" sz="2400">
                <a:solidFill>
                  <a:srgbClr val="000000"/>
                </a:solidFill>
              </a:rPr>
              <a:t>--&gt;</a:t>
            </a:r>
            <a:r>
              <a:rPr kumimoji="0" lang="zh-CN" altLang="en-US" sz="2400">
                <a:solidFill>
                  <a:srgbClr val="3333CC"/>
                </a:solidFill>
              </a:rPr>
              <a:t>执行</a:t>
            </a:r>
          </a:p>
          <a:p>
            <a:pPr lvl="1" eaLnBrk="1" hangingPunct="1">
              <a:spcBef>
                <a:spcPct val="0"/>
              </a:spcBef>
            </a:pPr>
            <a:r>
              <a:rPr kumimoji="0" lang="zh-CN" altLang="en-US" sz="2400">
                <a:solidFill>
                  <a:srgbClr val="000000"/>
                </a:solidFill>
              </a:rPr>
              <a:t>进程调度</a:t>
            </a:r>
          </a:p>
          <a:p>
            <a:pPr eaLnBrk="1" hangingPunct="1">
              <a:spcBef>
                <a:spcPct val="0"/>
              </a:spcBef>
            </a:pPr>
            <a:r>
              <a:rPr kumimoji="0" lang="zh-CN" altLang="en-US" sz="2400">
                <a:solidFill>
                  <a:srgbClr val="3333CC"/>
                </a:solidFill>
              </a:rPr>
              <a:t> 执行</a:t>
            </a:r>
            <a:r>
              <a:rPr kumimoji="0" lang="en-US" altLang="zh-CN" sz="2400">
                <a:solidFill>
                  <a:srgbClr val="000000"/>
                </a:solidFill>
              </a:rPr>
              <a:t>--&gt;</a:t>
            </a:r>
            <a:r>
              <a:rPr kumimoji="0" lang="zh-CN" altLang="en-US" sz="2400">
                <a:solidFill>
                  <a:srgbClr val="3333CC"/>
                </a:solidFill>
              </a:rPr>
              <a:t>就绪</a:t>
            </a:r>
          </a:p>
          <a:p>
            <a:pPr lvl="1" eaLnBrk="1" hangingPunct="1">
              <a:spcBef>
                <a:spcPct val="0"/>
              </a:spcBef>
            </a:pPr>
            <a:r>
              <a:rPr kumimoji="0" lang="zh-CN" altLang="en-US" sz="2400">
                <a:solidFill>
                  <a:srgbClr val="000000"/>
                </a:solidFill>
              </a:rPr>
              <a:t>运行进程用完了时间片</a:t>
            </a:r>
          </a:p>
          <a:p>
            <a:pPr lvl="1" eaLnBrk="1" hangingPunct="1">
              <a:spcBef>
                <a:spcPct val="0"/>
              </a:spcBef>
            </a:pPr>
            <a:r>
              <a:rPr kumimoji="0" lang="zh-CN" altLang="en-US" sz="2400">
                <a:solidFill>
                  <a:srgbClr val="000000"/>
                </a:solidFill>
              </a:rPr>
              <a:t>运行进程被中断，因为一高优先级进程处于就绪状态。（被插队）</a:t>
            </a:r>
          </a:p>
        </p:txBody>
      </p:sp>
      <p:grpSp>
        <p:nvGrpSpPr>
          <p:cNvPr id="21510" name="Group 30"/>
          <p:cNvGrpSpPr>
            <a:grpSpLocks noChangeAspect="1"/>
          </p:cNvGrpSpPr>
          <p:nvPr/>
        </p:nvGrpSpPr>
        <p:grpSpPr bwMode="auto">
          <a:xfrm>
            <a:off x="4953000" y="838200"/>
            <a:ext cx="3954463" cy="2922588"/>
            <a:chOff x="3264" y="480"/>
            <a:chExt cx="2304" cy="1703"/>
          </a:xfrm>
        </p:grpSpPr>
        <p:sp>
          <p:nvSpPr>
            <p:cNvPr id="21513" name="AutoShape 31"/>
            <p:cNvSpPr>
              <a:spLocks noChangeAspect="1" noChangeArrowheads="1" noTextEdit="1"/>
            </p:cNvSpPr>
            <p:nvPr/>
          </p:nvSpPr>
          <p:spPr bwMode="auto">
            <a:xfrm>
              <a:off x="3264" y="480"/>
              <a:ext cx="2304" cy="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sp>
          <p:nvSpPr>
            <p:cNvPr id="21514" name="Freeform 32"/>
            <p:cNvSpPr>
              <a:spLocks/>
            </p:cNvSpPr>
            <p:nvPr/>
          </p:nvSpPr>
          <p:spPr bwMode="auto">
            <a:xfrm>
              <a:off x="3593" y="710"/>
              <a:ext cx="1406" cy="1423"/>
            </a:xfrm>
            <a:custGeom>
              <a:avLst/>
              <a:gdLst>
                <a:gd name="T0" fmla="*/ 0 w 1406"/>
                <a:gd name="T1" fmla="*/ 712 h 1423"/>
                <a:gd name="T2" fmla="*/ 10 w 1406"/>
                <a:gd name="T3" fmla="*/ 551 h 1423"/>
                <a:gd name="T4" fmla="*/ 70 w 1406"/>
                <a:gd name="T5" fmla="*/ 401 h 1423"/>
                <a:gd name="T6" fmla="*/ 150 w 1406"/>
                <a:gd name="T7" fmla="*/ 271 h 1423"/>
                <a:gd name="T8" fmla="*/ 259 w 1406"/>
                <a:gd name="T9" fmla="*/ 161 h 1423"/>
                <a:gd name="T10" fmla="*/ 399 w 1406"/>
                <a:gd name="T11" fmla="*/ 71 h 1423"/>
                <a:gd name="T12" fmla="*/ 549 w 1406"/>
                <a:gd name="T13" fmla="*/ 20 h 1423"/>
                <a:gd name="T14" fmla="*/ 698 w 1406"/>
                <a:gd name="T15" fmla="*/ 0 h 1423"/>
                <a:gd name="T16" fmla="*/ 858 w 1406"/>
                <a:gd name="T17" fmla="*/ 20 h 1423"/>
                <a:gd name="T18" fmla="*/ 1008 w 1406"/>
                <a:gd name="T19" fmla="*/ 71 h 1423"/>
                <a:gd name="T20" fmla="*/ 1147 w 1406"/>
                <a:gd name="T21" fmla="*/ 161 h 1423"/>
                <a:gd name="T22" fmla="*/ 1257 w 1406"/>
                <a:gd name="T23" fmla="*/ 271 h 1423"/>
                <a:gd name="T24" fmla="*/ 1337 w 1406"/>
                <a:gd name="T25" fmla="*/ 401 h 1423"/>
                <a:gd name="T26" fmla="*/ 1397 w 1406"/>
                <a:gd name="T27" fmla="*/ 551 h 1423"/>
                <a:gd name="T28" fmla="*/ 1406 w 1406"/>
                <a:gd name="T29" fmla="*/ 712 h 1423"/>
                <a:gd name="T30" fmla="*/ 1397 w 1406"/>
                <a:gd name="T31" fmla="*/ 872 h 1423"/>
                <a:gd name="T32" fmla="*/ 1337 w 1406"/>
                <a:gd name="T33" fmla="*/ 1022 h 1423"/>
                <a:gd name="T34" fmla="*/ 1257 w 1406"/>
                <a:gd name="T35" fmla="*/ 1152 h 1423"/>
                <a:gd name="T36" fmla="*/ 1147 w 1406"/>
                <a:gd name="T37" fmla="*/ 1263 h 1423"/>
                <a:gd name="T38" fmla="*/ 1008 w 1406"/>
                <a:gd name="T39" fmla="*/ 1353 h 1423"/>
                <a:gd name="T40" fmla="*/ 858 w 1406"/>
                <a:gd name="T41" fmla="*/ 1403 h 1423"/>
                <a:gd name="T42" fmla="*/ 698 w 1406"/>
                <a:gd name="T43" fmla="*/ 1423 h 1423"/>
                <a:gd name="T44" fmla="*/ 549 w 1406"/>
                <a:gd name="T45" fmla="*/ 1403 h 1423"/>
                <a:gd name="T46" fmla="*/ 399 w 1406"/>
                <a:gd name="T47" fmla="*/ 1353 h 1423"/>
                <a:gd name="T48" fmla="*/ 259 w 1406"/>
                <a:gd name="T49" fmla="*/ 1263 h 1423"/>
                <a:gd name="T50" fmla="*/ 150 w 1406"/>
                <a:gd name="T51" fmla="*/ 1152 h 1423"/>
                <a:gd name="T52" fmla="*/ 70 w 1406"/>
                <a:gd name="T53" fmla="*/ 1022 h 1423"/>
                <a:gd name="T54" fmla="*/ 10 w 1406"/>
                <a:gd name="T55" fmla="*/ 872 h 1423"/>
                <a:gd name="T56" fmla="*/ 0 w 1406"/>
                <a:gd name="T57" fmla="*/ 712 h 14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06" h="1423">
                  <a:moveTo>
                    <a:pt x="0" y="712"/>
                  </a:moveTo>
                  <a:lnTo>
                    <a:pt x="10" y="551"/>
                  </a:lnTo>
                  <a:lnTo>
                    <a:pt x="70" y="401"/>
                  </a:lnTo>
                  <a:lnTo>
                    <a:pt x="150" y="271"/>
                  </a:lnTo>
                  <a:lnTo>
                    <a:pt x="259" y="161"/>
                  </a:lnTo>
                  <a:lnTo>
                    <a:pt x="399" y="71"/>
                  </a:lnTo>
                  <a:lnTo>
                    <a:pt x="549" y="20"/>
                  </a:lnTo>
                  <a:lnTo>
                    <a:pt x="698" y="0"/>
                  </a:lnTo>
                  <a:lnTo>
                    <a:pt x="858" y="20"/>
                  </a:lnTo>
                  <a:lnTo>
                    <a:pt x="1008" y="71"/>
                  </a:lnTo>
                  <a:lnTo>
                    <a:pt x="1147" y="161"/>
                  </a:lnTo>
                  <a:lnTo>
                    <a:pt x="1257" y="271"/>
                  </a:lnTo>
                  <a:lnTo>
                    <a:pt x="1337" y="401"/>
                  </a:lnTo>
                  <a:lnTo>
                    <a:pt x="1397" y="551"/>
                  </a:lnTo>
                  <a:lnTo>
                    <a:pt x="1406" y="712"/>
                  </a:lnTo>
                  <a:lnTo>
                    <a:pt x="1397" y="872"/>
                  </a:lnTo>
                  <a:lnTo>
                    <a:pt x="1337" y="1022"/>
                  </a:lnTo>
                  <a:lnTo>
                    <a:pt x="1257" y="1152"/>
                  </a:lnTo>
                  <a:lnTo>
                    <a:pt x="1147" y="1263"/>
                  </a:lnTo>
                  <a:lnTo>
                    <a:pt x="1008" y="1353"/>
                  </a:lnTo>
                  <a:lnTo>
                    <a:pt x="858" y="1403"/>
                  </a:lnTo>
                  <a:lnTo>
                    <a:pt x="698" y="1423"/>
                  </a:lnTo>
                  <a:lnTo>
                    <a:pt x="549" y="1403"/>
                  </a:lnTo>
                  <a:lnTo>
                    <a:pt x="399" y="1353"/>
                  </a:lnTo>
                  <a:lnTo>
                    <a:pt x="259" y="1263"/>
                  </a:lnTo>
                  <a:lnTo>
                    <a:pt x="150" y="1152"/>
                  </a:lnTo>
                  <a:lnTo>
                    <a:pt x="70" y="1022"/>
                  </a:lnTo>
                  <a:lnTo>
                    <a:pt x="10" y="872"/>
                  </a:lnTo>
                  <a:lnTo>
                    <a:pt x="0" y="71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1515" name="Freeform 33"/>
            <p:cNvSpPr>
              <a:spLocks/>
            </p:cNvSpPr>
            <p:nvPr/>
          </p:nvSpPr>
          <p:spPr bwMode="auto">
            <a:xfrm>
              <a:off x="4082" y="520"/>
              <a:ext cx="429" cy="431"/>
            </a:xfrm>
            <a:custGeom>
              <a:avLst/>
              <a:gdLst>
                <a:gd name="T0" fmla="*/ 0 w 429"/>
                <a:gd name="T1" fmla="*/ 220 h 431"/>
                <a:gd name="T2" fmla="*/ 20 w 429"/>
                <a:gd name="T3" fmla="*/ 130 h 431"/>
                <a:gd name="T4" fmla="*/ 60 w 429"/>
                <a:gd name="T5" fmla="*/ 70 h 431"/>
                <a:gd name="T6" fmla="*/ 130 w 429"/>
                <a:gd name="T7" fmla="*/ 20 h 431"/>
                <a:gd name="T8" fmla="*/ 209 w 429"/>
                <a:gd name="T9" fmla="*/ 0 h 431"/>
                <a:gd name="T10" fmla="*/ 299 w 429"/>
                <a:gd name="T11" fmla="*/ 20 h 431"/>
                <a:gd name="T12" fmla="*/ 369 w 429"/>
                <a:gd name="T13" fmla="*/ 70 h 431"/>
                <a:gd name="T14" fmla="*/ 409 w 429"/>
                <a:gd name="T15" fmla="*/ 130 h 431"/>
                <a:gd name="T16" fmla="*/ 429 w 429"/>
                <a:gd name="T17" fmla="*/ 220 h 431"/>
                <a:gd name="T18" fmla="*/ 409 w 429"/>
                <a:gd name="T19" fmla="*/ 301 h 431"/>
                <a:gd name="T20" fmla="*/ 369 w 429"/>
                <a:gd name="T21" fmla="*/ 371 h 431"/>
                <a:gd name="T22" fmla="*/ 299 w 429"/>
                <a:gd name="T23" fmla="*/ 411 h 431"/>
                <a:gd name="T24" fmla="*/ 209 w 429"/>
                <a:gd name="T25" fmla="*/ 431 h 431"/>
                <a:gd name="T26" fmla="*/ 130 w 429"/>
                <a:gd name="T27" fmla="*/ 411 h 431"/>
                <a:gd name="T28" fmla="*/ 60 w 429"/>
                <a:gd name="T29" fmla="*/ 371 h 431"/>
                <a:gd name="T30" fmla="*/ 20 w 429"/>
                <a:gd name="T31" fmla="*/ 301 h 431"/>
                <a:gd name="T32" fmla="*/ 0 w 429"/>
                <a:gd name="T33" fmla="*/ 220 h 4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9" h="431">
                  <a:moveTo>
                    <a:pt x="0" y="220"/>
                  </a:moveTo>
                  <a:lnTo>
                    <a:pt x="20" y="130"/>
                  </a:lnTo>
                  <a:lnTo>
                    <a:pt x="60" y="70"/>
                  </a:lnTo>
                  <a:lnTo>
                    <a:pt x="130" y="20"/>
                  </a:lnTo>
                  <a:lnTo>
                    <a:pt x="209" y="0"/>
                  </a:lnTo>
                  <a:lnTo>
                    <a:pt x="299" y="20"/>
                  </a:lnTo>
                  <a:lnTo>
                    <a:pt x="369" y="70"/>
                  </a:lnTo>
                  <a:lnTo>
                    <a:pt x="409" y="130"/>
                  </a:lnTo>
                  <a:lnTo>
                    <a:pt x="429" y="220"/>
                  </a:lnTo>
                  <a:lnTo>
                    <a:pt x="409" y="301"/>
                  </a:lnTo>
                  <a:lnTo>
                    <a:pt x="369" y="371"/>
                  </a:lnTo>
                  <a:lnTo>
                    <a:pt x="299" y="411"/>
                  </a:lnTo>
                  <a:lnTo>
                    <a:pt x="209" y="431"/>
                  </a:lnTo>
                  <a:lnTo>
                    <a:pt x="130" y="411"/>
                  </a:lnTo>
                  <a:lnTo>
                    <a:pt x="60" y="371"/>
                  </a:lnTo>
                  <a:lnTo>
                    <a:pt x="20" y="301"/>
                  </a:lnTo>
                  <a:lnTo>
                    <a:pt x="0" y="22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21516" name="Rectangle 34"/>
            <p:cNvSpPr>
              <a:spLocks noChangeArrowheads="1"/>
            </p:cNvSpPr>
            <p:nvPr/>
          </p:nvSpPr>
          <p:spPr bwMode="auto">
            <a:xfrm>
              <a:off x="4162" y="671"/>
              <a:ext cx="29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就绪</a:t>
              </a:r>
              <a:endParaRPr kumimoji="0" lang="zh-CN" altLang="en-US" sz="2000">
                <a:solidFill>
                  <a:srgbClr val="000000"/>
                </a:solidFill>
              </a:endParaRPr>
            </a:p>
          </p:txBody>
        </p:sp>
        <p:sp>
          <p:nvSpPr>
            <p:cNvPr id="21517" name="Freeform 35"/>
            <p:cNvSpPr>
              <a:spLocks/>
            </p:cNvSpPr>
            <p:nvPr/>
          </p:nvSpPr>
          <p:spPr bwMode="auto">
            <a:xfrm>
              <a:off x="3543" y="1662"/>
              <a:ext cx="419" cy="421"/>
            </a:xfrm>
            <a:custGeom>
              <a:avLst/>
              <a:gdLst>
                <a:gd name="T0" fmla="*/ 0 w 419"/>
                <a:gd name="T1" fmla="*/ 210 h 421"/>
                <a:gd name="T2" fmla="*/ 20 w 419"/>
                <a:gd name="T3" fmla="*/ 130 h 421"/>
                <a:gd name="T4" fmla="*/ 60 w 419"/>
                <a:gd name="T5" fmla="*/ 60 h 421"/>
                <a:gd name="T6" fmla="*/ 130 w 419"/>
                <a:gd name="T7" fmla="*/ 10 h 421"/>
                <a:gd name="T8" fmla="*/ 210 w 419"/>
                <a:gd name="T9" fmla="*/ 0 h 421"/>
                <a:gd name="T10" fmla="*/ 290 w 419"/>
                <a:gd name="T11" fmla="*/ 10 h 421"/>
                <a:gd name="T12" fmla="*/ 359 w 419"/>
                <a:gd name="T13" fmla="*/ 60 h 421"/>
                <a:gd name="T14" fmla="*/ 409 w 419"/>
                <a:gd name="T15" fmla="*/ 130 h 421"/>
                <a:gd name="T16" fmla="*/ 419 w 419"/>
                <a:gd name="T17" fmla="*/ 210 h 421"/>
                <a:gd name="T18" fmla="*/ 409 w 419"/>
                <a:gd name="T19" fmla="*/ 291 h 421"/>
                <a:gd name="T20" fmla="*/ 359 w 419"/>
                <a:gd name="T21" fmla="*/ 361 h 421"/>
                <a:gd name="T22" fmla="*/ 290 w 419"/>
                <a:gd name="T23" fmla="*/ 411 h 421"/>
                <a:gd name="T24" fmla="*/ 210 w 419"/>
                <a:gd name="T25" fmla="*/ 421 h 421"/>
                <a:gd name="T26" fmla="*/ 130 w 419"/>
                <a:gd name="T27" fmla="*/ 411 h 421"/>
                <a:gd name="T28" fmla="*/ 60 w 419"/>
                <a:gd name="T29" fmla="*/ 361 h 421"/>
                <a:gd name="T30" fmla="*/ 20 w 419"/>
                <a:gd name="T31" fmla="*/ 291 h 421"/>
                <a:gd name="T32" fmla="*/ 0 w 419"/>
                <a:gd name="T33" fmla="*/ 210 h 4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9" h="421">
                  <a:moveTo>
                    <a:pt x="0" y="210"/>
                  </a:moveTo>
                  <a:lnTo>
                    <a:pt x="20" y="130"/>
                  </a:lnTo>
                  <a:lnTo>
                    <a:pt x="60" y="60"/>
                  </a:lnTo>
                  <a:lnTo>
                    <a:pt x="130" y="10"/>
                  </a:lnTo>
                  <a:lnTo>
                    <a:pt x="210" y="0"/>
                  </a:lnTo>
                  <a:lnTo>
                    <a:pt x="290" y="10"/>
                  </a:lnTo>
                  <a:lnTo>
                    <a:pt x="359" y="60"/>
                  </a:lnTo>
                  <a:lnTo>
                    <a:pt x="409" y="130"/>
                  </a:lnTo>
                  <a:lnTo>
                    <a:pt x="419" y="210"/>
                  </a:lnTo>
                  <a:lnTo>
                    <a:pt x="409" y="291"/>
                  </a:lnTo>
                  <a:lnTo>
                    <a:pt x="359" y="361"/>
                  </a:lnTo>
                  <a:lnTo>
                    <a:pt x="290" y="411"/>
                  </a:lnTo>
                  <a:lnTo>
                    <a:pt x="210" y="421"/>
                  </a:lnTo>
                  <a:lnTo>
                    <a:pt x="130" y="411"/>
                  </a:lnTo>
                  <a:lnTo>
                    <a:pt x="60" y="361"/>
                  </a:lnTo>
                  <a:lnTo>
                    <a:pt x="20" y="291"/>
                  </a:lnTo>
                  <a:lnTo>
                    <a:pt x="0" y="21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21518" name="Rectangle 36"/>
            <p:cNvSpPr>
              <a:spLocks noChangeArrowheads="1"/>
            </p:cNvSpPr>
            <p:nvPr/>
          </p:nvSpPr>
          <p:spPr bwMode="auto">
            <a:xfrm>
              <a:off x="3623" y="1803"/>
              <a:ext cx="23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1600">
                  <a:solidFill>
                    <a:srgbClr val="000000"/>
                  </a:solidFill>
                  <a:latin typeface="宋体" panose="02010600030101010101" pitchFamily="2" charset="-122"/>
                  <a:ea typeface="宋体" panose="02010600030101010101" pitchFamily="2" charset="-122"/>
                </a:rPr>
                <a:t>阻塞</a:t>
              </a:r>
              <a:endParaRPr kumimoji="0" lang="zh-CN" altLang="en-US" sz="1800">
                <a:solidFill>
                  <a:srgbClr val="000000"/>
                </a:solidFill>
              </a:endParaRPr>
            </a:p>
          </p:txBody>
        </p:sp>
        <p:sp>
          <p:nvSpPr>
            <p:cNvPr id="21519" name="Freeform 37"/>
            <p:cNvSpPr>
              <a:spLocks/>
            </p:cNvSpPr>
            <p:nvPr/>
          </p:nvSpPr>
          <p:spPr bwMode="auto">
            <a:xfrm>
              <a:off x="4581" y="1662"/>
              <a:ext cx="418" cy="421"/>
            </a:xfrm>
            <a:custGeom>
              <a:avLst/>
              <a:gdLst>
                <a:gd name="T0" fmla="*/ 0 w 418"/>
                <a:gd name="T1" fmla="*/ 210 h 421"/>
                <a:gd name="T2" fmla="*/ 10 w 418"/>
                <a:gd name="T3" fmla="*/ 130 h 421"/>
                <a:gd name="T4" fmla="*/ 59 w 418"/>
                <a:gd name="T5" fmla="*/ 60 h 421"/>
                <a:gd name="T6" fmla="*/ 129 w 418"/>
                <a:gd name="T7" fmla="*/ 10 h 421"/>
                <a:gd name="T8" fmla="*/ 209 w 418"/>
                <a:gd name="T9" fmla="*/ 0 h 421"/>
                <a:gd name="T10" fmla="*/ 289 w 418"/>
                <a:gd name="T11" fmla="*/ 10 h 421"/>
                <a:gd name="T12" fmla="*/ 359 w 418"/>
                <a:gd name="T13" fmla="*/ 60 h 421"/>
                <a:gd name="T14" fmla="*/ 409 w 418"/>
                <a:gd name="T15" fmla="*/ 130 h 421"/>
                <a:gd name="T16" fmla="*/ 418 w 418"/>
                <a:gd name="T17" fmla="*/ 210 h 421"/>
                <a:gd name="T18" fmla="*/ 409 w 418"/>
                <a:gd name="T19" fmla="*/ 291 h 421"/>
                <a:gd name="T20" fmla="*/ 359 w 418"/>
                <a:gd name="T21" fmla="*/ 361 h 421"/>
                <a:gd name="T22" fmla="*/ 289 w 418"/>
                <a:gd name="T23" fmla="*/ 411 h 421"/>
                <a:gd name="T24" fmla="*/ 209 w 418"/>
                <a:gd name="T25" fmla="*/ 421 h 421"/>
                <a:gd name="T26" fmla="*/ 129 w 418"/>
                <a:gd name="T27" fmla="*/ 411 h 421"/>
                <a:gd name="T28" fmla="*/ 59 w 418"/>
                <a:gd name="T29" fmla="*/ 361 h 421"/>
                <a:gd name="T30" fmla="*/ 10 w 418"/>
                <a:gd name="T31" fmla="*/ 291 h 421"/>
                <a:gd name="T32" fmla="*/ 0 w 418"/>
                <a:gd name="T33" fmla="*/ 210 h 4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8" h="421">
                  <a:moveTo>
                    <a:pt x="0" y="210"/>
                  </a:moveTo>
                  <a:lnTo>
                    <a:pt x="10" y="130"/>
                  </a:lnTo>
                  <a:lnTo>
                    <a:pt x="59" y="60"/>
                  </a:lnTo>
                  <a:lnTo>
                    <a:pt x="129" y="10"/>
                  </a:lnTo>
                  <a:lnTo>
                    <a:pt x="209" y="0"/>
                  </a:lnTo>
                  <a:lnTo>
                    <a:pt x="289" y="10"/>
                  </a:lnTo>
                  <a:lnTo>
                    <a:pt x="359" y="60"/>
                  </a:lnTo>
                  <a:lnTo>
                    <a:pt x="409" y="130"/>
                  </a:lnTo>
                  <a:lnTo>
                    <a:pt x="418" y="210"/>
                  </a:lnTo>
                  <a:lnTo>
                    <a:pt x="409" y="291"/>
                  </a:lnTo>
                  <a:lnTo>
                    <a:pt x="359" y="361"/>
                  </a:lnTo>
                  <a:lnTo>
                    <a:pt x="289" y="411"/>
                  </a:lnTo>
                  <a:lnTo>
                    <a:pt x="209" y="421"/>
                  </a:lnTo>
                  <a:lnTo>
                    <a:pt x="129" y="411"/>
                  </a:lnTo>
                  <a:lnTo>
                    <a:pt x="59" y="361"/>
                  </a:lnTo>
                  <a:lnTo>
                    <a:pt x="10" y="291"/>
                  </a:lnTo>
                  <a:lnTo>
                    <a:pt x="0" y="210"/>
                  </a:lnTo>
                  <a:close/>
                </a:path>
              </a:pathLst>
            </a:custGeom>
            <a:solidFill>
              <a:srgbClr val="FFFFFF"/>
            </a:solidFill>
            <a:ln w="15875">
              <a:solidFill>
                <a:srgbClr val="000000"/>
              </a:solidFill>
              <a:prstDash val="solid"/>
              <a:round/>
              <a:headEnd/>
              <a:tailEnd/>
            </a:ln>
          </p:spPr>
          <p:txBody>
            <a:bodyPr/>
            <a:lstStyle/>
            <a:p>
              <a:endParaRPr lang="zh-CN" altLang="en-US">
                <a:solidFill>
                  <a:srgbClr val="000000"/>
                </a:solidFill>
              </a:endParaRPr>
            </a:p>
          </p:txBody>
        </p:sp>
        <p:sp>
          <p:nvSpPr>
            <p:cNvPr id="21520" name="Rectangle 38"/>
            <p:cNvSpPr>
              <a:spLocks noChangeArrowheads="1"/>
            </p:cNvSpPr>
            <p:nvPr/>
          </p:nvSpPr>
          <p:spPr bwMode="auto">
            <a:xfrm>
              <a:off x="4660" y="1803"/>
              <a:ext cx="29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执行</a:t>
              </a:r>
              <a:endParaRPr kumimoji="0" lang="zh-CN" altLang="en-US" sz="2000">
                <a:solidFill>
                  <a:srgbClr val="000000"/>
                </a:solidFill>
              </a:endParaRPr>
            </a:p>
          </p:txBody>
        </p:sp>
        <p:sp>
          <p:nvSpPr>
            <p:cNvPr id="21521" name="Freeform 39"/>
            <p:cNvSpPr>
              <a:spLocks/>
            </p:cNvSpPr>
            <p:nvPr/>
          </p:nvSpPr>
          <p:spPr bwMode="auto">
            <a:xfrm>
              <a:off x="4511" y="750"/>
              <a:ext cx="119" cy="61"/>
            </a:xfrm>
            <a:custGeom>
              <a:avLst/>
              <a:gdLst>
                <a:gd name="T0" fmla="*/ 99 w 119"/>
                <a:gd name="T1" fmla="*/ 61 h 61"/>
                <a:gd name="T2" fmla="*/ 90 w 119"/>
                <a:gd name="T3" fmla="*/ 31 h 61"/>
                <a:gd name="T4" fmla="*/ 119 w 119"/>
                <a:gd name="T5" fmla="*/ 21 h 61"/>
                <a:gd name="T6" fmla="*/ 0 w 119"/>
                <a:gd name="T7" fmla="*/ 0 h 61"/>
                <a:gd name="T8" fmla="*/ 99 w 119"/>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61">
                  <a:moveTo>
                    <a:pt x="99" y="61"/>
                  </a:moveTo>
                  <a:lnTo>
                    <a:pt x="90" y="31"/>
                  </a:lnTo>
                  <a:lnTo>
                    <a:pt x="119" y="21"/>
                  </a:lnTo>
                  <a:lnTo>
                    <a:pt x="0" y="0"/>
                  </a:lnTo>
                  <a:lnTo>
                    <a:pt x="99" y="61"/>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21522" name="Freeform 40"/>
            <p:cNvSpPr>
              <a:spLocks/>
            </p:cNvSpPr>
            <p:nvPr/>
          </p:nvSpPr>
          <p:spPr bwMode="auto">
            <a:xfrm>
              <a:off x="3962" y="750"/>
              <a:ext cx="130" cy="61"/>
            </a:xfrm>
            <a:custGeom>
              <a:avLst/>
              <a:gdLst>
                <a:gd name="T0" fmla="*/ 0 w 130"/>
                <a:gd name="T1" fmla="*/ 21 h 61"/>
                <a:gd name="T2" fmla="*/ 30 w 130"/>
                <a:gd name="T3" fmla="*/ 31 h 61"/>
                <a:gd name="T4" fmla="*/ 20 w 130"/>
                <a:gd name="T5" fmla="*/ 61 h 61"/>
                <a:gd name="T6" fmla="*/ 130 w 130"/>
                <a:gd name="T7" fmla="*/ 0 h 61"/>
                <a:gd name="T8" fmla="*/ 0 w 130"/>
                <a:gd name="T9" fmla="*/ 2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61">
                  <a:moveTo>
                    <a:pt x="0" y="21"/>
                  </a:moveTo>
                  <a:lnTo>
                    <a:pt x="30" y="31"/>
                  </a:lnTo>
                  <a:lnTo>
                    <a:pt x="20" y="61"/>
                  </a:lnTo>
                  <a:lnTo>
                    <a:pt x="130" y="0"/>
                  </a:lnTo>
                  <a:lnTo>
                    <a:pt x="0" y="21"/>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21523" name="Freeform 41"/>
            <p:cNvSpPr>
              <a:spLocks/>
            </p:cNvSpPr>
            <p:nvPr/>
          </p:nvSpPr>
          <p:spPr bwMode="auto">
            <a:xfrm>
              <a:off x="3922" y="2033"/>
              <a:ext cx="120" cy="70"/>
            </a:xfrm>
            <a:custGeom>
              <a:avLst/>
              <a:gdLst>
                <a:gd name="T0" fmla="*/ 100 w 120"/>
                <a:gd name="T1" fmla="*/ 70 h 70"/>
                <a:gd name="T2" fmla="*/ 90 w 120"/>
                <a:gd name="T3" fmla="*/ 40 h 70"/>
                <a:gd name="T4" fmla="*/ 120 w 120"/>
                <a:gd name="T5" fmla="*/ 30 h 70"/>
                <a:gd name="T6" fmla="*/ 0 w 120"/>
                <a:gd name="T7" fmla="*/ 0 h 70"/>
                <a:gd name="T8" fmla="*/ 100 w 120"/>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70">
                  <a:moveTo>
                    <a:pt x="100" y="70"/>
                  </a:moveTo>
                  <a:lnTo>
                    <a:pt x="90" y="40"/>
                  </a:lnTo>
                  <a:lnTo>
                    <a:pt x="120" y="30"/>
                  </a:lnTo>
                  <a:lnTo>
                    <a:pt x="0" y="0"/>
                  </a:lnTo>
                  <a:lnTo>
                    <a:pt x="100" y="70"/>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21524" name="Freeform 42"/>
            <p:cNvSpPr>
              <a:spLocks/>
            </p:cNvSpPr>
            <p:nvPr/>
          </p:nvSpPr>
          <p:spPr bwMode="auto">
            <a:xfrm>
              <a:off x="4411" y="901"/>
              <a:ext cx="309" cy="761"/>
            </a:xfrm>
            <a:custGeom>
              <a:avLst/>
              <a:gdLst>
                <a:gd name="T0" fmla="*/ 0 w 309"/>
                <a:gd name="T1" fmla="*/ 0 h 761"/>
                <a:gd name="T2" fmla="*/ 20 w 309"/>
                <a:gd name="T3" fmla="*/ 170 h 761"/>
                <a:gd name="T4" fmla="*/ 50 w 309"/>
                <a:gd name="T5" fmla="*/ 330 h 761"/>
                <a:gd name="T6" fmla="*/ 120 w 309"/>
                <a:gd name="T7" fmla="*/ 481 h 761"/>
                <a:gd name="T8" fmla="*/ 199 w 309"/>
                <a:gd name="T9" fmla="*/ 631 h 761"/>
                <a:gd name="T10" fmla="*/ 309 w 309"/>
                <a:gd name="T11" fmla="*/ 761 h 7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9" h="761">
                  <a:moveTo>
                    <a:pt x="0" y="0"/>
                  </a:moveTo>
                  <a:lnTo>
                    <a:pt x="20" y="170"/>
                  </a:lnTo>
                  <a:lnTo>
                    <a:pt x="50" y="330"/>
                  </a:lnTo>
                  <a:lnTo>
                    <a:pt x="120" y="481"/>
                  </a:lnTo>
                  <a:lnTo>
                    <a:pt x="199" y="631"/>
                  </a:lnTo>
                  <a:lnTo>
                    <a:pt x="309" y="761"/>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1525" name="Freeform 43"/>
            <p:cNvSpPr>
              <a:spLocks/>
            </p:cNvSpPr>
            <p:nvPr/>
          </p:nvSpPr>
          <p:spPr bwMode="auto">
            <a:xfrm>
              <a:off x="4620" y="1552"/>
              <a:ext cx="100" cy="110"/>
            </a:xfrm>
            <a:custGeom>
              <a:avLst/>
              <a:gdLst>
                <a:gd name="T0" fmla="*/ 40 w 100"/>
                <a:gd name="T1" fmla="*/ 0 h 110"/>
                <a:gd name="T2" fmla="*/ 40 w 100"/>
                <a:gd name="T3" fmla="*/ 40 h 110"/>
                <a:gd name="T4" fmla="*/ 0 w 100"/>
                <a:gd name="T5" fmla="*/ 30 h 110"/>
                <a:gd name="T6" fmla="*/ 100 w 100"/>
                <a:gd name="T7" fmla="*/ 110 h 110"/>
                <a:gd name="T8" fmla="*/ 40 w 100"/>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10">
                  <a:moveTo>
                    <a:pt x="40" y="0"/>
                  </a:moveTo>
                  <a:lnTo>
                    <a:pt x="40" y="40"/>
                  </a:lnTo>
                  <a:lnTo>
                    <a:pt x="0" y="30"/>
                  </a:lnTo>
                  <a:lnTo>
                    <a:pt x="100" y="110"/>
                  </a:lnTo>
                  <a:lnTo>
                    <a:pt x="40" y="0"/>
                  </a:lnTo>
                  <a:close/>
                </a:path>
              </a:pathLst>
            </a:custGeom>
            <a:solidFill>
              <a:srgbClr val="000000"/>
            </a:solidFill>
            <a:ln w="15875">
              <a:solidFill>
                <a:srgbClr val="000000"/>
              </a:solidFill>
              <a:prstDash val="solid"/>
              <a:round/>
              <a:headEnd/>
              <a:tailEnd/>
            </a:ln>
          </p:spPr>
          <p:txBody>
            <a:bodyPr/>
            <a:lstStyle/>
            <a:p>
              <a:endParaRPr lang="zh-CN" altLang="en-US">
                <a:solidFill>
                  <a:srgbClr val="000000"/>
                </a:solidFill>
              </a:endParaRPr>
            </a:p>
          </p:txBody>
        </p:sp>
        <p:sp>
          <p:nvSpPr>
            <p:cNvPr id="21526" name="Rectangle 44"/>
            <p:cNvSpPr>
              <a:spLocks noChangeArrowheads="1"/>
            </p:cNvSpPr>
            <p:nvPr/>
          </p:nvSpPr>
          <p:spPr bwMode="auto">
            <a:xfrm>
              <a:off x="4930" y="931"/>
              <a:ext cx="59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时间片完</a:t>
              </a:r>
              <a:endParaRPr kumimoji="0" lang="zh-CN" altLang="en-US" sz="2000">
                <a:solidFill>
                  <a:srgbClr val="000000"/>
                </a:solidFill>
              </a:endParaRPr>
            </a:p>
          </p:txBody>
        </p:sp>
        <p:sp>
          <p:nvSpPr>
            <p:cNvPr id="21527" name="Rectangle 45"/>
            <p:cNvSpPr>
              <a:spLocks noChangeArrowheads="1"/>
            </p:cNvSpPr>
            <p:nvPr/>
          </p:nvSpPr>
          <p:spPr bwMode="auto">
            <a:xfrm>
              <a:off x="4152" y="1181"/>
              <a:ext cx="658"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21528" name="Rectangle 46"/>
            <p:cNvSpPr>
              <a:spLocks noChangeArrowheads="1"/>
            </p:cNvSpPr>
            <p:nvPr/>
          </p:nvSpPr>
          <p:spPr bwMode="auto">
            <a:xfrm>
              <a:off x="4222" y="1211"/>
              <a:ext cx="59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进程调度</a:t>
              </a:r>
              <a:endParaRPr kumimoji="0" lang="zh-CN" altLang="en-US" sz="2000">
                <a:solidFill>
                  <a:srgbClr val="000000"/>
                </a:solidFill>
              </a:endParaRPr>
            </a:p>
          </p:txBody>
        </p:sp>
        <p:sp>
          <p:nvSpPr>
            <p:cNvPr id="21529" name="Rectangle 47"/>
            <p:cNvSpPr>
              <a:spLocks noChangeArrowheads="1"/>
            </p:cNvSpPr>
            <p:nvPr/>
          </p:nvSpPr>
          <p:spPr bwMode="auto">
            <a:xfrm>
              <a:off x="3304" y="1181"/>
              <a:ext cx="658"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21530" name="Rectangle 48"/>
            <p:cNvSpPr>
              <a:spLocks noChangeArrowheads="1"/>
            </p:cNvSpPr>
            <p:nvPr/>
          </p:nvSpPr>
          <p:spPr bwMode="auto">
            <a:xfrm>
              <a:off x="3424" y="1201"/>
              <a:ext cx="19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latin typeface="Times" panose="02020603050405020304" pitchFamily="18" charset="0"/>
                </a:rPr>
                <a:t>I/O</a:t>
              </a:r>
              <a:endParaRPr kumimoji="0" lang="en-US" altLang="zh-CN" sz="2000">
                <a:solidFill>
                  <a:srgbClr val="000000"/>
                </a:solidFill>
              </a:endParaRPr>
            </a:p>
          </p:txBody>
        </p:sp>
        <p:sp>
          <p:nvSpPr>
            <p:cNvPr id="21531" name="Rectangle 49"/>
            <p:cNvSpPr>
              <a:spLocks noChangeArrowheads="1"/>
            </p:cNvSpPr>
            <p:nvPr/>
          </p:nvSpPr>
          <p:spPr bwMode="auto">
            <a:xfrm>
              <a:off x="3593" y="1211"/>
              <a:ext cx="29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完成</a:t>
              </a:r>
              <a:endParaRPr kumimoji="0" lang="zh-CN" altLang="en-US" sz="2000">
                <a:solidFill>
                  <a:srgbClr val="000000"/>
                </a:solidFill>
              </a:endParaRPr>
            </a:p>
          </p:txBody>
        </p:sp>
        <p:sp>
          <p:nvSpPr>
            <p:cNvPr id="21532" name="Rectangle 50"/>
            <p:cNvSpPr>
              <a:spLocks noChangeArrowheads="1"/>
            </p:cNvSpPr>
            <p:nvPr/>
          </p:nvSpPr>
          <p:spPr bwMode="auto">
            <a:xfrm>
              <a:off x="4082" y="1913"/>
              <a:ext cx="19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latin typeface="Times" panose="02020603050405020304" pitchFamily="18" charset="0"/>
                </a:rPr>
                <a:t>I/O</a:t>
              </a:r>
              <a:endParaRPr kumimoji="0" lang="en-US" altLang="zh-CN" sz="2000">
                <a:solidFill>
                  <a:srgbClr val="000000"/>
                </a:solidFill>
              </a:endParaRPr>
            </a:p>
          </p:txBody>
        </p:sp>
        <p:sp>
          <p:nvSpPr>
            <p:cNvPr id="21533" name="Rectangle 51"/>
            <p:cNvSpPr>
              <a:spLocks noChangeArrowheads="1"/>
            </p:cNvSpPr>
            <p:nvPr/>
          </p:nvSpPr>
          <p:spPr bwMode="auto">
            <a:xfrm>
              <a:off x="4251" y="1923"/>
              <a:ext cx="29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请求</a:t>
              </a:r>
              <a:endParaRPr kumimoji="0" lang="zh-CN" altLang="en-US" sz="2000">
                <a:solidFill>
                  <a:srgbClr val="000000"/>
                </a:solidFill>
              </a:endParaRPr>
            </a:p>
          </p:txBody>
        </p:sp>
      </p:grpSp>
      <p:sp>
        <p:nvSpPr>
          <p:cNvPr id="21511" name="Rectangle 52"/>
          <p:cNvSpPr>
            <a:spLocks noChangeArrowheads="1"/>
          </p:cNvSpPr>
          <p:nvPr/>
        </p:nvSpPr>
        <p:spPr bwMode="auto">
          <a:xfrm>
            <a:off x="4876800" y="3886200"/>
            <a:ext cx="4267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3333CC"/>
                </a:solidFill>
              </a:rPr>
              <a:t>执 行</a:t>
            </a:r>
            <a:r>
              <a:rPr kumimoji="0" lang="en-US" altLang="zh-CN" sz="2400">
                <a:solidFill>
                  <a:srgbClr val="000000"/>
                </a:solidFill>
              </a:rPr>
              <a:t>--&gt;</a:t>
            </a:r>
            <a:r>
              <a:rPr kumimoji="0" lang="zh-CN" altLang="en-US" sz="2400">
                <a:solidFill>
                  <a:srgbClr val="3333CC"/>
                </a:solidFill>
              </a:rPr>
              <a:t>阻塞</a:t>
            </a:r>
          </a:p>
          <a:p>
            <a:pPr lvl="1" eaLnBrk="1" hangingPunct="1">
              <a:spcBef>
                <a:spcPct val="0"/>
              </a:spcBef>
            </a:pPr>
            <a:r>
              <a:rPr kumimoji="0" lang="en-US" altLang="zh-CN" sz="2400">
                <a:solidFill>
                  <a:srgbClr val="000000"/>
                </a:solidFill>
              </a:rPr>
              <a:t>OS</a:t>
            </a:r>
            <a:r>
              <a:rPr kumimoji="0" lang="zh-CN" altLang="en-US" sz="2400">
                <a:solidFill>
                  <a:srgbClr val="000000"/>
                </a:solidFill>
              </a:rPr>
              <a:t>尚未完成服务</a:t>
            </a:r>
          </a:p>
          <a:p>
            <a:pPr lvl="1" eaLnBrk="1" hangingPunct="1">
              <a:spcBef>
                <a:spcPct val="0"/>
              </a:spcBef>
            </a:pPr>
            <a:r>
              <a:rPr kumimoji="0" lang="zh-CN" altLang="en-US" sz="2400">
                <a:solidFill>
                  <a:srgbClr val="000000"/>
                </a:solidFill>
              </a:rPr>
              <a:t>对一资源的访问尚不能进行初始化</a:t>
            </a:r>
            <a:r>
              <a:rPr kumimoji="0" lang="en-US" altLang="zh-CN" sz="2400">
                <a:solidFill>
                  <a:srgbClr val="000000"/>
                </a:solidFill>
              </a:rPr>
              <a:t>I/O</a:t>
            </a:r>
            <a:r>
              <a:rPr kumimoji="0" lang="zh-CN" altLang="en-US" sz="2400">
                <a:solidFill>
                  <a:srgbClr val="000000"/>
                </a:solidFill>
              </a:rPr>
              <a:t>且必须等待结果等待某一进程提供输入</a:t>
            </a:r>
          </a:p>
          <a:p>
            <a:pPr eaLnBrk="1" hangingPunct="1">
              <a:spcBef>
                <a:spcPct val="0"/>
              </a:spcBef>
            </a:pPr>
            <a:r>
              <a:rPr kumimoji="0" lang="zh-CN" altLang="en-US" sz="2400">
                <a:solidFill>
                  <a:srgbClr val="3333CC"/>
                </a:solidFill>
              </a:rPr>
              <a:t>阻塞</a:t>
            </a:r>
            <a:r>
              <a:rPr kumimoji="0" lang="en-US" altLang="zh-CN" sz="2400">
                <a:solidFill>
                  <a:srgbClr val="000000"/>
                </a:solidFill>
              </a:rPr>
              <a:t>--&gt;</a:t>
            </a:r>
            <a:r>
              <a:rPr kumimoji="0" lang="zh-CN" altLang="en-US" sz="2400">
                <a:solidFill>
                  <a:srgbClr val="3333CC"/>
                </a:solidFill>
              </a:rPr>
              <a:t>就绪</a:t>
            </a:r>
          </a:p>
          <a:p>
            <a:pPr lvl="1" eaLnBrk="1" hangingPunct="1">
              <a:spcBef>
                <a:spcPct val="0"/>
              </a:spcBef>
            </a:pPr>
            <a:r>
              <a:rPr kumimoji="0" lang="zh-CN" altLang="en-US" sz="2400">
                <a:solidFill>
                  <a:srgbClr val="000000"/>
                </a:solidFill>
              </a:rPr>
              <a:t>当所等待的事件发生时</a:t>
            </a:r>
          </a:p>
        </p:txBody>
      </p:sp>
      <p:sp>
        <p:nvSpPr>
          <p:cNvPr id="21512" name="Line 53"/>
          <p:cNvSpPr>
            <a:spLocks noChangeShapeType="1"/>
          </p:cNvSpPr>
          <p:nvPr/>
        </p:nvSpPr>
        <p:spPr bwMode="auto">
          <a:xfrm flipH="1">
            <a:off x="4800600" y="3200400"/>
            <a:ext cx="0" cy="33528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Tree>
    <p:extLst>
      <p:ext uri="{BB962C8B-B14F-4D97-AF65-F5344CB8AC3E}">
        <p14:creationId xmlns:p14="http://schemas.microsoft.com/office/powerpoint/2010/main" val="98428612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body" idx="1"/>
          </p:nvPr>
        </p:nvSpPr>
        <p:spPr>
          <a:xfrm>
            <a:off x="457200" y="1371600"/>
            <a:ext cx="8229600" cy="865188"/>
          </a:xfrm>
        </p:spPr>
        <p:txBody>
          <a:bodyPr/>
          <a:lstStyle/>
          <a:p>
            <a:pPr eaLnBrk="1" hangingPunct="1">
              <a:buFontTx/>
              <a:buNone/>
            </a:pPr>
            <a:r>
              <a:rPr kumimoji="1" lang="en-US" altLang="zh-CN" sz="2400" smtClean="0"/>
              <a:t>2. </a:t>
            </a:r>
            <a:r>
              <a:rPr kumimoji="1" lang="zh-CN" altLang="en-US" sz="2400" smtClean="0">
                <a:solidFill>
                  <a:srgbClr val="FF0000"/>
                </a:solidFill>
              </a:rPr>
              <a:t>用户级线程的实现</a:t>
            </a:r>
          </a:p>
          <a:p>
            <a:pPr eaLnBrk="1" hangingPunct="1">
              <a:buFontTx/>
              <a:buNone/>
            </a:pPr>
            <a:endParaRPr kumimoji="1" lang="en-US" altLang="zh-CN" sz="2400" smtClean="0"/>
          </a:p>
        </p:txBody>
      </p:sp>
      <p:sp>
        <p:nvSpPr>
          <p:cNvPr id="149507" name="Rectangle 5"/>
          <p:cNvSpPr>
            <a:spLocks noGrp="1" noChangeArrowheads="1"/>
          </p:cNvSpPr>
          <p:nvPr>
            <p:ph type="title"/>
          </p:nvPr>
        </p:nvSpPr>
        <p:spPr/>
        <p:txBody>
          <a:bodyPr/>
          <a:lstStyle/>
          <a:p>
            <a:pPr eaLnBrk="1" hangingPunct="1"/>
            <a:endParaRPr lang="zh-CN" altLang="zh-CN" smtClean="0"/>
          </a:p>
        </p:txBody>
      </p:sp>
      <p:sp>
        <p:nvSpPr>
          <p:cNvPr id="149508" name="Rectangle 6"/>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a:solidFill>
                  <a:srgbClr val="FFFFFF"/>
                </a:solidFill>
              </a:rPr>
              <a:t>2.6 </a:t>
            </a:r>
            <a:r>
              <a:rPr kumimoji="0" lang="zh-CN" altLang="en-US">
                <a:solidFill>
                  <a:srgbClr val="FFFFFF"/>
                </a:solidFill>
              </a:rPr>
              <a:t>线程</a:t>
            </a:r>
          </a:p>
        </p:txBody>
      </p:sp>
      <p:sp>
        <p:nvSpPr>
          <p:cNvPr id="149509" name="Rectangle 7"/>
          <p:cNvSpPr>
            <a:spLocks noChangeArrowheads="1"/>
          </p:cNvSpPr>
          <p:nvPr/>
        </p:nvSpPr>
        <p:spPr bwMode="auto">
          <a:xfrm>
            <a:off x="457200" y="950913"/>
            <a:ext cx="2478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FontTx/>
              <a:buNone/>
            </a:pPr>
            <a:r>
              <a:rPr lang="en-US" altLang="zh-CN" sz="2400">
                <a:solidFill>
                  <a:srgbClr val="000000"/>
                </a:solidFill>
              </a:rPr>
              <a:t>2.6.4 </a:t>
            </a:r>
            <a:r>
              <a:rPr lang="zh-CN" altLang="en-US" sz="2400">
                <a:solidFill>
                  <a:srgbClr val="000000"/>
                </a:solidFill>
              </a:rPr>
              <a:t>线程的实现</a:t>
            </a:r>
          </a:p>
        </p:txBody>
      </p:sp>
      <p:sp>
        <p:nvSpPr>
          <p:cNvPr id="149510" name="Text Box 8"/>
          <p:cNvSpPr txBox="1">
            <a:spLocks noChangeArrowheads="1"/>
          </p:cNvSpPr>
          <p:nvPr/>
        </p:nvSpPr>
        <p:spPr bwMode="auto">
          <a:xfrm>
            <a:off x="304800" y="1905000"/>
            <a:ext cx="8474075"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r>
              <a:rPr lang="zh-CN" altLang="en-US" sz="2400">
                <a:solidFill>
                  <a:srgbClr val="000000"/>
                </a:solidFill>
              </a:rPr>
              <a:t>运行时系统</a:t>
            </a:r>
            <a:r>
              <a:rPr lang="en-US" altLang="zh-CN" sz="2400">
                <a:solidFill>
                  <a:srgbClr val="000000"/>
                </a:solidFill>
              </a:rPr>
              <a:t>(Runtime System)</a:t>
            </a:r>
          </a:p>
          <a:p>
            <a:pPr lvl="1" eaLnBrk="1" hangingPunct="1">
              <a:lnSpc>
                <a:spcPct val="80000"/>
              </a:lnSpc>
              <a:buClr>
                <a:srgbClr val="333399"/>
              </a:buClr>
              <a:buFont typeface="Wingdings" panose="05000000000000000000" pitchFamily="2" charset="2"/>
              <a:buChar char="p"/>
            </a:pPr>
            <a:r>
              <a:rPr lang="zh-CN" altLang="en-US" sz="2400">
                <a:solidFill>
                  <a:srgbClr val="000000"/>
                </a:solidFill>
              </a:rPr>
              <a:t>所谓“运行时系统”，实质上是用于管理和控制线程的函数</a:t>
            </a:r>
            <a:r>
              <a:rPr lang="en-US" altLang="zh-CN" sz="2400">
                <a:solidFill>
                  <a:srgbClr val="000000"/>
                </a:solidFill>
              </a:rPr>
              <a:t>(</a:t>
            </a:r>
            <a:r>
              <a:rPr lang="zh-CN" altLang="en-US" sz="2400">
                <a:solidFill>
                  <a:srgbClr val="000000"/>
                </a:solidFill>
              </a:rPr>
              <a:t>过程</a:t>
            </a:r>
            <a:r>
              <a:rPr lang="en-US" altLang="zh-CN" sz="2400">
                <a:solidFill>
                  <a:srgbClr val="000000"/>
                </a:solidFill>
              </a:rPr>
              <a:t>)</a:t>
            </a:r>
            <a:r>
              <a:rPr lang="zh-CN" altLang="en-US" sz="2400">
                <a:solidFill>
                  <a:srgbClr val="000000"/>
                </a:solidFill>
              </a:rPr>
              <a:t>的集合， 其中包括用于创建和撤消线程的函数、 线程同步和通信的函数以及实现线程调度的函数等。正因为有这些函数，才能使用户级线程与内核无关。运行时系统中的所有函数都驻留在用户空间，并作为用户级线程与内核之间的接口。 </a:t>
            </a:r>
          </a:p>
          <a:p>
            <a:pPr eaLnBrk="1" hangingPunct="1">
              <a:lnSpc>
                <a:spcPct val="80000"/>
              </a:lnSpc>
            </a:pPr>
            <a:r>
              <a:rPr lang="zh-CN" altLang="en-US" sz="2400">
                <a:solidFill>
                  <a:srgbClr val="000000"/>
                </a:solidFill>
              </a:rPr>
              <a:t>内核控制线程</a:t>
            </a:r>
            <a:r>
              <a:rPr lang="en-US" altLang="zh-CN" sz="2400">
                <a:solidFill>
                  <a:srgbClr val="000000"/>
                </a:solidFill>
              </a:rPr>
              <a:t>(</a:t>
            </a:r>
            <a:r>
              <a:rPr lang="zh-CN" altLang="en-US" sz="2400">
                <a:solidFill>
                  <a:srgbClr val="000000"/>
                </a:solidFill>
              </a:rPr>
              <a:t>组合方式实现</a:t>
            </a:r>
            <a:r>
              <a:rPr lang="en-US" altLang="zh-CN" sz="2400">
                <a:solidFill>
                  <a:srgbClr val="000000"/>
                </a:solidFill>
              </a:rPr>
              <a:t>)</a:t>
            </a:r>
          </a:p>
          <a:p>
            <a:pPr lvl="1" eaLnBrk="1" hangingPunct="1">
              <a:lnSpc>
                <a:spcPct val="80000"/>
              </a:lnSpc>
              <a:buClr>
                <a:srgbClr val="333399"/>
              </a:buClr>
              <a:buFont typeface="Wingdings" panose="05000000000000000000" pitchFamily="2" charset="2"/>
              <a:buChar char="p"/>
            </a:pPr>
            <a:r>
              <a:rPr lang="zh-CN" altLang="en-US" sz="2400">
                <a:solidFill>
                  <a:srgbClr val="000000"/>
                </a:solidFill>
              </a:rPr>
              <a:t>这种线程又称为轻型进程</a:t>
            </a:r>
            <a:r>
              <a:rPr lang="en-US" altLang="zh-CN" sz="2400">
                <a:solidFill>
                  <a:srgbClr val="000000"/>
                </a:solidFill>
              </a:rPr>
              <a:t>LWP(Light Weight Process)</a:t>
            </a:r>
            <a:r>
              <a:rPr lang="zh-CN" altLang="en-US" sz="2400">
                <a:solidFill>
                  <a:srgbClr val="000000"/>
                </a:solidFill>
              </a:rPr>
              <a:t>。 每一个进程都可拥有多个</a:t>
            </a:r>
            <a:r>
              <a:rPr lang="en-US" altLang="zh-CN" sz="2400">
                <a:solidFill>
                  <a:srgbClr val="000000"/>
                </a:solidFill>
              </a:rPr>
              <a:t>LWP</a:t>
            </a:r>
            <a:r>
              <a:rPr lang="zh-CN" altLang="en-US" sz="2400">
                <a:solidFill>
                  <a:srgbClr val="000000"/>
                </a:solidFill>
              </a:rPr>
              <a:t>， 同用户级线程一样， 每个</a:t>
            </a:r>
            <a:r>
              <a:rPr lang="en-US" altLang="zh-CN" sz="2400">
                <a:solidFill>
                  <a:srgbClr val="000000"/>
                </a:solidFill>
              </a:rPr>
              <a:t>LWP</a:t>
            </a:r>
            <a:r>
              <a:rPr lang="zh-CN" altLang="en-US" sz="2400">
                <a:solidFill>
                  <a:srgbClr val="000000"/>
                </a:solidFill>
              </a:rPr>
              <a:t>都有自己的数据结构</a:t>
            </a:r>
            <a:r>
              <a:rPr lang="en-US" altLang="zh-CN" sz="2400">
                <a:solidFill>
                  <a:srgbClr val="000000"/>
                </a:solidFill>
              </a:rPr>
              <a:t>(</a:t>
            </a:r>
            <a:r>
              <a:rPr lang="zh-CN" altLang="en-US" sz="2400">
                <a:solidFill>
                  <a:srgbClr val="000000"/>
                </a:solidFill>
              </a:rPr>
              <a:t>如</a:t>
            </a:r>
            <a:r>
              <a:rPr lang="en-US" altLang="zh-CN" sz="2400">
                <a:solidFill>
                  <a:srgbClr val="000000"/>
                </a:solidFill>
              </a:rPr>
              <a:t>TCB)</a:t>
            </a:r>
            <a:r>
              <a:rPr lang="zh-CN" altLang="en-US" sz="2400">
                <a:solidFill>
                  <a:srgbClr val="000000"/>
                </a:solidFill>
              </a:rPr>
              <a:t>，其中包括线程标识符、优先级、 状态， 另外还有栈和局部存储区等。 它们也可以共享进程所拥有的资源。</a:t>
            </a:r>
            <a:r>
              <a:rPr lang="en-US" altLang="zh-CN" sz="2400">
                <a:solidFill>
                  <a:srgbClr val="000000"/>
                </a:solidFill>
              </a:rPr>
              <a:t>LWP</a:t>
            </a:r>
            <a:r>
              <a:rPr lang="zh-CN" altLang="en-US" sz="2400">
                <a:solidFill>
                  <a:srgbClr val="000000"/>
                </a:solidFill>
              </a:rPr>
              <a:t>可通过系统调用来获得内核提供的服务，这样，当一个用户级线程运行时，只要将它连接到一个</a:t>
            </a:r>
            <a:r>
              <a:rPr lang="en-US" altLang="zh-CN" sz="2400">
                <a:solidFill>
                  <a:srgbClr val="000000"/>
                </a:solidFill>
              </a:rPr>
              <a:t>LWP</a:t>
            </a:r>
            <a:r>
              <a:rPr lang="zh-CN" altLang="en-US" sz="2400">
                <a:solidFill>
                  <a:srgbClr val="000000"/>
                </a:solidFill>
              </a:rPr>
              <a:t>上，此时它便具有了内核支持线程的所有属性。 </a:t>
            </a:r>
          </a:p>
          <a:p>
            <a:pPr eaLnBrk="1" hangingPunct="1">
              <a:lnSpc>
                <a:spcPct val="80000"/>
              </a:lnSpc>
            </a:pPr>
            <a:endParaRPr lang="en-US" altLang="zh-CN" sz="2400">
              <a:solidFill>
                <a:srgbClr val="000000"/>
              </a:solidFill>
            </a:endParaRPr>
          </a:p>
        </p:txBody>
      </p:sp>
    </p:spTree>
    <p:extLst>
      <p:ext uri="{BB962C8B-B14F-4D97-AF65-F5344CB8AC3E}">
        <p14:creationId xmlns:p14="http://schemas.microsoft.com/office/powerpoint/2010/main" val="1016948023"/>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2514600" y="6096000"/>
            <a:ext cx="5475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 </a:t>
            </a:r>
            <a:r>
              <a:rPr lang="en-US" altLang="zh-CN" sz="2400">
                <a:solidFill>
                  <a:srgbClr val="000000"/>
                </a:solidFill>
                <a:latin typeface="楷体_GB2312" pitchFamily="49" charset="-122"/>
              </a:rPr>
              <a:t>2 - 16 </a:t>
            </a:r>
            <a:r>
              <a:rPr lang="zh-CN" altLang="en-US" sz="2400">
                <a:solidFill>
                  <a:srgbClr val="000000"/>
                </a:solidFill>
                <a:latin typeface="楷体_GB2312" pitchFamily="49" charset="-122"/>
              </a:rPr>
              <a:t>利用轻型进程作为中间系统</a:t>
            </a:r>
            <a:r>
              <a:rPr lang="zh-CN" altLang="en-US" sz="2400">
                <a:solidFill>
                  <a:srgbClr val="000000"/>
                </a:solidFill>
                <a:latin typeface="Times New Roman" panose="02020603050405020304" pitchFamily="18" charset="0"/>
                <a:ea typeface="宋体" panose="02010600030101010101" pitchFamily="2" charset="-122"/>
              </a:rPr>
              <a:t> </a:t>
            </a:r>
          </a:p>
        </p:txBody>
      </p:sp>
      <p:graphicFrame>
        <p:nvGraphicFramePr>
          <p:cNvPr id="150531" name="Object 3"/>
          <p:cNvGraphicFramePr>
            <a:graphicFrameLocks noChangeAspect="1"/>
          </p:cNvGraphicFramePr>
          <p:nvPr/>
        </p:nvGraphicFramePr>
        <p:xfrm>
          <a:off x="152400" y="762000"/>
          <a:ext cx="8991600" cy="5048250"/>
        </p:xfrm>
        <a:graphic>
          <a:graphicData uri="http://schemas.openxmlformats.org/presentationml/2006/ole">
            <mc:AlternateContent xmlns:mc="http://schemas.openxmlformats.org/markup-compatibility/2006">
              <mc:Choice xmlns:v="urn:schemas-microsoft-com:vml" Requires="v">
                <p:oleObj spid="_x0000_s234561" name="VISIO" r:id="rId4" imgW="4023360" imgH="2263140" progId="Visio.Drawing.4">
                  <p:embed/>
                </p:oleObj>
              </mc:Choice>
              <mc:Fallback>
                <p:oleObj name="VISIO" r:id="rId4" imgW="4023360" imgH="226314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762000"/>
                        <a:ext cx="8991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07572326"/>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zh-CN" altLang="en-US" b="0" smtClean="0"/>
              <a:t>本章小结</a:t>
            </a:r>
          </a:p>
        </p:txBody>
      </p:sp>
      <p:sp>
        <p:nvSpPr>
          <p:cNvPr id="151555" name="Rectangle 3"/>
          <p:cNvSpPr>
            <a:spLocks noGrp="1" noChangeArrowheads="1"/>
          </p:cNvSpPr>
          <p:nvPr>
            <p:ph type="body" idx="1"/>
          </p:nvPr>
        </p:nvSpPr>
        <p:spPr/>
        <p:txBody>
          <a:bodyPr/>
          <a:lstStyle/>
          <a:p>
            <a:pPr indent="14288" eaLnBrk="1" hangingPunct="1">
              <a:buFontTx/>
              <a:buNone/>
            </a:pPr>
            <a:r>
              <a:rPr lang="zh-CN" altLang="en-US" sz="2800" smtClean="0"/>
              <a:t>本章主要讲述了</a:t>
            </a:r>
            <a:r>
              <a:rPr lang="zh-CN" altLang="en-US" sz="2800" smtClean="0">
                <a:solidFill>
                  <a:srgbClr val="3333CC"/>
                </a:solidFill>
              </a:rPr>
              <a:t>程序的顺序执行及其特征</a:t>
            </a:r>
            <a:r>
              <a:rPr lang="zh-CN" altLang="en-US" sz="2800" smtClean="0"/>
              <a:t>，</a:t>
            </a:r>
            <a:r>
              <a:rPr lang="zh-CN" altLang="en-US" sz="2800" smtClean="0">
                <a:solidFill>
                  <a:schemeClr val="bg2"/>
                </a:solidFill>
              </a:rPr>
              <a:t>前趋图及其应用</a:t>
            </a:r>
            <a:r>
              <a:rPr lang="zh-CN" altLang="en-US" sz="2800" smtClean="0"/>
              <a:t>， </a:t>
            </a:r>
            <a:r>
              <a:rPr lang="zh-CN" altLang="en-US" sz="2800" smtClean="0">
                <a:solidFill>
                  <a:srgbClr val="000066"/>
                </a:solidFill>
              </a:rPr>
              <a:t>程序并发执行的特征</a:t>
            </a:r>
            <a:r>
              <a:rPr lang="zh-CN" altLang="en-US" sz="2800" smtClean="0"/>
              <a:t>，</a:t>
            </a:r>
            <a:r>
              <a:rPr lang="zh-CN" altLang="en-US" sz="2800" smtClean="0">
                <a:solidFill>
                  <a:schemeClr val="bg2"/>
                </a:solidFill>
              </a:rPr>
              <a:t>进程的定义、特征、状态及其状态之间的转换</a:t>
            </a:r>
            <a:r>
              <a:rPr lang="zh-CN" altLang="en-US" sz="2800" smtClean="0"/>
              <a:t>，</a:t>
            </a:r>
            <a:r>
              <a:rPr lang="zh-CN" altLang="en-US" sz="2800" smtClean="0">
                <a:solidFill>
                  <a:srgbClr val="000066"/>
                </a:solidFill>
              </a:rPr>
              <a:t>进程控制块</a:t>
            </a:r>
            <a:r>
              <a:rPr lang="en-US" altLang="zh-CN" sz="2800" smtClean="0">
                <a:solidFill>
                  <a:srgbClr val="000066"/>
                </a:solidFill>
              </a:rPr>
              <a:t>PCB</a:t>
            </a:r>
            <a:r>
              <a:rPr lang="zh-CN" altLang="en-US" sz="2800" smtClean="0">
                <a:solidFill>
                  <a:srgbClr val="000066"/>
                </a:solidFill>
              </a:rPr>
              <a:t>的作用、包含的信息及其组织</a:t>
            </a:r>
            <a:r>
              <a:rPr lang="zh-CN" altLang="en-US" sz="2800" smtClean="0"/>
              <a:t>，</a:t>
            </a:r>
            <a:r>
              <a:rPr lang="zh-CN" altLang="en-US" sz="2800" smtClean="0">
                <a:solidFill>
                  <a:schemeClr val="bg2"/>
                </a:solidFill>
              </a:rPr>
              <a:t>进程控制</a:t>
            </a:r>
            <a:r>
              <a:rPr lang="en-US" altLang="zh-CN" sz="2800" smtClean="0">
                <a:solidFill>
                  <a:schemeClr val="bg2"/>
                </a:solidFill>
              </a:rPr>
              <a:t>(</a:t>
            </a:r>
            <a:r>
              <a:rPr lang="zh-CN" altLang="en-US" sz="2800" smtClean="0">
                <a:solidFill>
                  <a:schemeClr val="bg2"/>
                </a:solidFill>
              </a:rPr>
              <a:t>创建、终止、阻塞与唤醒、挂起与激活</a:t>
            </a:r>
            <a:r>
              <a:rPr lang="en-US" altLang="zh-CN" sz="2800" smtClean="0">
                <a:solidFill>
                  <a:schemeClr val="bg2"/>
                </a:solidFill>
              </a:rPr>
              <a:t>)</a:t>
            </a:r>
            <a:r>
              <a:rPr lang="zh-CN" altLang="en-US" sz="2800" smtClean="0"/>
              <a:t>，</a:t>
            </a:r>
            <a:r>
              <a:rPr lang="zh-CN" altLang="en-US" sz="2800" smtClean="0">
                <a:solidFill>
                  <a:srgbClr val="000066"/>
                </a:solidFill>
              </a:rPr>
              <a:t>进程同步</a:t>
            </a:r>
            <a:r>
              <a:rPr lang="en-US" altLang="zh-CN" sz="2800" smtClean="0">
                <a:solidFill>
                  <a:srgbClr val="000066"/>
                </a:solidFill>
              </a:rPr>
              <a:t>(</a:t>
            </a:r>
            <a:r>
              <a:rPr lang="zh-CN" altLang="en-US" sz="2800" smtClean="0">
                <a:solidFill>
                  <a:srgbClr val="000066"/>
                </a:solidFill>
              </a:rPr>
              <a:t>基本概念、信号量机制及其应用，经典进程的同步问题</a:t>
            </a:r>
            <a:r>
              <a:rPr lang="en-US" altLang="zh-CN" sz="2800" smtClean="0">
                <a:solidFill>
                  <a:srgbClr val="000066"/>
                </a:solidFill>
              </a:rPr>
              <a:t>)</a:t>
            </a:r>
            <a:r>
              <a:rPr lang="zh-CN" altLang="en-US" sz="2800" smtClean="0"/>
              <a:t>，</a:t>
            </a:r>
            <a:r>
              <a:rPr lang="zh-CN" altLang="en-US" sz="2800" smtClean="0">
                <a:solidFill>
                  <a:schemeClr val="bg2"/>
                </a:solidFill>
              </a:rPr>
              <a:t>管程机制</a:t>
            </a:r>
            <a:r>
              <a:rPr lang="zh-CN" altLang="en-US" sz="2800" smtClean="0"/>
              <a:t>，</a:t>
            </a:r>
            <a:r>
              <a:rPr lang="zh-CN" altLang="en-US" sz="2800" smtClean="0">
                <a:solidFill>
                  <a:srgbClr val="000066"/>
                </a:solidFill>
              </a:rPr>
              <a:t>进程通信的类型</a:t>
            </a:r>
            <a:r>
              <a:rPr lang="zh-CN" altLang="en-US" sz="2800" smtClean="0"/>
              <a:t>，</a:t>
            </a:r>
            <a:r>
              <a:rPr lang="zh-CN" altLang="en-US" sz="2800" smtClean="0">
                <a:solidFill>
                  <a:schemeClr val="bg2"/>
                </a:solidFill>
              </a:rPr>
              <a:t>消息传递通信的实现方法</a:t>
            </a:r>
            <a:r>
              <a:rPr lang="zh-CN" altLang="en-US" sz="2800" smtClean="0"/>
              <a:t>，</a:t>
            </a:r>
            <a:r>
              <a:rPr lang="zh-CN" altLang="en-US" sz="2800" smtClean="0">
                <a:solidFill>
                  <a:srgbClr val="000066"/>
                </a:solidFill>
              </a:rPr>
              <a:t>消息缓冲队列通信机制</a:t>
            </a:r>
            <a:r>
              <a:rPr lang="zh-CN" altLang="en-US" sz="2800" smtClean="0"/>
              <a:t>及其</a:t>
            </a:r>
            <a:r>
              <a:rPr lang="zh-CN" altLang="en-US" sz="2800" smtClean="0">
                <a:solidFill>
                  <a:schemeClr val="bg2"/>
                </a:solidFill>
              </a:rPr>
              <a:t>线程的相关概念</a:t>
            </a:r>
            <a:r>
              <a:rPr lang="zh-CN" altLang="en-US" sz="2800" smtClean="0"/>
              <a:t>。</a:t>
            </a:r>
          </a:p>
        </p:txBody>
      </p:sp>
    </p:spTree>
    <p:extLst>
      <p:ext uri="{BB962C8B-B14F-4D97-AF65-F5344CB8AC3E}">
        <p14:creationId xmlns:p14="http://schemas.microsoft.com/office/powerpoint/2010/main" val="350152891"/>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endParaRPr lang="zh-CN" altLang="zh-CN" smtClean="0"/>
          </a:p>
        </p:txBody>
      </p:sp>
      <p:sp>
        <p:nvSpPr>
          <p:cNvPr id="155651" name="Rectangle 3"/>
          <p:cNvSpPr>
            <a:spLocks noGrp="1" noChangeArrowheads="1"/>
          </p:cNvSpPr>
          <p:nvPr>
            <p:ph type="body" idx="1"/>
          </p:nvPr>
        </p:nvSpPr>
        <p:spPr/>
        <p:txBody>
          <a:bodyPr/>
          <a:lstStyle/>
          <a:p>
            <a:pPr eaLnBrk="1" hangingPunct="1"/>
            <a:r>
              <a:rPr lang="zh-CN" altLang="en-US" dirty="0" smtClean="0"/>
              <a:t>吃水果问题</a:t>
            </a:r>
          </a:p>
          <a:p>
            <a:pPr lvl="1" eaLnBrk="1" hangingPunct="1"/>
            <a:r>
              <a:rPr lang="zh-CN" altLang="en-US" dirty="0" smtClean="0"/>
              <a:t> 桌上有一个空盘子，盘子上最多只能放一个水果。爸爸每次向盘子放一个橘子或水果，儿子专等吃盘中的桔子，女儿专等吃苹果。试用记录型信号量实现爸爸、儿子、女儿动作的同步。</a:t>
            </a:r>
            <a:endParaRPr lang="en-US" altLang="zh-CN" dirty="0" smtClean="0"/>
          </a:p>
          <a:p>
            <a:pPr lvl="1" eaLnBrk="1" hangingPunct="1"/>
            <a:r>
              <a:rPr lang="zh-CN" altLang="en-US" dirty="0" smtClean="0"/>
              <a:t> 桌上有一个空盘子，盘子上最多只能放三个水果。爸爸每次向盘子投放一个橘子，妈妈每次向盘子投放一个苹果。两个儿子专等吃盘中的苹果，两个女儿专等吃橘子。试用记录型信号量实现爸爸、妈妈、儿子、女儿动作的同步。</a:t>
            </a:r>
            <a:endParaRPr lang="en-US" altLang="zh-CN" dirty="0" smtClean="0"/>
          </a:p>
          <a:p>
            <a:pPr lvl="1" eaLnBrk="1" hangingPunct="1"/>
            <a:endParaRPr lang="zh-CN" altLang="en-US" dirty="0" smtClean="0"/>
          </a:p>
        </p:txBody>
      </p:sp>
    </p:spTree>
    <p:extLst>
      <p:ext uri="{BB962C8B-B14F-4D97-AF65-F5344CB8AC3E}">
        <p14:creationId xmlns:p14="http://schemas.microsoft.com/office/powerpoint/2010/main" val="23487770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10" descr="서브배경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3"/>
          <p:cNvGrpSpPr>
            <a:grpSpLocks/>
          </p:cNvGrpSpPr>
          <p:nvPr/>
        </p:nvGrpSpPr>
        <p:grpSpPr bwMode="auto">
          <a:xfrm>
            <a:off x="1844675" y="0"/>
            <a:ext cx="7442200" cy="6475413"/>
            <a:chOff x="0" y="0"/>
            <a:chExt cx="7442200" cy="6475413"/>
          </a:xfrm>
        </p:grpSpPr>
        <p:pic>
          <p:nvPicPr>
            <p:cNvPr id="156679" name="Picture 39" descr="반짝이"/>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5775"/>
              <a:ext cx="6688138"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0" name="Picture 19" descr="빛"/>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0"/>
              <a:ext cx="6875462"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1" name="Picture 21" descr="파란빛"/>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538" y="0"/>
              <a:ext cx="6207125" cy="622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2" name="Picture 22" descr="빛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663" y="0"/>
              <a:ext cx="6208712" cy="622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3" name="Picture 23" descr="빛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141" y="0"/>
              <a:ext cx="5824537" cy="64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676" name="Picture 11" descr="빌딩"/>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825" y="2565400"/>
            <a:ext cx="294005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2" descr="컴퓨터"/>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3068638"/>
            <a:ext cx="29067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8" name="Text Box 12"/>
          <p:cNvSpPr txBox="1">
            <a:spLocks noChangeArrowheads="1"/>
          </p:cNvSpPr>
          <p:nvPr/>
        </p:nvSpPr>
        <p:spPr bwMode="auto">
          <a:xfrm>
            <a:off x="3641725" y="1889125"/>
            <a:ext cx="40179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11"/>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11"/>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11"/>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11"/>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11"/>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11"/>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11"/>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11"/>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11"/>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8000" b="0">
                <a:solidFill>
                  <a:srgbClr val="333399"/>
                </a:solidFill>
                <a:latin typeface="Brush Script MT" panose="03060802040406070304" pitchFamily="66" charset="0"/>
                <a:ea typeface="宋体" panose="02010600030101010101" pitchFamily="2" charset="-122"/>
              </a:rPr>
              <a:t>Thank you!</a:t>
            </a:r>
          </a:p>
        </p:txBody>
      </p:sp>
    </p:spTree>
    <p:extLst>
      <p:ext uri="{BB962C8B-B14F-4D97-AF65-F5344CB8AC3E}">
        <p14:creationId xmlns:p14="http://schemas.microsoft.com/office/powerpoint/2010/main" val="57006556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3555"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23556"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3 </a:t>
            </a:r>
            <a:r>
              <a:rPr kumimoji="0" lang="zh-CN" altLang="en-US" sz="2400">
                <a:solidFill>
                  <a:srgbClr val="000000"/>
                </a:solidFill>
                <a:latin typeface="楷体_GB2312" pitchFamily="49" charset="-122"/>
              </a:rPr>
              <a:t>挂起状态</a:t>
            </a:r>
          </a:p>
        </p:txBody>
      </p:sp>
      <p:sp>
        <p:nvSpPr>
          <p:cNvPr id="23557" name="Rectangle 5"/>
          <p:cNvSpPr>
            <a:spLocks noChangeArrowheads="1"/>
          </p:cNvSpPr>
          <p:nvPr/>
        </p:nvSpPr>
        <p:spPr bwMode="auto">
          <a:xfrm>
            <a:off x="609600" y="1905000"/>
            <a:ext cx="8077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3333CC"/>
                </a:solidFill>
              </a:rPr>
              <a:t>引入挂起状态的原因</a:t>
            </a:r>
          </a:p>
          <a:p>
            <a:pPr eaLnBrk="1" hangingPunct="1">
              <a:spcBef>
                <a:spcPct val="0"/>
              </a:spcBef>
            </a:pPr>
            <a:r>
              <a:rPr lang="zh-CN" altLang="en-US" sz="2400">
                <a:solidFill>
                  <a:srgbClr val="000000"/>
                </a:solidFill>
              </a:rPr>
              <a:t> 终端用户的请求</a:t>
            </a:r>
          </a:p>
          <a:p>
            <a:pPr eaLnBrk="1" hangingPunct="1">
              <a:spcBef>
                <a:spcPct val="0"/>
              </a:spcBef>
            </a:pPr>
            <a:r>
              <a:rPr lang="zh-CN" altLang="en-US" sz="2400">
                <a:solidFill>
                  <a:srgbClr val="000000"/>
                </a:solidFill>
              </a:rPr>
              <a:t> 父进程请求</a:t>
            </a:r>
          </a:p>
          <a:p>
            <a:pPr eaLnBrk="1" hangingPunct="1">
              <a:spcBef>
                <a:spcPct val="0"/>
              </a:spcBef>
            </a:pPr>
            <a:r>
              <a:rPr lang="zh-CN" altLang="en-US" sz="2400">
                <a:solidFill>
                  <a:srgbClr val="000000"/>
                </a:solidFill>
              </a:rPr>
              <a:t> 负荷调节的需要</a:t>
            </a:r>
          </a:p>
          <a:p>
            <a:pPr eaLnBrk="1" hangingPunct="1">
              <a:spcBef>
                <a:spcPct val="0"/>
              </a:spcBef>
            </a:pPr>
            <a:r>
              <a:rPr lang="zh-CN" altLang="en-US" sz="2400">
                <a:solidFill>
                  <a:srgbClr val="000000"/>
                </a:solidFill>
              </a:rPr>
              <a:t> 操作系统的需要</a:t>
            </a:r>
          </a:p>
          <a:p>
            <a:pPr eaLnBrk="1" hangingPunct="1">
              <a:spcBef>
                <a:spcPct val="0"/>
              </a:spcBef>
              <a:buFontTx/>
              <a:buNone/>
            </a:pPr>
            <a:r>
              <a:rPr lang="zh-CN" altLang="en-US" sz="2400">
                <a:solidFill>
                  <a:srgbClr val="000000"/>
                </a:solidFill>
              </a:rPr>
              <a:t>	“挂起”的</a:t>
            </a:r>
            <a:r>
              <a:rPr lang="zh-CN" altLang="en-US" sz="2400">
                <a:solidFill>
                  <a:srgbClr val="3333CC"/>
                </a:solidFill>
              </a:rPr>
              <a:t>实质</a:t>
            </a:r>
            <a:r>
              <a:rPr lang="zh-CN" altLang="en-US" sz="2400">
                <a:solidFill>
                  <a:srgbClr val="000000"/>
                </a:solidFill>
              </a:rPr>
              <a:t>是</a:t>
            </a:r>
            <a:r>
              <a:rPr lang="zh-CN" altLang="en-US" sz="2400">
                <a:solidFill>
                  <a:srgbClr val="3333CC"/>
                </a:solidFill>
              </a:rPr>
              <a:t>使进程不能继续执行</a:t>
            </a:r>
            <a:r>
              <a:rPr lang="zh-CN" altLang="en-US" sz="2400">
                <a:solidFill>
                  <a:srgbClr val="000000"/>
                </a:solidFill>
              </a:rPr>
              <a:t>，即使挂起后的进程处于就绪状态，它也不能参与</a:t>
            </a:r>
            <a:r>
              <a:rPr lang="en-US" altLang="zh-CN" sz="2400">
                <a:solidFill>
                  <a:srgbClr val="000000"/>
                </a:solidFill>
              </a:rPr>
              <a:t>CPU</a:t>
            </a:r>
            <a:r>
              <a:rPr lang="zh-CN" altLang="en-US" sz="2400">
                <a:solidFill>
                  <a:srgbClr val="000000"/>
                </a:solidFill>
              </a:rPr>
              <a:t>的竞争。因此，称被挂起的进程处于</a:t>
            </a:r>
            <a:r>
              <a:rPr lang="zh-CN" altLang="en-US" sz="2400">
                <a:solidFill>
                  <a:srgbClr val="3333CC"/>
                </a:solidFill>
              </a:rPr>
              <a:t>静止状态</a:t>
            </a:r>
            <a:r>
              <a:rPr lang="zh-CN" altLang="en-US" sz="2400">
                <a:solidFill>
                  <a:srgbClr val="000000"/>
                </a:solidFill>
              </a:rPr>
              <a:t>，相反，没被挂起的进程则处于</a:t>
            </a:r>
            <a:r>
              <a:rPr lang="zh-CN" altLang="en-US" sz="2400">
                <a:solidFill>
                  <a:srgbClr val="3333CC"/>
                </a:solidFill>
              </a:rPr>
              <a:t>活动状态</a:t>
            </a:r>
            <a:r>
              <a:rPr lang="zh-CN" altLang="en-US" sz="2400">
                <a:solidFill>
                  <a:srgbClr val="000000"/>
                </a:solidFill>
              </a:rPr>
              <a:t>。而且，处于</a:t>
            </a:r>
            <a:r>
              <a:rPr lang="zh-CN" altLang="en-US" sz="2400">
                <a:solidFill>
                  <a:srgbClr val="3333CC"/>
                </a:solidFill>
              </a:rPr>
              <a:t>静止状态</a:t>
            </a:r>
            <a:r>
              <a:rPr lang="zh-CN" altLang="en-US" sz="2400">
                <a:solidFill>
                  <a:srgbClr val="000000"/>
                </a:solidFill>
              </a:rPr>
              <a:t>的进程，只有通过“</a:t>
            </a:r>
            <a:r>
              <a:rPr lang="zh-CN" altLang="en-US" sz="2400">
                <a:solidFill>
                  <a:srgbClr val="3333CC"/>
                </a:solidFill>
              </a:rPr>
              <a:t>激活</a:t>
            </a:r>
            <a:r>
              <a:rPr lang="zh-CN" altLang="en-US" sz="2400">
                <a:solidFill>
                  <a:srgbClr val="000000"/>
                </a:solidFill>
              </a:rPr>
              <a:t>”动作，才能转换成</a:t>
            </a:r>
            <a:r>
              <a:rPr lang="zh-CN" altLang="en-US" sz="2400">
                <a:solidFill>
                  <a:srgbClr val="3333CC"/>
                </a:solidFill>
              </a:rPr>
              <a:t>活动状态</a:t>
            </a:r>
            <a:r>
              <a:rPr lang="zh-CN" altLang="en-US" sz="2400">
                <a:solidFill>
                  <a:srgbClr val="000000"/>
                </a:solidFill>
              </a:rPr>
              <a:t>。</a:t>
            </a:r>
          </a:p>
        </p:txBody>
      </p:sp>
      <p:sp>
        <p:nvSpPr>
          <p:cNvPr id="23558" name="Rectangle 30"/>
          <p:cNvSpPr>
            <a:spLocks noChangeArrowheads="1"/>
          </p:cNvSpPr>
          <p:nvPr/>
        </p:nvSpPr>
        <p:spPr bwMode="auto">
          <a:xfrm>
            <a:off x="609600" y="5791200"/>
            <a:ext cx="7620000" cy="711200"/>
          </a:xfrm>
          <a:prstGeom prst="rect">
            <a:avLst/>
          </a:prstGeom>
          <a:noFill/>
          <a:ln w="9525">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30000"/>
              </a:spcBef>
              <a:buFontTx/>
              <a:buNone/>
            </a:pPr>
            <a:r>
              <a:rPr kumimoji="0" lang="zh-CN" altLang="en-US" sz="2000">
                <a:solidFill>
                  <a:srgbClr val="000000"/>
                </a:solidFill>
                <a:latin typeface="楷体_GB2312" pitchFamily="49" charset="-122"/>
              </a:rPr>
              <a:t>生活中的例子：开车时有</a:t>
            </a:r>
            <a:r>
              <a:rPr kumimoji="0" lang="zh-CN" altLang="en-US" sz="2000">
                <a:solidFill>
                  <a:srgbClr val="000000"/>
                </a:solidFill>
              </a:rPr>
              <a:t>“</a:t>
            </a:r>
            <a:r>
              <a:rPr kumimoji="0" lang="zh-CN" altLang="en-US" sz="2000">
                <a:solidFill>
                  <a:srgbClr val="000000"/>
                </a:solidFill>
                <a:latin typeface="楷体_GB2312" pitchFamily="49" charset="-122"/>
              </a:rPr>
              <a:t>运行</a:t>
            </a:r>
            <a:r>
              <a:rPr kumimoji="0" lang="zh-CN" altLang="en-US" sz="2000">
                <a:solidFill>
                  <a:srgbClr val="000000"/>
                </a:solidFill>
              </a:rPr>
              <a:t>”</a:t>
            </a:r>
            <a:r>
              <a:rPr kumimoji="0" lang="zh-CN" altLang="en-US" sz="2000">
                <a:solidFill>
                  <a:srgbClr val="000000"/>
                </a:solidFill>
                <a:latin typeface="楷体_GB2312" pitchFamily="49" charset="-122"/>
              </a:rPr>
              <a:t>、</a:t>
            </a:r>
            <a:r>
              <a:rPr kumimoji="0" lang="zh-CN" altLang="en-US" sz="2000">
                <a:solidFill>
                  <a:srgbClr val="000000"/>
                </a:solidFill>
              </a:rPr>
              <a:t>“</a:t>
            </a:r>
            <a:r>
              <a:rPr kumimoji="0" lang="zh-CN" altLang="en-US" sz="2000">
                <a:solidFill>
                  <a:srgbClr val="000000"/>
                </a:solidFill>
                <a:latin typeface="楷体_GB2312" pitchFamily="49" charset="-122"/>
              </a:rPr>
              <a:t>就绪</a:t>
            </a:r>
            <a:r>
              <a:rPr kumimoji="0" lang="zh-CN" altLang="en-US" sz="2000">
                <a:solidFill>
                  <a:srgbClr val="000000"/>
                </a:solidFill>
              </a:rPr>
              <a:t>”</a:t>
            </a:r>
            <a:r>
              <a:rPr kumimoji="0" lang="zh-CN" altLang="en-US" sz="2000">
                <a:solidFill>
                  <a:srgbClr val="000000"/>
                </a:solidFill>
                <a:latin typeface="楷体_GB2312" pitchFamily="49" charset="-122"/>
              </a:rPr>
              <a:t>、</a:t>
            </a:r>
            <a:r>
              <a:rPr kumimoji="0" lang="zh-CN" altLang="en-US" sz="2000">
                <a:solidFill>
                  <a:srgbClr val="000000"/>
                </a:solidFill>
              </a:rPr>
              <a:t>“</a:t>
            </a:r>
            <a:r>
              <a:rPr kumimoji="0" lang="zh-CN" altLang="en-US" sz="2000">
                <a:solidFill>
                  <a:srgbClr val="000000"/>
                </a:solidFill>
                <a:latin typeface="楷体_GB2312" pitchFamily="49" charset="-122"/>
              </a:rPr>
              <a:t>阻塞</a:t>
            </a:r>
            <a:r>
              <a:rPr kumimoji="0" lang="zh-CN" altLang="en-US" sz="2000">
                <a:solidFill>
                  <a:srgbClr val="000000"/>
                </a:solidFill>
              </a:rPr>
              <a:t>”</a:t>
            </a:r>
            <a:r>
              <a:rPr kumimoji="0" lang="zh-CN" altLang="en-US" sz="2000">
                <a:solidFill>
                  <a:srgbClr val="000000"/>
                </a:solidFill>
                <a:latin typeface="楷体_GB2312" pitchFamily="49" charset="-122"/>
              </a:rPr>
              <a:t>状态，自主遵守交通规则进行开车。交警喊停时必须得停，对应挂起状态。 </a:t>
            </a:r>
          </a:p>
        </p:txBody>
      </p:sp>
      <p:grpSp>
        <p:nvGrpSpPr>
          <p:cNvPr id="23559" name="Group 76"/>
          <p:cNvGrpSpPr>
            <a:grpSpLocks/>
          </p:cNvGrpSpPr>
          <p:nvPr/>
        </p:nvGrpSpPr>
        <p:grpSpPr bwMode="auto">
          <a:xfrm>
            <a:off x="4572000" y="685800"/>
            <a:ext cx="4267200" cy="3302000"/>
            <a:chOff x="2880" y="432"/>
            <a:chExt cx="2688" cy="2080"/>
          </a:xfrm>
        </p:grpSpPr>
        <p:sp>
          <p:nvSpPr>
            <p:cNvPr id="23560" name="AutoShape 32"/>
            <p:cNvSpPr>
              <a:spLocks noChangeAspect="1" noChangeArrowheads="1" noTextEdit="1"/>
            </p:cNvSpPr>
            <p:nvPr/>
          </p:nvSpPr>
          <p:spPr bwMode="auto">
            <a:xfrm>
              <a:off x="2880" y="432"/>
              <a:ext cx="2688" cy="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sp>
          <p:nvSpPr>
            <p:cNvPr id="23561" name="Freeform 34"/>
            <p:cNvSpPr>
              <a:spLocks/>
            </p:cNvSpPr>
            <p:nvPr/>
          </p:nvSpPr>
          <p:spPr bwMode="auto">
            <a:xfrm>
              <a:off x="3416" y="2296"/>
              <a:ext cx="977" cy="84"/>
            </a:xfrm>
            <a:custGeom>
              <a:avLst/>
              <a:gdLst>
                <a:gd name="T0" fmla="*/ 0 w 977"/>
                <a:gd name="T1" fmla="*/ 0 h 84"/>
                <a:gd name="T2" fmla="*/ 188 w 977"/>
                <a:gd name="T3" fmla="*/ 56 h 84"/>
                <a:gd name="T4" fmla="*/ 385 w 977"/>
                <a:gd name="T5" fmla="*/ 84 h 84"/>
                <a:gd name="T6" fmla="*/ 582 w 977"/>
                <a:gd name="T7" fmla="*/ 84 h 84"/>
                <a:gd name="T8" fmla="*/ 780 w 977"/>
                <a:gd name="T9" fmla="*/ 56 h 84"/>
                <a:gd name="T10" fmla="*/ 977 w 977"/>
                <a:gd name="T11" fmla="*/ 0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7" h="84">
                  <a:moveTo>
                    <a:pt x="0" y="0"/>
                  </a:moveTo>
                  <a:lnTo>
                    <a:pt x="188" y="56"/>
                  </a:lnTo>
                  <a:lnTo>
                    <a:pt x="385" y="84"/>
                  </a:lnTo>
                  <a:lnTo>
                    <a:pt x="582" y="84"/>
                  </a:lnTo>
                  <a:lnTo>
                    <a:pt x="780" y="56"/>
                  </a:lnTo>
                  <a:lnTo>
                    <a:pt x="977" y="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62" name="Freeform 35"/>
            <p:cNvSpPr>
              <a:spLocks/>
            </p:cNvSpPr>
            <p:nvPr/>
          </p:nvSpPr>
          <p:spPr bwMode="auto">
            <a:xfrm>
              <a:off x="3416" y="1985"/>
              <a:ext cx="977" cy="85"/>
            </a:xfrm>
            <a:custGeom>
              <a:avLst/>
              <a:gdLst>
                <a:gd name="T0" fmla="*/ 0 w 977"/>
                <a:gd name="T1" fmla="*/ 85 h 85"/>
                <a:gd name="T2" fmla="*/ 188 w 977"/>
                <a:gd name="T3" fmla="*/ 28 h 85"/>
                <a:gd name="T4" fmla="*/ 385 w 977"/>
                <a:gd name="T5" fmla="*/ 0 h 85"/>
                <a:gd name="T6" fmla="*/ 582 w 977"/>
                <a:gd name="T7" fmla="*/ 0 h 85"/>
                <a:gd name="T8" fmla="*/ 780 w 977"/>
                <a:gd name="T9" fmla="*/ 28 h 85"/>
                <a:gd name="T10" fmla="*/ 977 w 977"/>
                <a:gd name="T11" fmla="*/ 85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7" h="85">
                  <a:moveTo>
                    <a:pt x="0" y="85"/>
                  </a:moveTo>
                  <a:lnTo>
                    <a:pt x="188" y="28"/>
                  </a:lnTo>
                  <a:lnTo>
                    <a:pt x="385" y="0"/>
                  </a:lnTo>
                  <a:lnTo>
                    <a:pt x="582" y="0"/>
                  </a:lnTo>
                  <a:lnTo>
                    <a:pt x="780" y="28"/>
                  </a:lnTo>
                  <a:lnTo>
                    <a:pt x="977" y="8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63" name="Freeform 36"/>
            <p:cNvSpPr>
              <a:spLocks/>
            </p:cNvSpPr>
            <p:nvPr/>
          </p:nvSpPr>
          <p:spPr bwMode="auto">
            <a:xfrm>
              <a:off x="4055" y="1543"/>
              <a:ext cx="977" cy="84"/>
            </a:xfrm>
            <a:custGeom>
              <a:avLst/>
              <a:gdLst>
                <a:gd name="T0" fmla="*/ 0 w 977"/>
                <a:gd name="T1" fmla="*/ 0 h 84"/>
                <a:gd name="T2" fmla="*/ 197 w 977"/>
                <a:gd name="T3" fmla="*/ 56 h 84"/>
                <a:gd name="T4" fmla="*/ 395 w 977"/>
                <a:gd name="T5" fmla="*/ 84 h 84"/>
                <a:gd name="T6" fmla="*/ 592 w 977"/>
                <a:gd name="T7" fmla="*/ 84 h 84"/>
                <a:gd name="T8" fmla="*/ 789 w 977"/>
                <a:gd name="T9" fmla="*/ 56 h 84"/>
                <a:gd name="T10" fmla="*/ 977 w 977"/>
                <a:gd name="T11" fmla="*/ 0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7" h="84">
                  <a:moveTo>
                    <a:pt x="0" y="0"/>
                  </a:moveTo>
                  <a:lnTo>
                    <a:pt x="197" y="56"/>
                  </a:lnTo>
                  <a:lnTo>
                    <a:pt x="395" y="84"/>
                  </a:lnTo>
                  <a:lnTo>
                    <a:pt x="592" y="84"/>
                  </a:lnTo>
                  <a:lnTo>
                    <a:pt x="789" y="56"/>
                  </a:lnTo>
                  <a:lnTo>
                    <a:pt x="977" y="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64" name="Freeform 37"/>
            <p:cNvSpPr>
              <a:spLocks/>
            </p:cNvSpPr>
            <p:nvPr/>
          </p:nvSpPr>
          <p:spPr bwMode="auto">
            <a:xfrm>
              <a:off x="4055" y="1232"/>
              <a:ext cx="977" cy="85"/>
            </a:xfrm>
            <a:custGeom>
              <a:avLst/>
              <a:gdLst>
                <a:gd name="T0" fmla="*/ 0 w 977"/>
                <a:gd name="T1" fmla="*/ 85 h 85"/>
                <a:gd name="T2" fmla="*/ 197 w 977"/>
                <a:gd name="T3" fmla="*/ 28 h 85"/>
                <a:gd name="T4" fmla="*/ 395 w 977"/>
                <a:gd name="T5" fmla="*/ 0 h 85"/>
                <a:gd name="T6" fmla="*/ 592 w 977"/>
                <a:gd name="T7" fmla="*/ 0 h 85"/>
                <a:gd name="T8" fmla="*/ 789 w 977"/>
                <a:gd name="T9" fmla="*/ 28 h 85"/>
                <a:gd name="T10" fmla="*/ 977 w 977"/>
                <a:gd name="T11" fmla="*/ 85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7" h="85">
                  <a:moveTo>
                    <a:pt x="0" y="85"/>
                  </a:moveTo>
                  <a:lnTo>
                    <a:pt x="197" y="28"/>
                  </a:lnTo>
                  <a:lnTo>
                    <a:pt x="395" y="0"/>
                  </a:lnTo>
                  <a:lnTo>
                    <a:pt x="592" y="0"/>
                  </a:lnTo>
                  <a:lnTo>
                    <a:pt x="789" y="28"/>
                  </a:lnTo>
                  <a:lnTo>
                    <a:pt x="977" y="8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65" name="Freeform 38"/>
            <p:cNvSpPr>
              <a:spLocks/>
            </p:cNvSpPr>
            <p:nvPr/>
          </p:nvSpPr>
          <p:spPr bwMode="auto">
            <a:xfrm>
              <a:off x="3059" y="517"/>
              <a:ext cx="1353" cy="1600"/>
            </a:xfrm>
            <a:custGeom>
              <a:avLst/>
              <a:gdLst>
                <a:gd name="T0" fmla="*/ 1353 w 1353"/>
                <a:gd name="T1" fmla="*/ 0 h 1600"/>
                <a:gd name="T2" fmla="*/ 1137 w 1353"/>
                <a:gd name="T3" fmla="*/ 19 h 1600"/>
                <a:gd name="T4" fmla="*/ 930 w 1353"/>
                <a:gd name="T5" fmla="*/ 66 h 1600"/>
                <a:gd name="T6" fmla="*/ 723 w 1353"/>
                <a:gd name="T7" fmla="*/ 150 h 1600"/>
                <a:gd name="T8" fmla="*/ 545 w 1353"/>
                <a:gd name="T9" fmla="*/ 263 h 1600"/>
                <a:gd name="T10" fmla="*/ 376 w 1353"/>
                <a:gd name="T11" fmla="*/ 404 h 1600"/>
                <a:gd name="T12" fmla="*/ 244 w 1353"/>
                <a:gd name="T13" fmla="*/ 564 h 1600"/>
                <a:gd name="T14" fmla="*/ 131 w 1353"/>
                <a:gd name="T15" fmla="*/ 753 h 1600"/>
                <a:gd name="T16" fmla="*/ 56 w 1353"/>
                <a:gd name="T17" fmla="*/ 960 h 1600"/>
                <a:gd name="T18" fmla="*/ 9 w 1353"/>
                <a:gd name="T19" fmla="*/ 1167 h 1600"/>
                <a:gd name="T20" fmla="*/ 0 w 1353"/>
                <a:gd name="T21" fmla="*/ 1383 h 1600"/>
                <a:gd name="T22" fmla="*/ 18 w 1353"/>
                <a:gd name="T23" fmla="*/ 1600 h 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53" h="1600">
                  <a:moveTo>
                    <a:pt x="1353" y="0"/>
                  </a:moveTo>
                  <a:lnTo>
                    <a:pt x="1137" y="19"/>
                  </a:lnTo>
                  <a:lnTo>
                    <a:pt x="930" y="66"/>
                  </a:lnTo>
                  <a:lnTo>
                    <a:pt x="723" y="150"/>
                  </a:lnTo>
                  <a:lnTo>
                    <a:pt x="545" y="263"/>
                  </a:lnTo>
                  <a:lnTo>
                    <a:pt x="376" y="404"/>
                  </a:lnTo>
                  <a:lnTo>
                    <a:pt x="244" y="564"/>
                  </a:lnTo>
                  <a:lnTo>
                    <a:pt x="131" y="753"/>
                  </a:lnTo>
                  <a:lnTo>
                    <a:pt x="56" y="960"/>
                  </a:lnTo>
                  <a:lnTo>
                    <a:pt x="9" y="1167"/>
                  </a:lnTo>
                  <a:lnTo>
                    <a:pt x="0" y="1383"/>
                  </a:lnTo>
                  <a:lnTo>
                    <a:pt x="18" y="160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66" name="Freeform 39"/>
            <p:cNvSpPr>
              <a:spLocks/>
            </p:cNvSpPr>
            <p:nvPr/>
          </p:nvSpPr>
          <p:spPr bwMode="auto">
            <a:xfrm>
              <a:off x="3698" y="1232"/>
              <a:ext cx="404" cy="395"/>
            </a:xfrm>
            <a:custGeom>
              <a:avLst/>
              <a:gdLst>
                <a:gd name="T0" fmla="*/ 0 w 404"/>
                <a:gd name="T1" fmla="*/ 198 h 395"/>
                <a:gd name="T2" fmla="*/ 18 w 404"/>
                <a:gd name="T3" fmla="*/ 122 h 395"/>
                <a:gd name="T4" fmla="*/ 65 w 404"/>
                <a:gd name="T5" fmla="*/ 56 h 395"/>
                <a:gd name="T6" fmla="*/ 131 w 404"/>
                <a:gd name="T7" fmla="*/ 9 h 395"/>
                <a:gd name="T8" fmla="*/ 206 w 404"/>
                <a:gd name="T9" fmla="*/ 0 h 395"/>
                <a:gd name="T10" fmla="*/ 282 w 404"/>
                <a:gd name="T11" fmla="*/ 9 h 395"/>
                <a:gd name="T12" fmla="*/ 347 w 404"/>
                <a:gd name="T13" fmla="*/ 56 h 395"/>
                <a:gd name="T14" fmla="*/ 385 w 404"/>
                <a:gd name="T15" fmla="*/ 122 h 395"/>
                <a:gd name="T16" fmla="*/ 404 w 404"/>
                <a:gd name="T17" fmla="*/ 198 h 395"/>
                <a:gd name="T18" fmla="*/ 385 w 404"/>
                <a:gd name="T19" fmla="*/ 273 h 395"/>
                <a:gd name="T20" fmla="*/ 347 w 404"/>
                <a:gd name="T21" fmla="*/ 339 h 395"/>
                <a:gd name="T22" fmla="*/ 282 w 404"/>
                <a:gd name="T23" fmla="*/ 376 h 395"/>
                <a:gd name="T24" fmla="*/ 206 w 404"/>
                <a:gd name="T25" fmla="*/ 395 h 395"/>
                <a:gd name="T26" fmla="*/ 131 w 404"/>
                <a:gd name="T27" fmla="*/ 376 h 395"/>
                <a:gd name="T28" fmla="*/ 65 w 404"/>
                <a:gd name="T29" fmla="*/ 339 h 395"/>
                <a:gd name="T30" fmla="*/ 18 w 404"/>
                <a:gd name="T31" fmla="*/ 273 h 395"/>
                <a:gd name="T32" fmla="*/ 0 w 404"/>
                <a:gd name="T33" fmla="*/ 198 h 3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4" h="395">
                  <a:moveTo>
                    <a:pt x="0" y="198"/>
                  </a:moveTo>
                  <a:lnTo>
                    <a:pt x="18" y="122"/>
                  </a:lnTo>
                  <a:lnTo>
                    <a:pt x="65" y="56"/>
                  </a:lnTo>
                  <a:lnTo>
                    <a:pt x="131" y="9"/>
                  </a:lnTo>
                  <a:lnTo>
                    <a:pt x="206" y="0"/>
                  </a:lnTo>
                  <a:lnTo>
                    <a:pt x="282" y="9"/>
                  </a:lnTo>
                  <a:lnTo>
                    <a:pt x="347" y="56"/>
                  </a:lnTo>
                  <a:lnTo>
                    <a:pt x="385" y="122"/>
                  </a:lnTo>
                  <a:lnTo>
                    <a:pt x="404" y="198"/>
                  </a:lnTo>
                  <a:lnTo>
                    <a:pt x="385" y="273"/>
                  </a:lnTo>
                  <a:lnTo>
                    <a:pt x="347" y="339"/>
                  </a:lnTo>
                  <a:lnTo>
                    <a:pt x="282" y="376"/>
                  </a:lnTo>
                  <a:lnTo>
                    <a:pt x="206" y="395"/>
                  </a:lnTo>
                  <a:lnTo>
                    <a:pt x="131" y="376"/>
                  </a:lnTo>
                  <a:lnTo>
                    <a:pt x="65" y="339"/>
                  </a:lnTo>
                  <a:lnTo>
                    <a:pt x="18" y="273"/>
                  </a:lnTo>
                  <a:lnTo>
                    <a:pt x="0" y="198"/>
                  </a:lnTo>
                  <a:close/>
                </a:path>
              </a:pathLst>
            </a:custGeom>
            <a:solidFill>
              <a:srgbClr val="FFFFFF"/>
            </a:solidFill>
            <a:ln w="14288">
              <a:solidFill>
                <a:srgbClr val="000000"/>
              </a:solidFill>
              <a:prstDash val="solid"/>
              <a:round/>
              <a:headEnd/>
              <a:tailEnd/>
            </a:ln>
          </p:spPr>
          <p:txBody>
            <a:bodyPr/>
            <a:lstStyle/>
            <a:p>
              <a:endParaRPr lang="zh-CN" altLang="en-US">
                <a:solidFill>
                  <a:srgbClr val="000000"/>
                </a:solidFill>
              </a:endParaRPr>
            </a:p>
          </p:txBody>
        </p:sp>
        <p:sp>
          <p:nvSpPr>
            <p:cNvPr id="23567" name="Rectangle 40"/>
            <p:cNvSpPr>
              <a:spLocks noChangeArrowheads="1"/>
            </p:cNvSpPr>
            <p:nvPr/>
          </p:nvSpPr>
          <p:spPr bwMode="auto">
            <a:xfrm>
              <a:off x="3744" y="1248"/>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活动</a:t>
              </a:r>
              <a:endParaRPr kumimoji="0" lang="zh-CN" altLang="en-US" sz="2000">
                <a:solidFill>
                  <a:srgbClr val="000000"/>
                </a:solidFill>
              </a:endParaRPr>
            </a:p>
          </p:txBody>
        </p:sp>
        <p:sp>
          <p:nvSpPr>
            <p:cNvPr id="23568" name="Rectangle 41"/>
            <p:cNvSpPr>
              <a:spLocks noChangeArrowheads="1"/>
            </p:cNvSpPr>
            <p:nvPr/>
          </p:nvSpPr>
          <p:spPr bwMode="auto">
            <a:xfrm>
              <a:off x="3744" y="1439"/>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就绪</a:t>
              </a:r>
              <a:endParaRPr kumimoji="0" lang="zh-CN" altLang="en-US" sz="2000">
                <a:solidFill>
                  <a:srgbClr val="000000"/>
                </a:solidFill>
              </a:endParaRPr>
            </a:p>
          </p:txBody>
        </p:sp>
        <p:sp>
          <p:nvSpPr>
            <p:cNvPr id="23569" name="Freeform 42"/>
            <p:cNvSpPr>
              <a:spLocks/>
            </p:cNvSpPr>
            <p:nvPr/>
          </p:nvSpPr>
          <p:spPr bwMode="auto">
            <a:xfrm>
              <a:off x="4985" y="1232"/>
              <a:ext cx="404" cy="395"/>
            </a:xfrm>
            <a:custGeom>
              <a:avLst/>
              <a:gdLst>
                <a:gd name="T0" fmla="*/ 0 w 404"/>
                <a:gd name="T1" fmla="*/ 198 h 395"/>
                <a:gd name="T2" fmla="*/ 19 w 404"/>
                <a:gd name="T3" fmla="*/ 122 h 395"/>
                <a:gd name="T4" fmla="*/ 66 w 404"/>
                <a:gd name="T5" fmla="*/ 56 h 395"/>
                <a:gd name="T6" fmla="*/ 132 w 404"/>
                <a:gd name="T7" fmla="*/ 9 h 395"/>
                <a:gd name="T8" fmla="*/ 207 w 404"/>
                <a:gd name="T9" fmla="*/ 0 h 395"/>
                <a:gd name="T10" fmla="*/ 282 w 404"/>
                <a:gd name="T11" fmla="*/ 9 h 395"/>
                <a:gd name="T12" fmla="*/ 348 w 404"/>
                <a:gd name="T13" fmla="*/ 56 h 395"/>
                <a:gd name="T14" fmla="*/ 386 w 404"/>
                <a:gd name="T15" fmla="*/ 122 h 395"/>
                <a:gd name="T16" fmla="*/ 404 w 404"/>
                <a:gd name="T17" fmla="*/ 198 h 395"/>
                <a:gd name="T18" fmla="*/ 386 w 404"/>
                <a:gd name="T19" fmla="*/ 273 h 395"/>
                <a:gd name="T20" fmla="*/ 348 w 404"/>
                <a:gd name="T21" fmla="*/ 339 h 395"/>
                <a:gd name="T22" fmla="*/ 282 w 404"/>
                <a:gd name="T23" fmla="*/ 376 h 395"/>
                <a:gd name="T24" fmla="*/ 207 w 404"/>
                <a:gd name="T25" fmla="*/ 395 h 395"/>
                <a:gd name="T26" fmla="*/ 132 w 404"/>
                <a:gd name="T27" fmla="*/ 376 h 395"/>
                <a:gd name="T28" fmla="*/ 66 w 404"/>
                <a:gd name="T29" fmla="*/ 339 h 395"/>
                <a:gd name="T30" fmla="*/ 19 w 404"/>
                <a:gd name="T31" fmla="*/ 273 h 395"/>
                <a:gd name="T32" fmla="*/ 0 w 404"/>
                <a:gd name="T33" fmla="*/ 198 h 3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4" h="395">
                  <a:moveTo>
                    <a:pt x="0" y="198"/>
                  </a:moveTo>
                  <a:lnTo>
                    <a:pt x="19" y="122"/>
                  </a:lnTo>
                  <a:lnTo>
                    <a:pt x="66" y="56"/>
                  </a:lnTo>
                  <a:lnTo>
                    <a:pt x="132" y="9"/>
                  </a:lnTo>
                  <a:lnTo>
                    <a:pt x="207" y="0"/>
                  </a:lnTo>
                  <a:lnTo>
                    <a:pt x="282" y="9"/>
                  </a:lnTo>
                  <a:lnTo>
                    <a:pt x="348" y="56"/>
                  </a:lnTo>
                  <a:lnTo>
                    <a:pt x="386" y="122"/>
                  </a:lnTo>
                  <a:lnTo>
                    <a:pt x="404" y="198"/>
                  </a:lnTo>
                  <a:lnTo>
                    <a:pt x="386" y="273"/>
                  </a:lnTo>
                  <a:lnTo>
                    <a:pt x="348" y="339"/>
                  </a:lnTo>
                  <a:lnTo>
                    <a:pt x="282" y="376"/>
                  </a:lnTo>
                  <a:lnTo>
                    <a:pt x="207" y="395"/>
                  </a:lnTo>
                  <a:lnTo>
                    <a:pt x="132" y="376"/>
                  </a:lnTo>
                  <a:lnTo>
                    <a:pt x="66" y="339"/>
                  </a:lnTo>
                  <a:lnTo>
                    <a:pt x="19" y="273"/>
                  </a:lnTo>
                  <a:lnTo>
                    <a:pt x="0" y="198"/>
                  </a:lnTo>
                  <a:close/>
                </a:path>
              </a:pathLst>
            </a:custGeom>
            <a:solidFill>
              <a:srgbClr val="FFFFFF"/>
            </a:solidFill>
            <a:ln w="14288">
              <a:solidFill>
                <a:srgbClr val="000000"/>
              </a:solidFill>
              <a:prstDash val="solid"/>
              <a:round/>
              <a:headEnd/>
              <a:tailEnd/>
            </a:ln>
          </p:spPr>
          <p:txBody>
            <a:bodyPr/>
            <a:lstStyle/>
            <a:p>
              <a:endParaRPr lang="zh-CN" altLang="en-US">
                <a:solidFill>
                  <a:srgbClr val="000000"/>
                </a:solidFill>
              </a:endParaRPr>
            </a:p>
          </p:txBody>
        </p:sp>
        <p:sp>
          <p:nvSpPr>
            <p:cNvPr id="23570" name="Rectangle 43"/>
            <p:cNvSpPr>
              <a:spLocks noChangeArrowheads="1"/>
            </p:cNvSpPr>
            <p:nvPr/>
          </p:nvSpPr>
          <p:spPr bwMode="auto">
            <a:xfrm>
              <a:off x="5040" y="1200"/>
              <a:ext cx="3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静止就绪</a:t>
              </a:r>
              <a:endParaRPr kumimoji="0" lang="zh-CN" altLang="en-US" sz="2000">
                <a:solidFill>
                  <a:srgbClr val="000000"/>
                </a:solidFill>
              </a:endParaRPr>
            </a:p>
          </p:txBody>
        </p:sp>
        <p:sp>
          <p:nvSpPr>
            <p:cNvPr id="23571" name="Freeform 45"/>
            <p:cNvSpPr>
              <a:spLocks/>
            </p:cNvSpPr>
            <p:nvPr/>
          </p:nvSpPr>
          <p:spPr bwMode="auto">
            <a:xfrm>
              <a:off x="4346" y="470"/>
              <a:ext cx="395" cy="404"/>
            </a:xfrm>
            <a:custGeom>
              <a:avLst/>
              <a:gdLst>
                <a:gd name="T0" fmla="*/ 0 w 395"/>
                <a:gd name="T1" fmla="*/ 207 h 404"/>
                <a:gd name="T2" fmla="*/ 19 w 395"/>
                <a:gd name="T3" fmla="*/ 122 h 404"/>
                <a:gd name="T4" fmla="*/ 57 w 395"/>
                <a:gd name="T5" fmla="*/ 66 h 404"/>
                <a:gd name="T6" fmla="*/ 122 w 395"/>
                <a:gd name="T7" fmla="*/ 18 h 404"/>
                <a:gd name="T8" fmla="*/ 198 w 395"/>
                <a:gd name="T9" fmla="*/ 0 h 404"/>
                <a:gd name="T10" fmla="*/ 273 w 395"/>
                <a:gd name="T11" fmla="*/ 18 h 404"/>
                <a:gd name="T12" fmla="*/ 339 w 395"/>
                <a:gd name="T13" fmla="*/ 66 h 404"/>
                <a:gd name="T14" fmla="*/ 386 w 395"/>
                <a:gd name="T15" fmla="*/ 122 h 404"/>
                <a:gd name="T16" fmla="*/ 395 w 395"/>
                <a:gd name="T17" fmla="*/ 207 h 404"/>
                <a:gd name="T18" fmla="*/ 386 w 395"/>
                <a:gd name="T19" fmla="*/ 282 h 404"/>
                <a:gd name="T20" fmla="*/ 339 w 395"/>
                <a:gd name="T21" fmla="*/ 348 h 404"/>
                <a:gd name="T22" fmla="*/ 273 w 395"/>
                <a:gd name="T23" fmla="*/ 386 h 404"/>
                <a:gd name="T24" fmla="*/ 198 w 395"/>
                <a:gd name="T25" fmla="*/ 404 h 404"/>
                <a:gd name="T26" fmla="*/ 122 w 395"/>
                <a:gd name="T27" fmla="*/ 386 h 404"/>
                <a:gd name="T28" fmla="*/ 57 w 395"/>
                <a:gd name="T29" fmla="*/ 348 h 404"/>
                <a:gd name="T30" fmla="*/ 19 w 395"/>
                <a:gd name="T31" fmla="*/ 282 h 404"/>
                <a:gd name="T32" fmla="*/ 0 w 395"/>
                <a:gd name="T33" fmla="*/ 207 h 4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5" h="404">
                  <a:moveTo>
                    <a:pt x="0" y="207"/>
                  </a:moveTo>
                  <a:lnTo>
                    <a:pt x="19" y="122"/>
                  </a:lnTo>
                  <a:lnTo>
                    <a:pt x="57" y="66"/>
                  </a:lnTo>
                  <a:lnTo>
                    <a:pt x="122" y="18"/>
                  </a:lnTo>
                  <a:lnTo>
                    <a:pt x="198" y="0"/>
                  </a:lnTo>
                  <a:lnTo>
                    <a:pt x="273" y="18"/>
                  </a:lnTo>
                  <a:lnTo>
                    <a:pt x="339" y="66"/>
                  </a:lnTo>
                  <a:lnTo>
                    <a:pt x="386" y="122"/>
                  </a:lnTo>
                  <a:lnTo>
                    <a:pt x="395" y="207"/>
                  </a:lnTo>
                  <a:lnTo>
                    <a:pt x="386" y="282"/>
                  </a:lnTo>
                  <a:lnTo>
                    <a:pt x="339" y="348"/>
                  </a:lnTo>
                  <a:lnTo>
                    <a:pt x="273" y="386"/>
                  </a:lnTo>
                  <a:lnTo>
                    <a:pt x="198" y="404"/>
                  </a:lnTo>
                  <a:lnTo>
                    <a:pt x="122" y="386"/>
                  </a:lnTo>
                  <a:lnTo>
                    <a:pt x="57" y="348"/>
                  </a:lnTo>
                  <a:lnTo>
                    <a:pt x="19" y="282"/>
                  </a:lnTo>
                  <a:lnTo>
                    <a:pt x="0" y="207"/>
                  </a:lnTo>
                  <a:close/>
                </a:path>
              </a:pathLst>
            </a:custGeom>
            <a:solidFill>
              <a:srgbClr val="FFFFFF"/>
            </a:solidFill>
            <a:ln w="14288">
              <a:solidFill>
                <a:srgbClr val="000000"/>
              </a:solidFill>
              <a:prstDash val="solid"/>
              <a:round/>
              <a:headEnd/>
              <a:tailEnd/>
            </a:ln>
          </p:spPr>
          <p:txBody>
            <a:bodyPr/>
            <a:lstStyle/>
            <a:p>
              <a:endParaRPr lang="zh-CN" altLang="en-US">
                <a:solidFill>
                  <a:srgbClr val="000000"/>
                </a:solidFill>
              </a:endParaRPr>
            </a:p>
          </p:txBody>
        </p:sp>
        <p:sp>
          <p:nvSpPr>
            <p:cNvPr id="23572" name="Rectangle 46"/>
            <p:cNvSpPr>
              <a:spLocks noChangeArrowheads="1"/>
            </p:cNvSpPr>
            <p:nvPr/>
          </p:nvSpPr>
          <p:spPr bwMode="auto">
            <a:xfrm>
              <a:off x="4382" y="576"/>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执行</a:t>
              </a:r>
              <a:endParaRPr kumimoji="0" lang="zh-CN" altLang="en-US" sz="2000">
                <a:solidFill>
                  <a:srgbClr val="000000"/>
                </a:solidFill>
              </a:endParaRPr>
            </a:p>
          </p:txBody>
        </p:sp>
        <p:sp>
          <p:nvSpPr>
            <p:cNvPr id="23573" name="Freeform 47"/>
            <p:cNvSpPr>
              <a:spLocks/>
            </p:cNvSpPr>
            <p:nvPr/>
          </p:nvSpPr>
          <p:spPr bwMode="auto">
            <a:xfrm>
              <a:off x="4741" y="677"/>
              <a:ext cx="451" cy="555"/>
            </a:xfrm>
            <a:custGeom>
              <a:avLst/>
              <a:gdLst>
                <a:gd name="T0" fmla="*/ 0 w 451"/>
                <a:gd name="T1" fmla="*/ 0 h 555"/>
                <a:gd name="T2" fmla="*/ 132 w 451"/>
                <a:gd name="T3" fmla="*/ 28 h 555"/>
                <a:gd name="T4" fmla="*/ 244 w 451"/>
                <a:gd name="T5" fmla="*/ 94 h 555"/>
                <a:gd name="T6" fmla="*/ 329 w 451"/>
                <a:gd name="T7" fmla="*/ 188 h 555"/>
                <a:gd name="T8" fmla="*/ 404 w 451"/>
                <a:gd name="T9" fmla="*/ 301 h 555"/>
                <a:gd name="T10" fmla="*/ 442 w 451"/>
                <a:gd name="T11" fmla="*/ 423 h 555"/>
                <a:gd name="T12" fmla="*/ 451 w 451"/>
                <a:gd name="T13" fmla="*/ 555 h 5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555">
                  <a:moveTo>
                    <a:pt x="0" y="0"/>
                  </a:moveTo>
                  <a:lnTo>
                    <a:pt x="132" y="28"/>
                  </a:lnTo>
                  <a:lnTo>
                    <a:pt x="244" y="94"/>
                  </a:lnTo>
                  <a:lnTo>
                    <a:pt x="329" y="188"/>
                  </a:lnTo>
                  <a:lnTo>
                    <a:pt x="404" y="301"/>
                  </a:lnTo>
                  <a:lnTo>
                    <a:pt x="442" y="423"/>
                  </a:lnTo>
                  <a:lnTo>
                    <a:pt x="451" y="55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74" name="Freeform 48"/>
            <p:cNvSpPr>
              <a:spLocks/>
            </p:cNvSpPr>
            <p:nvPr/>
          </p:nvSpPr>
          <p:spPr bwMode="auto">
            <a:xfrm>
              <a:off x="3904" y="677"/>
              <a:ext cx="442" cy="555"/>
            </a:xfrm>
            <a:custGeom>
              <a:avLst/>
              <a:gdLst>
                <a:gd name="T0" fmla="*/ 442 w 442"/>
                <a:gd name="T1" fmla="*/ 0 h 555"/>
                <a:gd name="T2" fmla="*/ 320 w 442"/>
                <a:gd name="T3" fmla="*/ 28 h 555"/>
                <a:gd name="T4" fmla="*/ 207 w 442"/>
                <a:gd name="T5" fmla="*/ 94 h 555"/>
                <a:gd name="T6" fmla="*/ 113 w 442"/>
                <a:gd name="T7" fmla="*/ 188 h 555"/>
                <a:gd name="T8" fmla="*/ 47 w 442"/>
                <a:gd name="T9" fmla="*/ 301 h 555"/>
                <a:gd name="T10" fmla="*/ 10 w 442"/>
                <a:gd name="T11" fmla="*/ 423 h 555"/>
                <a:gd name="T12" fmla="*/ 0 w 442"/>
                <a:gd name="T13" fmla="*/ 555 h 5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2" h="555">
                  <a:moveTo>
                    <a:pt x="442" y="0"/>
                  </a:moveTo>
                  <a:lnTo>
                    <a:pt x="320" y="28"/>
                  </a:lnTo>
                  <a:lnTo>
                    <a:pt x="207" y="94"/>
                  </a:lnTo>
                  <a:lnTo>
                    <a:pt x="113" y="188"/>
                  </a:lnTo>
                  <a:lnTo>
                    <a:pt x="47" y="301"/>
                  </a:lnTo>
                  <a:lnTo>
                    <a:pt x="10" y="423"/>
                  </a:lnTo>
                  <a:lnTo>
                    <a:pt x="0" y="55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75" name="Rectangle 49"/>
            <p:cNvSpPr>
              <a:spLocks noChangeArrowheads="1"/>
            </p:cNvSpPr>
            <p:nvPr/>
          </p:nvSpPr>
          <p:spPr bwMode="auto">
            <a:xfrm>
              <a:off x="4421" y="1392"/>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挂起</a:t>
              </a:r>
              <a:endParaRPr kumimoji="0" lang="zh-CN" altLang="en-US" sz="2000">
                <a:solidFill>
                  <a:srgbClr val="000000"/>
                </a:solidFill>
              </a:endParaRPr>
            </a:p>
          </p:txBody>
        </p:sp>
        <p:sp>
          <p:nvSpPr>
            <p:cNvPr id="23576" name="Rectangle 50"/>
            <p:cNvSpPr>
              <a:spLocks noChangeArrowheads="1"/>
            </p:cNvSpPr>
            <p:nvPr/>
          </p:nvSpPr>
          <p:spPr bwMode="auto">
            <a:xfrm>
              <a:off x="4421" y="1072"/>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激活</a:t>
              </a:r>
              <a:endParaRPr kumimoji="0" lang="zh-CN" altLang="en-US" sz="2000">
                <a:solidFill>
                  <a:srgbClr val="000000"/>
                </a:solidFill>
              </a:endParaRPr>
            </a:p>
          </p:txBody>
        </p:sp>
        <p:sp>
          <p:nvSpPr>
            <p:cNvPr id="23577" name="Rectangle 51"/>
            <p:cNvSpPr>
              <a:spLocks noChangeArrowheads="1"/>
            </p:cNvSpPr>
            <p:nvPr/>
          </p:nvSpPr>
          <p:spPr bwMode="auto">
            <a:xfrm rot="-3600000">
              <a:off x="3152" y="1522"/>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释放</a:t>
              </a:r>
              <a:endParaRPr kumimoji="0" lang="zh-CN" altLang="en-US" sz="2000">
                <a:solidFill>
                  <a:srgbClr val="000000"/>
                </a:solidFill>
              </a:endParaRPr>
            </a:p>
          </p:txBody>
        </p:sp>
        <p:sp>
          <p:nvSpPr>
            <p:cNvPr id="23578" name="Rectangle 52"/>
            <p:cNvSpPr>
              <a:spLocks noChangeArrowheads="1"/>
            </p:cNvSpPr>
            <p:nvPr/>
          </p:nvSpPr>
          <p:spPr bwMode="auto">
            <a:xfrm rot="2700000">
              <a:off x="5015" y="729"/>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挂起</a:t>
              </a:r>
              <a:endParaRPr kumimoji="0" lang="zh-CN" altLang="en-US" sz="2000">
                <a:solidFill>
                  <a:srgbClr val="000000"/>
                </a:solidFill>
              </a:endParaRPr>
            </a:p>
          </p:txBody>
        </p:sp>
        <p:sp>
          <p:nvSpPr>
            <p:cNvPr id="23579" name="Freeform 53"/>
            <p:cNvSpPr>
              <a:spLocks/>
            </p:cNvSpPr>
            <p:nvPr/>
          </p:nvSpPr>
          <p:spPr bwMode="auto">
            <a:xfrm>
              <a:off x="3059" y="1985"/>
              <a:ext cx="394" cy="395"/>
            </a:xfrm>
            <a:custGeom>
              <a:avLst/>
              <a:gdLst>
                <a:gd name="T0" fmla="*/ 0 w 394"/>
                <a:gd name="T1" fmla="*/ 198 h 395"/>
                <a:gd name="T2" fmla="*/ 18 w 394"/>
                <a:gd name="T3" fmla="*/ 122 h 395"/>
                <a:gd name="T4" fmla="*/ 56 w 394"/>
                <a:gd name="T5" fmla="*/ 56 h 395"/>
                <a:gd name="T6" fmla="*/ 122 w 394"/>
                <a:gd name="T7" fmla="*/ 19 h 395"/>
                <a:gd name="T8" fmla="*/ 197 w 394"/>
                <a:gd name="T9" fmla="*/ 0 h 395"/>
                <a:gd name="T10" fmla="*/ 272 w 394"/>
                <a:gd name="T11" fmla="*/ 19 h 395"/>
                <a:gd name="T12" fmla="*/ 338 w 394"/>
                <a:gd name="T13" fmla="*/ 56 h 395"/>
                <a:gd name="T14" fmla="*/ 385 w 394"/>
                <a:gd name="T15" fmla="*/ 122 h 395"/>
                <a:gd name="T16" fmla="*/ 394 w 394"/>
                <a:gd name="T17" fmla="*/ 198 h 395"/>
                <a:gd name="T18" fmla="*/ 385 w 394"/>
                <a:gd name="T19" fmla="*/ 273 h 395"/>
                <a:gd name="T20" fmla="*/ 338 w 394"/>
                <a:gd name="T21" fmla="*/ 339 h 395"/>
                <a:gd name="T22" fmla="*/ 272 w 394"/>
                <a:gd name="T23" fmla="*/ 386 h 395"/>
                <a:gd name="T24" fmla="*/ 197 w 394"/>
                <a:gd name="T25" fmla="*/ 395 h 395"/>
                <a:gd name="T26" fmla="*/ 122 w 394"/>
                <a:gd name="T27" fmla="*/ 386 h 395"/>
                <a:gd name="T28" fmla="*/ 56 w 394"/>
                <a:gd name="T29" fmla="*/ 339 h 395"/>
                <a:gd name="T30" fmla="*/ 18 w 394"/>
                <a:gd name="T31" fmla="*/ 273 h 395"/>
                <a:gd name="T32" fmla="*/ 0 w 394"/>
                <a:gd name="T33" fmla="*/ 198 h 3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4" h="395">
                  <a:moveTo>
                    <a:pt x="0" y="198"/>
                  </a:moveTo>
                  <a:lnTo>
                    <a:pt x="18" y="122"/>
                  </a:lnTo>
                  <a:lnTo>
                    <a:pt x="56" y="56"/>
                  </a:lnTo>
                  <a:lnTo>
                    <a:pt x="122" y="19"/>
                  </a:lnTo>
                  <a:lnTo>
                    <a:pt x="197" y="0"/>
                  </a:lnTo>
                  <a:lnTo>
                    <a:pt x="272" y="19"/>
                  </a:lnTo>
                  <a:lnTo>
                    <a:pt x="338" y="56"/>
                  </a:lnTo>
                  <a:lnTo>
                    <a:pt x="385" y="122"/>
                  </a:lnTo>
                  <a:lnTo>
                    <a:pt x="394" y="198"/>
                  </a:lnTo>
                  <a:lnTo>
                    <a:pt x="385" y="273"/>
                  </a:lnTo>
                  <a:lnTo>
                    <a:pt x="338" y="339"/>
                  </a:lnTo>
                  <a:lnTo>
                    <a:pt x="272" y="386"/>
                  </a:lnTo>
                  <a:lnTo>
                    <a:pt x="197" y="395"/>
                  </a:lnTo>
                  <a:lnTo>
                    <a:pt x="122" y="386"/>
                  </a:lnTo>
                  <a:lnTo>
                    <a:pt x="56" y="339"/>
                  </a:lnTo>
                  <a:lnTo>
                    <a:pt x="18" y="273"/>
                  </a:lnTo>
                  <a:lnTo>
                    <a:pt x="0" y="198"/>
                  </a:lnTo>
                  <a:close/>
                </a:path>
              </a:pathLst>
            </a:custGeom>
            <a:solidFill>
              <a:srgbClr val="FFFFFF"/>
            </a:solidFill>
            <a:ln w="14288">
              <a:solidFill>
                <a:srgbClr val="000000"/>
              </a:solidFill>
              <a:prstDash val="solid"/>
              <a:round/>
              <a:headEnd/>
              <a:tailEnd/>
            </a:ln>
          </p:spPr>
          <p:txBody>
            <a:bodyPr/>
            <a:lstStyle/>
            <a:p>
              <a:endParaRPr lang="zh-CN" altLang="en-US">
                <a:solidFill>
                  <a:srgbClr val="000000"/>
                </a:solidFill>
              </a:endParaRPr>
            </a:p>
          </p:txBody>
        </p:sp>
        <p:sp>
          <p:nvSpPr>
            <p:cNvPr id="23580" name="Rectangle 54"/>
            <p:cNvSpPr>
              <a:spLocks noChangeArrowheads="1"/>
            </p:cNvSpPr>
            <p:nvPr/>
          </p:nvSpPr>
          <p:spPr bwMode="auto">
            <a:xfrm>
              <a:off x="3072" y="2016"/>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活动</a:t>
              </a:r>
              <a:endParaRPr kumimoji="0" lang="zh-CN" altLang="en-US" sz="2000">
                <a:solidFill>
                  <a:srgbClr val="000000"/>
                </a:solidFill>
              </a:endParaRPr>
            </a:p>
          </p:txBody>
        </p:sp>
        <p:sp>
          <p:nvSpPr>
            <p:cNvPr id="23581" name="Rectangle 55"/>
            <p:cNvSpPr>
              <a:spLocks noChangeArrowheads="1"/>
            </p:cNvSpPr>
            <p:nvPr/>
          </p:nvSpPr>
          <p:spPr bwMode="auto">
            <a:xfrm>
              <a:off x="3072" y="2167"/>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阻塞</a:t>
              </a:r>
              <a:endParaRPr kumimoji="0" lang="zh-CN" altLang="en-US" sz="2000">
                <a:solidFill>
                  <a:srgbClr val="000000"/>
                </a:solidFill>
              </a:endParaRPr>
            </a:p>
          </p:txBody>
        </p:sp>
        <p:sp>
          <p:nvSpPr>
            <p:cNvPr id="23582" name="Freeform 56"/>
            <p:cNvSpPr>
              <a:spLocks/>
            </p:cNvSpPr>
            <p:nvPr/>
          </p:nvSpPr>
          <p:spPr bwMode="auto">
            <a:xfrm>
              <a:off x="4346" y="1985"/>
              <a:ext cx="395" cy="395"/>
            </a:xfrm>
            <a:custGeom>
              <a:avLst/>
              <a:gdLst>
                <a:gd name="T0" fmla="*/ 0 w 395"/>
                <a:gd name="T1" fmla="*/ 198 h 395"/>
                <a:gd name="T2" fmla="*/ 19 w 395"/>
                <a:gd name="T3" fmla="*/ 122 h 395"/>
                <a:gd name="T4" fmla="*/ 57 w 395"/>
                <a:gd name="T5" fmla="*/ 56 h 395"/>
                <a:gd name="T6" fmla="*/ 122 w 395"/>
                <a:gd name="T7" fmla="*/ 19 h 395"/>
                <a:gd name="T8" fmla="*/ 198 w 395"/>
                <a:gd name="T9" fmla="*/ 0 h 395"/>
                <a:gd name="T10" fmla="*/ 273 w 395"/>
                <a:gd name="T11" fmla="*/ 19 h 395"/>
                <a:gd name="T12" fmla="*/ 339 w 395"/>
                <a:gd name="T13" fmla="*/ 56 h 395"/>
                <a:gd name="T14" fmla="*/ 386 w 395"/>
                <a:gd name="T15" fmla="*/ 122 h 395"/>
                <a:gd name="T16" fmla="*/ 395 w 395"/>
                <a:gd name="T17" fmla="*/ 198 h 395"/>
                <a:gd name="T18" fmla="*/ 386 w 395"/>
                <a:gd name="T19" fmla="*/ 273 h 395"/>
                <a:gd name="T20" fmla="*/ 339 w 395"/>
                <a:gd name="T21" fmla="*/ 339 h 395"/>
                <a:gd name="T22" fmla="*/ 273 w 395"/>
                <a:gd name="T23" fmla="*/ 386 h 395"/>
                <a:gd name="T24" fmla="*/ 198 w 395"/>
                <a:gd name="T25" fmla="*/ 395 h 395"/>
                <a:gd name="T26" fmla="*/ 122 w 395"/>
                <a:gd name="T27" fmla="*/ 386 h 395"/>
                <a:gd name="T28" fmla="*/ 57 w 395"/>
                <a:gd name="T29" fmla="*/ 339 h 395"/>
                <a:gd name="T30" fmla="*/ 19 w 395"/>
                <a:gd name="T31" fmla="*/ 273 h 395"/>
                <a:gd name="T32" fmla="*/ 0 w 395"/>
                <a:gd name="T33" fmla="*/ 198 h 3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5" h="395">
                  <a:moveTo>
                    <a:pt x="0" y="198"/>
                  </a:moveTo>
                  <a:lnTo>
                    <a:pt x="19" y="122"/>
                  </a:lnTo>
                  <a:lnTo>
                    <a:pt x="57" y="56"/>
                  </a:lnTo>
                  <a:lnTo>
                    <a:pt x="122" y="19"/>
                  </a:lnTo>
                  <a:lnTo>
                    <a:pt x="198" y="0"/>
                  </a:lnTo>
                  <a:lnTo>
                    <a:pt x="273" y="19"/>
                  </a:lnTo>
                  <a:lnTo>
                    <a:pt x="339" y="56"/>
                  </a:lnTo>
                  <a:lnTo>
                    <a:pt x="386" y="122"/>
                  </a:lnTo>
                  <a:lnTo>
                    <a:pt x="395" y="198"/>
                  </a:lnTo>
                  <a:lnTo>
                    <a:pt x="386" y="273"/>
                  </a:lnTo>
                  <a:lnTo>
                    <a:pt x="339" y="339"/>
                  </a:lnTo>
                  <a:lnTo>
                    <a:pt x="273" y="386"/>
                  </a:lnTo>
                  <a:lnTo>
                    <a:pt x="198" y="395"/>
                  </a:lnTo>
                  <a:lnTo>
                    <a:pt x="122" y="386"/>
                  </a:lnTo>
                  <a:lnTo>
                    <a:pt x="57" y="339"/>
                  </a:lnTo>
                  <a:lnTo>
                    <a:pt x="19" y="273"/>
                  </a:lnTo>
                  <a:lnTo>
                    <a:pt x="0" y="198"/>
                  </a:lnTo>
                  <a:close/>
                </a:path>
              </a:pathLst>
            </a:custGeom>
            <a:solidFill>
              <a:srgbClr val="FFFFFF"/>
            </a:solidFill>
            <a:ln w="14288">
              <a:solidFill>
                <a:srgbClr val="000000"/>
              </a:solidFill>
              <a:prstDash val="solid"/>
              <a:round/>
              <a:headEnd/>
              <a:tailEnd/>
            </a:ln>
          </p:spPr>
          <p:txBody>
            <a:bodyPr/>
            <a:lstStyle/>
            <a:p>
              <a:endParaRPr lang="zh-CN" altLang="en-US">
                <a:solidFill>
                  <a:srgbClr val="000000"/>
                </a:solidFill>
              </a:endParaRPr>
            </a:p>
          </p:txBody>
        </p:sp>
        <p:sp>
          <p:nvSpPr>
            <p:cNvPr id="23583" name="Rectangle 57"/>
            <p:cNvSpPr>
              <a:spLocks noChangeArrowheads="1"/>
            </p:cNvSpPr>
            <p:nvPr/>
          </p:nvSpPr>
          <p:spPr bwMode="auto">
            <a:xfrm>
              <a:off x="4368" y="2016"/>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静止</a:t>
              </a:r>
              <a:endParaRPr kumimoji="0" lang="zh-CN" altLang="en-US" sz="2000">
                <a:solidFill>
                  <a:srgbClr val="000000"/>
                </a:solidFill>
              </a:endParaRPr>
            </a:p>
          </p:txBody>
        </p:sp>
        <p:sp>
          <p:nvSpPr>
            <p:cNvPr id="23584" name="Rectangle 58"/>
            <p:cNvSpPr>
              <a:spLocks noChangeArrowheads="1"/>
            </p:cNvSpPr>
            <p:nvPr/>
          </p:nvSpPr>
          <p:spPr bwMode="auto">
            <a:xfrm>
              <a:off x="4368" y="2160"/>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阻塞</a:t>
              </a:r>
              <a:endParaRPr kumimoji="0" lang="zh-CN" altLang="en-US" sz="2000">
                <a:solidFill>
                  <a:srgbClr val="000000"/>
                </a:solidFill>
              </a:endParaRPr>
            </a:p>
          </p:txBody>
        </p:sp>
        <p:sp>
          <p:nvSpPr>
            <p:cNvPr id="23585" name="Freeform 59"/>
            <p:cNvSpPr>
              <a:spLocks/>
            </p:cNvSpPr>
            <p:nvPr/>
          </p:nvSpPr>
          <p:spPr bwMode="auto">
            <a:xfrm>
              <a:off x="3256" y="1430"/>
              <a:ext cx="442" cy="555"/>
            </a:xfrm>
            <a:custGeom>
              <a:avLst/>
              <a:gdLst>
                <a:gd name="T0" fmla="*/ 442 w 442"/>
                <a:gd name="T1" fmla="*/ 0 h 555"/>
                <a:gd name="T2" fmla="*/ 319 w 442"/>
                <a:gd name="T3" fmla="*/ 37 h 555"/>
                <a:gd name="T4" fmla="*/ 207 w 442"/>
                <a:gd name="T5" fmla="*/ 103 h 555"/>
                <a:gd name="T6" fmla="*/ 122 w 442"/>
                <a:gd name="T7" fmla="*/ 188 h 555"/>
                <a:gd name="T8" fmla="*/ 47 w 442"/>
                <a:gd name="T9" fmla="*/ 301 h 555"/>
                <a:gd name="T10" fmla="*/ 9 w 442"/>
                <a:gd name="T11" fmla="*/ 423 h 555"/>
                <a:gd name="T12" fmla="*/ 0 w 442"/>
                <a:gd name="T13" fmla="*/ 555 h 5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2" h="555">
                  <a:moveTo>
                    <a:pt x="442" y="0"/>
                  </a:moveTo>
                  <a:lnTo>
                    <a:pt x="319" y="37"/>
                  </a:lnTo>
                  <a:lnTo>
                    <a:pt x="207" y="103"/>
                  </a:lnTo>
                  <a:lnTo>
                    <a:pt x="122" y="188"/>
                  </a:lnTo>
                  <a:lnTo>
                    <a:pt x="47" y="301"/>
                  </a:lnTo>
                  <a:lnTo>
                    <a:pt x="9" y="423"/>
                  </a:lnTo>
                  <a:lnTo>
                    <a:pt x="0" y="55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86" name="Rectangle 60"/>
            <p:cNvSpPr>
              <a:spLocks noChangeArrowheads="1"/>
            </p:cNvSpPr>
            <p:nvPr/>
          </p:nvSpPr>
          <p:spPr bwMode="auto">
            <a:xfrm>
              <a:off x="3782" y="2160"/>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挂起</a:t>
              </a:r>
              <a:endParaRPr kumimoji="0" lang="zh-CN" altLang="en-US" sz="2000">
                <a:solidFill>
                  <a:srgbClr val="000000"/>
                </a:solidFill>
              </a:endParaRPr>
            </a:p>
          </p:txBody>
        </p:sp>
        <p:sp>
          <p:nvSpPr>
            <p:cNvPr id="23587" name="Rectangle 61"/>
            <p:cNvSpPr>
              <a:spLocks noChangeArrowheads="1"/>
            </p:cNvSpPr>
            <p:nvPr/>
          </p:nvSpPr>
          <p:spPr bwMode="auto">
            <a:xfrm>
              <a:off x="3782" y="1776"/>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激活</a:t>
              </a:r>
              <a:endParaRPr kumimoji="0" lang="zh-CN" altLang="en-US" sz="2000">
                <a:solidFill>
                  <a:srgbClr val="000000"/>
                </a:solidFill>
              </a:endParaRPr>
            </a:p>
          </p:txBody>
        </p:sp>
        <p:sp>
          <p:nvSpPr>
            <p:cNvPr id="23588" name="Freeform 62"/>
            <p:cNvSpPr>
              <a:spLocks/>
            </p:cNvSpPr>
            <p:nvPr/>
          </p:nvSpPr>
          <p:spPr bwMode="auto">
            <a:xfrm>
              <a:off x="4741" y="1627"/>
              <a:ext cx="451" cy="556"/>
            </a:xfrm>
            <a:custGeom>
              <a:avLst/>
              <a:gdLst>
                <a:gd name="T0" fmla="*/ 451 w 451"/>
                <a:gd name="T1" fmla="*/ 0 h 556"/>
                <a:gd name="T2" fmla="*/ 413 w 451"/>
                <a:gd name="T3" fmla="*/ 151 h 556"/>
                <a:gd name="T4" fmla="*/ 348 w 451"/>
                <a:gd name="T5" fmla="*/ 283 h 556"/>
                <a:gd name="T6" fmla="*/ 254 w 451"/>
                <a:gd name="T7" fmla="*/ 396 h 556"/>
                <a:gd name="T8" fmla="*/ 141 w 451"/>
                <a:gd name="T9" fmla="*/ 490 h 556"/>
                <a:gd name="T10" fmla="*/ 0 w 451"/>
                <a:gd name="T11" fmla="*/ 556 h 5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1" h="556">
                  <a:moveTo>
                    <a:pt x="451" y="0"/>
                  </a:moveTo>
                  <a:lnTo>
                    <a:pt x="413" y="151"/>
                  </a:lnTo>
                  <a:lnTo>
                    <a:pt x="348" y="283"/>
                  </a:lnTo>
                  <a:lnTo>
                    <a:pt x="254" y="396"/>
                  </a:lnTo>
                  <a:lnTo>
                    <a:pt x="141" y="490"/>
                  </a:lnTo>
                  <a:lnTo>
                    <a:pt x="0" y="556"/>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589" name="Rectangle 63"/>
            <p:cNvSpPr>
              <a:spLocks noChangeArrowheads="1"/>
            </p:cNvSpPr>
            <p:nvPr/>
          </p:nvSpPr>
          <p:spPr bwMode="auto">
            <a:xfrm rot="-3600000">
              <a:off x="5106" y="1824"/>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释放</a:t>
              </a:r>
              <a:endParaRPr kumimoji="0" lang="zh-CN" altLang="en-US" sz="2000">
                <a:solidFill>
                  <a:srgbClr val="000000"/>
                </a:solidFill>
              </a:endParaRPr>
            </a:p>
          </p:txBody>
        </p:sp>
        <p:sp>
          <p:nvSpPr>
            <p:cNvPr id="23590" name="Rectangle 64"/>
            <p:cNvSpPr>
              <a:spLocks noChangeArrowheads="1"/>
            </p:cNvSpPr>
            <p:nvPr/>
          </p:nvSpPr>
          <p:spPr bwMode="auto">
            <a:xfrm rot="-2880000">
              <a:off x="3055" y="929"/>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000">
                  <a:solidFill>
                    <a:srgbClr val="000000"/>
                  </a:solidFill>
                  <a:latin typeface="宋体" panose="02010600030101010101" pitchFamily="2" charset="-122"/>
                  <a:ea typeface="宋体" panose="02010600030101010101" pitchFamily="2" charset="-122"/>
                </a:rPr>
                <a:t>请求</a:t>
              </a:r>
              <a:endParaRPr kumimoji="0" lang="zh-CN" altLang="en-US" sz="2000">
                <a:solidFill>
                  <a:srgbClr val="000000"/>
                </a:solidFill>
              </a:endParaRPr>
            </a:p>
          </p:txBody>
        </p:sp>
        <p:sp>
          <p:nvSpPr>
            <p:cNvPr id="23591" name="Rectangle 65"/>
            <p:cNvSpPr>
              <a:spLocks noChangeArrowheads="1"/>
            </p:cNvSpPr>
            <p:nvPr/>
          </p:nvSpPr>
          <p:spPr bwMode="auto">
            <a:xfrm rot="-2880000">
              <a:off x="3308" y="740"/>
              <a:ext cx="2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latin typeface="Times" panose="02020603050405020304" pitchFamily="18" charset="0"/>
                </a:rPr>
                <a:t>I/O</a:t>
              </a:r>
              <a:endParaRPr kumimoji="0" lang="en-US" altLang="zh-CN" sz="2000">
                <a:solidFill>
                  <a:srgbClr val="000000"/>
                </a:solidFill>
              </a:endParaRPr>
            </a:p>
          </p:txBody>
        </p:sp>
        <p:sp>
          <p:nvSpPr>
            <p:cNvPr id="23592" name="Freeform 66"/>
            <p:cNvSpPr>
              <a:spLocks/>
            </p:cNvSpPr>
            <p:nvPr/>
          </p:nvSpPr>
          <p:spPr bwMode="auto">
            <a:xfrm>
              <a:off x="4224" y="677"/>
              <a:ext cx="122" cy="47"/>
            </a:xfrm>
            <a:custGeom>
              <a:avLst/>
              <a:gdLst>
                <a:gd name="T0" fmla="*/ 0 w 122"/>
                <a:gd name="T1" fmla="*/ 9 h 47"/>
                <a:gd name="T2" fmla="*/ 28 w 122"/>
                <a:gd name="T3" fmla="*/ 19 h 47"/>
                <a:gd name="T4" fmla="*/ 9 w 122"/>
                <a:gd name="T5" fmla="*/ 47 h 47"/>
                <a:gd name="T6" fmla="*/ 122 w 122"/>
                <a:gd name="T7" fmla="*/ 0 h 47"/>
                <a:gd name="T8" fmla="*/ 0 w 122"/>
                <a:gd name="T9" fmla="*/ 9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7">
                  <a:moveTo>
                    <a:pt x="0" y="9"/>
                  </a:moveTo>
                  <a:lnTo>
                    <a:pt x="28" y="19"/>
                  </a:lnTo>
                  <a:lnTo>
                    <a:pt x="9" y="47"/>
                  </a:lnTo>
                  <a:lnTo>
                    <a:pt x="122" y="0"/>
                  </a:lnTo>
                  <a:lnTo>
                    <a:pt x="0" y="9"/>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3" name="Freeform 67"/>
            <p:cNvSpPr>
              <a:spLocks/>
            </p:cNvSpPr>
            <p:nvPr/>
          </p:nvSpPr>
          <p:spPr bwMode="auto">
            <a:xfrm>
              <a:off x="5164" y="1110"/>
              <a:ext cx="47" cy="122"/>
            </a:xfrm>
            <a:custGeom>
              <a:avLst/>
              <a:gdLst>
                <a:gd name="T0" fmla="*/ 47 w 47"/>
                <a:gd name="T1" fmla="*/ 0 h 122"/>
                <a:gd name="T2" fmla="*/ 19 w 47"/>
                <a:gd name="T3" fmla="*/ 28 h 122"/>
                <a:gd name="T4" fmla="*/ 0 w 47"/>
                <a:gd name="T5" fmla="*/ 0 h 122"/>
                <a:gd name="T6" fmla="*/ 19 w 47"/>
                <a:gd name="T7" fmla="*/ 122 h 122"/>
                <a:gd name="T8" fmla="*/ 47 w 47"/>
                <a:gd name="T9" fmla="*/ 0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22">
                  <a:moveTo>
                    <a:pt x="47" y="0"/>
                  </a:moveTo>
                  <a:lnTo>
                    <a:pt x="19" y="28"/>
                  </a:lnTo>
                  <a:lnTo>
                    <a:pt x="0" y="0"/>
                  </a:lnTo>
                  <a:lnTo>
                    <a:pt x="19" y="122"/>
                  </a:lnTo>
                  <a:lnTo>
                    <a:pt x="47" y="0"/>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4" name="Freeform 68"/>
            <p:cNvSpPr>
              <a:spLocks/>
            </p:cNvSpPr>
            <p:nvPr/>
          </p:nvSpPr>
          <p:spPr bwMode="auto">
            <a:xfrm>
              <a:off x="4901" y="1543"/>
              <a:ext cx="122" cy="56"/>
            </a:xfrm>
            <a:custGeom>
              <a:avLst/>
              <a:gdLst>
                <a:gd name="T0" fmla="*/ 0 w 122"/>
                <a:gd name="T1" fmla="*/ 18 h 56"/>
                <a:gd name="T2" fmla="*/ 28 w 122"/>
                <a:gd name="T3" fmla="*/ 28 h 56"/>
                <a:gd name="T4" fmla="*/ 18 w 122"/>
                <a:gd name="T5" fmla="*/ 56 h 56"/>
                <a:gd name="T6" fmla="*/ 122 w 122"/>
                <a:gd name="T7" fmla="*/ 0 h 56"/>
                <a:gd name="T8" fmla="*/ 0 w 122"/>
                <a:gd name="T9" fmla="*/ 18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56">
                  <a:moveTo>
                    <a:pt x="0" y="18"/>
                  </a:moveTo>
                  <a:lnTo>
                    <a:pt x="28" y="28"/>
                  </a:lnTo>
                  <a:lnTo>
                    <a:pt x="18" y="56"/>
                  </a:lnTo>
                  <a:lnTo>
                    <a:pt x="122" y="0"/>
                  </a:lnTo>
                  <a:lnTo>
                    <a:pt x="0" y="18"/>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5" name="Freeform 69"/>
            <p:cNvSpPr>
              <a:spLocks/>
            </p:cNvSpPr>
            <p:nvPr/>
          </p:nvSpPr>
          <p:spPr bwMode="auto">
            <a:xfrm>
              <a:off x="4064" y="1260"/>
              <a:ext cx="113" cy="47"/>
            </a:xfrm>
            <a:custGeom>
              <a:avLst/>
              <a:gdLst>
                <a:gd name="T0" fmla="*/ 104 w 113"/>
                <a:gd name="T1" fmla="*/ 0 h 47"/>
                <a:gd name="T2" fmla="*/ 94 w 113"/>
                <a:gd name="T3" fmla="*/ 19 h 47"/>
                <a:gd name="T4" fmla="*/ 113 w 113"/>
                <a:gd name="T5" fmla="*/ 38 h 47"/>
                <a:gd name="T6" fmla="*/ 0 w 113"/>
                <a:gd name="T7" fmla="*/ 47 h 47"/>
                <a:gd name="T8" fmla="*/ 104 w 113"/>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47">
                  <a:moveTo>
                    <a:pt x="104" y="0"/>
                  </a:moveTo>
                  <a:lnTo>
                    <a:pt x="94" y="19"/>
                  </a:lnTo>
                  <a:lnTo>
                    <a:pt x="113" y="38"/>
                  </a:lnTo>
                  <a:lnTo>
                    <a:pt x="0" y="47"/>
                  </a:lnTo>
                  <a:lnTo>
                    <a:pt x="104" y="0"/>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6" name="Freeform 70"/>
            <p:cNvSpPr>
              <a:spLocks/>
            </p:cNvSpPr>
            <p:nvPr/>
          </p:nvSpPr>
          <p:spPr bwMode="auto">
            <a:xfrm>
              <a:off x="3585" y="1430"/>
              <a:ext cx="113" cy="47"/>
            </a:xfrm>
            <a:custGeom>
              <a:avLst/>
              <a:gdLst>
                <a:gd name="T0" fmla="*/ 0 w 113"/>
                <a:gd name="T1" fmla="*/ 0 h 47"/>
                <a:gd name="T2" fmla="*/ 19 w 113"/>
                <a:gd name="T3" fmla="*/ 18 h 47"/>
                <a:gd name="T4" fmla="*/ 9 w 113"/>
                <a:gd name="T5" fmla="*/ 47 h 47"/>
                <a:gd name="T6" fmla="*/ 113 w 113"/>
                <a:gd name="T7" fmla="*/ 0 h 47"/>
                <a:gd name="T8" fmla="*/ 0 w 113"/>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47">
                  <a:moveTo>
                    <a:pt x="0" y="0"/>
                  </a:moveTo>
                  <a:lnTo>
                    <a:pt x="19" y="18"/>
                  </a:lnTo>
                  <a:lnTo>
                    <a:pt x="9" y="47"/>
                  </a:lnTo>
                  <a:lnTo>
                    <a:pt x="113" y="0"/>
                  </a:lnTo>
                  <a:lnTo>
                    <a:pt x="0" y="0"/>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7" name="Freeform 71"/>
            <p:cNvSpPr>
              <a:spLocks/>
            </p:cNvSpPr>
            <p:nvPr/>
          </p:nvSpPr>
          <p:spPr bwMode="auto">
            <a:xfrm>
              <a:off x="3040" y="1985"/>
              <a:ext cx="37" cy="113"/>
            </a:xfrm>
            <a:custGeom>
              <a:avLst/>
              <a:gdLst>
                <a:gd name="T0" fmla="*/ 37 w 37"/>
                <a:gd name="T1" fmla="*/ 0 h 113"/>
                <a:gd name="T2" fmla="*/ 19 w 37"/>
                <a:gd name="T3" fmla="*/ 28 h 113"/>
                <a:gd name="T4" fmla="*/ 0 w 37"/>
                <a:gd name="T5" fmla="*/ 9 h 113"/>
                <a:gd name="T6" fmla="*/ 37 w 37"/>
                <a:gd name="T7" fmla="*/ 113 h 113"/>
                <a:gd name="T8" fmla="*/ 37 w 37"/>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113">
                  <a:moveTo>
                    <a:pt x="37" y="0"/>
                  </a:moveTo>
                  <a:lnTo>
                    <a:pt x="19" y="28"/>
                  </a:lnTo>
                  <a:lnTo>
                    <a:pt x="0" y="9"/>
                  </a:lnTo>
                  <a:lnTo>
                    <a:pt x="37" y="113"/>
                  </a:lnTo>
                  <a:lnTo>
                    <a:pt x="37" y="0"/>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8" name="Freeform 72"/>
            <p:cNvSpPr>
              <a:spLocks/>
            </p:cNvSpPr>
            <p:nvPr/>
          </p:nvSpPr>
          <p:spPr bwMode="auto">
            <a:xfrm>
              <a:off x="4271" y="2296"/>
              <a:ext cx="122" cy="56"/>
            </a:xfrm>
            <a:custGeom>
              <a:avLst/>
              <a:gdLst>
                <a:gd name="T0" fmla="*/ 0 w 122"/>
                <a:gd name="T1" fmla="*/ 18 h 56"/>
                <a:gd name="T2" fmla="*/ 28 w 122"/>
                <a:gd name="T3" fmla="*/ 28 h 56"/>
                <a:gd name="T4" fmla="*/ 19 w 122"/>
                <a:gd name="T5" fmla="*/ 56 h 56"/>
                <a:gd name="T6" fmla="*/ 122 w 122"/>
                <a:gd name="T7" fmla="*/ 0 h 56"/>
                <a:gd name="T8" fmla="*/ 0 w 122"/>
                <a:gd name="T9" fmla="*/ 18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56">
                  <a:moveTo>
                    <a:pt x="0" y="18"/>
                  </a:moveTo>
                  <a:lnTo>
                    <a:pt x="28" y="28"/>
                  </a:lnTo>
                  <a:lnTo>
                    <a:pt x="19" y="56"/>
                  </a:lnTo>
                  <a:lnTo>
                    <a:pt x="122" y="0"/>
                  </a:lnTo>
                  <a:lnTo>
                    <a:pt x="0" y="18"/>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599" name="Freeform 73"/>
            <p:cNvSpPr>
              <a:spLocks/>
            </p:cNvSpPr>
            <p:nvPr/>
          </p:nvSpPr>
          <p:spPr bwMode="auto">
            <a:xfrm>
              <a:off x="3435" y="2013"/>
              <a:ext cx="112" cy="47"/>
            </a:xfrm>
            <a:custGeom>
              <a:avLst/>
              <a:gdLst>
                <a:gd name="T0" fmla="*/ 103 w 112"/>
                <a:gd name="T1" fmla="*/ 0 h 47"/>
                <a:gd name="T2" fmla="*/ 94 w 112"/>
                <a:gd name="T3" fmla="*/ 28 h 47"/>
                <a:gd name="T4" fmla="*/ 112 w 112"/>
                <a:gd name="T5" fmla="*/ 47 h 47"/>
                <a:gd name="T6" fmla="*/ 0 w 112"/>
                <a:gd name="T7" fmla="*/ 47 h 47"/>
                <a:gd name="T8" fmla="*/ 103 w 11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47">
                  <a:moveTo>
                    <a:pt x="103" y="0"/>
                  </a:moveTo>
                  <a:lnTo>
                    <a:pt x="94" y="28"/>
                  </a:lnTo>
                  <a:lnTo>
                    <a:pt x="112" y="47"/>
                  </a:lnTo>
                  <a:lnTo>
                    <a:pt x="0" y="47"/>
                  </a:lnTo>
                  <a:lnTo>
                    <a:pt x="103" y="0"/>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sp>
          <p:nvSpPr>
            <p:cNvPr id="23600" name="Freeform 74"/>
            <p:cNvSpPr>
              <a:spLocks/>
            </p:cNvSpPr>
            <p:nvPr/>
          </p:nvSpPr>
          <p:spPr bwMode="auto">
            <a:xfrm>
              <a:off x="5145" y="1627"/>
              <a:ext cx="47" cy="123"/>
            </a:xfrm>
            <a:custGeom>
              <a:avLst/>
              <a:gdLst>
                <a:gd name="T0" fmla="*/ 0 w 47"/>
                <a:gd name="T1" fmla="*/ 104 h 123"/>
                <a:gd name="T2" fmla="*/ 28 w 47"/>
                <a:gd name="T3" fmla="*/ 94 h 123"/>
                <a:gd name="T4" fmla="*/ 38 w 47"/>
                <a:gd name="T5" fmla="*/ 123 h 123"/>
                <a:gd name="T6" fmla="*/ 47 w 47"/>
                <a:gd name="T7" fmla="*/ 0 h 123"/>
                <a:gd name="T8" fmla="*/ 0 w 47"/>
                <a:gd name="T9" fmla="*/ 104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23">
                  <a:moveTo>
                    <a:pt x="0" y="104"/>
                  </a:moveTo>
                  <a:lnTo>
                    <a:pt x="28" y="94"/>
                  </a:lnTo>
                  <a:lnTo>
                    <a:pt x="38" y="123"/>
                  </a:lnTo>
                  <a:lnTo>
                    <a:pt x="47" y="0"/>
                  </a:lnTo>
                  <a:lnTo>
                    <a:pt x="0" y="104"/>
                  </a:lnTo>
                  <a:close/>
                </a:path>
              </a:pathLst>
            </a:custGeom>
            <a:solidFill>
              <a:srgbClr val="000000"/>
            </a:solidFill>
            <a:ln w="14288">
              <a:solidFill>
                <a:srgbClr val="000000"/>
              </a:solidFill>
              <a:prstDash val="solid"/>
              <a:round/>
              <a:headEnd/>
              <a:tailEnd/>
            </a:ln>
          </p:spPr>
          <p:txBody>
            <a:bodyPr/>
            <a:lstStyle/>
            <a:p>
              <a:endParaRPr lang="zh-CN" altLang="en-US">
                <a:solidFill>
                  <a:srgbClr val="000000"/>
                </a:solidFill>
              </a:endParaRPr>
            </a:p>
          </p:txBody>
        </p:sp>
      </p:grpSp>
      <p:sp>
        <p:nvSpPr>
          <p:cNvPr id="5" name="任意多边形 4"/>
          <p:cNvSpPr/>
          <p:nvPr/>
        </p:nvSpPr>
        <p:spPr bwMode="auto">
          <a:xfrm>
            <a:off x="6388100" y="1079500"/>
            <a:ext cx="554324" cy="952500"/>
          </a:xfrm>
          <a:custGeom>
            <a:avLst/>
            <a:gdLst>
              <a:gd name="connsiteX0" fmla="*/ 495300 w 554324"/>
              <a:gd name="connsiteY0" fmla="*/ 0 h 952500"/>
              <a:gd name="connsiteX1" fmla="*/ 546100 w 554324"/>
              <a:gd name="connsiteY1" fmla="*/ 533400 h 952500"/>
              <a:gd name="connsiteX2" fmla="*/ 342900 w 554324"/>
              <a:gd name="connsiteY2" fmla="*/ 787400 h 952500"/>
              <a:gd name="connsiteX3" fmla="*/ 0 w 554324"/>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554324" h="952500">
                <a:moveTo>
                  <a:pt x="495300" y="0"/>
                </a:moveTo>
                <a:cubicBezTo>
                  <a:pt x="533400" y="201083"/>
                  <a:pt x="571500" y="402167"/>
                  <a:pt x="546100" y="533400"/>
                </a:cubicBezTo>
                <a:cubicBezTo>
                  <a:pt x="520700" y="664633"/>
                  <a:pt x="433917" y="717550"/>
                  <a:pt x="342900" y="787400"/>
                </a:cubicBezTo>
                <a:cubicBezTo>
                  <a:pt x="251883" y="857250"/>
                  <a:pt x="125941" y="904875"/>
                  <a:pt x="0" y="952500"/>
                </a:cubicBezTo>
              </a:path>
            </a:pathLst>
          </a:custGeom>
          <a:noFill/>
          <a:ln w="2540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Tx/>
              <a:buSzTx/>
              <a:buFontTx/>
              <a:buBlip>
                <a:blip r:embed="rId3"/>
              </a:buBlip>
              <a:tabLst/>
            </a:pPr>
            <a:endParaRPr kumimoji="1" lang="zh-CN" altLang="en-US" sz="2400" b="1" i="0" u="none" strike="noStrike" cap="none" normalizeH="0" baseline="0" smtClean="0">
              <a:ln>
                <a:noFill/>
              </a:ln>
              <a:solidFill>
                <a:schemeClr val="tx1"/>
              </a:solidFill>
              <a:effectLst/>
              <a:latin typeface="Arial" pitchFamily="34" charset="0"/>
              <a:ea typeface="楷体_GB2312" pitchFamily="49" charset="-122"/>
            </a:endParaRPr>
          </a:p>
        </p:txBody>
      </p:sp>
      <p:sp>
        <p:nvSpPr>
          <p:cNvPr id="7" name="任意多边形 6"/>
          <p:cNvSpPr/>
          <p:nvPr/>
        </p:nvSpPr>
        <p:spPr bwMode="auto">
          <a:xfrm>
            <a:off x="6350000" y="1143000"/>
            <a:ext cx="664388" cy="914400"/>
          </a:xfrm>
          <a:custGeom>
            <a:avLst/>
            <a:gdLst>
              <a:gd name="connsiteX0" fmla="*/ 596900 w 664388"/>
              <a:gd name="connsiteY0" fmla="*/ 0 h 914400"/>
              <a:gd name="connsiteX1" fmla="*/ 660400 w 664388"/>
              <a:gd name="connsiteY1" fmla="*/ 457200 h 914400"/>
              <a:gd name="connsiteX2" fmla="*/ 584200 w 664388"/>
              <a:gd name="connsiteY2" fmla="*/ 749300 h 914400"/>
              <a:gd name="connsiteX3" fmla="*/ 0 w 664388"/>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664388" h="914400">
                <a:moveTo>
                  <a:pt x="596900" y="0"/>
                </a:moveTo>
                <a:cubicBezTo>
                  <a:pt x="629708" y="166158"/>
                  <a:pt x="662517" y="332317"/>
                  <a:pt x="660400" y="457200"/>
                </a:cubicBezTo>
                <a:cubicBezTo>
                  <a:pt x="658283" y="582083"/>
                  <a:pt x="694267" y="673100"/>
                  <a:pt x="584200" y="749300"/>
                </a:cubicBezTo>
                <a:cubicBezTo>
                  <a:pt x="474133" y="825500"/>
                  <a:pt x="237066" y="869950"/>
                  <a:pt x="0" y="914400"/>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Tx/>
              <a:buSzTx/>
              <a:buFontTx/>
              <a:buBlip>
                <a:blip r:embed="rId3"/>
              </a:buBlip>
              <a:tabLst/>
            </a:pPr>
            <a:endParaRPr kumimoji="1" lang="zh-CN" altLang="en-US" sz="2400" b="1" i="0" u="none" strike="noStrike" cap="none" normalizeH="0" baseline="0" smtClean="0">
              <a:ln>
                <a:noFill/>
              </a:ln>
              <a:solidFill>
                <a:schemeClr val="tx1"/>
              </a:solidFill>
              <a:effectLst/>
              <a:latin typeface="Arial" pitchFamily="34" charset="0"/>
              <a:ea typeface="楷体_GB2312" pitchFamily="49" charset="-122"/>
            </a:endParaRPr>
          </a:p>
        </p:txBody>
      </p:sp>
    </p:spTree>
    <p:extLst>
      <p:ext uri="{BB962C8B-B14F-4D97-AF65-F5344CB8AC3E}">
        <p14:creationId xmlns:p14="http://schemas.microsoft.com/office/powerpoint/2010/main" val="2534083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4579"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24580"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4 </a:t>
            </a:r>
            <a:r>
              <a:rPr kumimoji="0" lang="zh-CN" altLang="en-US" sz="2400">
                <a:solidFill>
                  <a:srgbClr val="000000"/>
                </a:solidFill>
                <a:latin typeface="楷体_GB2312" pitchFamily="49" charset="-122"/>
              </a:rPr>
              <a:t>创建状态与终止状态</a:t>
            </a:r>
          </a:p>
        </p:txBody>
      </p:sp>
      <p:sp>
        <p:nvSpPr>
          <p:cNvPr id="24581" name="Rectangle 5"/>
          <p:cNvSpPr>
            <a:spLocks noChangeArrowheads="1"/>
          </p:cNvSpPr>
          <p:nvPr/>
        </p:nvSpPr>
        <p:spPr bwMode="auto">
          <a:xfrm>
            <a:off x="304800" y="1905000"/>
            <a:ext cx="8534400" cy="46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800100" indent="-34290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en-US" altLang="zh-CN" sz="2400" dirty="0">
                <a:solidFill>
                  <a:srgbClr val="FF0000"/>
                </a:solidFill>
              </a:rPr>
              <a:t> </a:t>
            </a:r>
            <a:r>
              <a:rPr kumimoji="0" lang="zh-CN" altLang="en-US" sz="2400" dirty="0">
                <a:solidFill>
                  <a:srgbClr val="FF0000"/>
                </a:solidFill>
              </a:rPr>
              <a:t>创建状态</a:t>
            </a:r>
          </a:p>
          <a:p>
            <a:pPr eaLnBrk="1" hangingPunct="1">
              <a:spcBef>
                <a:spcPct val="0"/>
              </a:spcBef>
              <a:buFontTx/>
              <a:buNone/>
            </a:pPr>
            <a:r>
              <a:rPr kumimoji="0" lang="zh-CN" altLang="en-US" sz="2400" dirty="0">
                <a:solidFill>
                  <a:srgbClr val="000000"/>
                </a:solidFill>
              </a:rPr>
              <a:t>    创建一个进程一般要通过</a:t>
            </a:r>
            <a:r>
              <a:rPr kumimoji="0" lang="zh-CN" altLang="en-US" sz="2400" dirty="0">
                <a:solidFill>
                  <a:srgbClr val="3333CC"/>
                </a:solidFill>
              </a:rPr>
              <a:t>两个步骤</a:t>
            </a:r>
            <a:r>
              <a:rPr kumimoji="0" lang="zh-CN" altLang="en-US" sz="2400" dirty="0">
                <a:solidFill>
                  <a:srgbClr val="000000"/>
                </a:solidFill>
              </a:rPr>
              <a:t>：</a:t>
            </a:r>
          </a:p>
          <a:p>
            <a:pPr eaLnBrk="1" hangingPunct="1">
              <a:spcBef>
                <a:spcPct val="0"/>
              </a:spcBef>
              <a:buFontTx/>
              <a:buNone/>
            </a:pPr>
            <a:r>
              <a:rPr kumimoji="0" lang="zh-CN" altLang="en-US" sz="2400" dirty="0">
                <a:solidFill>
                  <a:srgbClr val="000000"/>
                </a:solidFill>
              </a:rPr>
              <a:t>     </a:t>
            </a:r>
            <a:r>
              <a:rPr kumimoji="0" lang="en-US" altLang="zh-CN" sz="2400" dirty="0">
                <a:solidFill>
                  <a:srgbClr val="000000"/>
                </a:solidFill>
              </a:rPr>
              <a:t>(1) </a:t>
            </a:r>
            <a:r>
              <a:rPr kumimoji="0" lang="zh-CN" altLang="en-US" sz="2400" dirty="0">
                <a:solidFill>
                  <a:srgbClr val="000000"/>
                </a:solidFill>
              </a:rPr>
              <a:t>创建</a:t>
            </a:r>
            <a:r>
              <a:rPr kumimoji="0" lang="en-US" altLang="zh-CN" sz="2400" dirty="0">
                <a:solidFill>
                  <a:srgbClr val="000000"/>
                </a:solidFill>
              </a:rPr>
              <a:t>PCB(</a:t>
            </a:r>
            <a:r>
              <a:rPr kumimoji="0" lang="zh-CN" altLang="en-US" sz="2400" dirty="0">
                <a:solidFill>
                  <a:srgbClr val="000000"/>
                </a:solidFill>
              </a:rPr>
              <a:t>进程控制块</a:t>
            </a:r>
            <a:r>
              <a:rPr kumimoji="0" lang="en-US" altLang="zh-CN" sz="2400" dirty="0">
                <a:solidFill>
                  <a:srgbClr val="000000"/>
                </a:solidFill>
              </a:rPr>
              <a:t>)</a:t>
            </a:r>
            <a:r>
              <a:rPr kumimoji="0" lang="zh-CN" altLang="en-US" sz="2400" dirty="0">
                <a:solidFill>
                  <a:srgbClr val="000000"/>
                </a:solidFill>
              </a:rPr>
              <a:t>，分配资源，并填写必要的管理信息；</a:t>
            </a:r>
          </a:p>
          <a:p>
            <a:pPr eaLnBrk="1" hangingPunct="1">
              <a:spcBef>
                <a:spcPct val="0"/>
              </a:spcBef>
              <a:buFontTx/>
              <a:buNone/>
            </a:pPr>
            <a:r>
              <a:rPr kumimoji="0" lang="zh-CN" altLang="en-US" sz="2400" dirty="0">
                <a:solidFill>
                  <a:srgbClr val="000000"/>
                </a:solidFill>
              </a:rPr>
              <a:t>     </a:t>
            </a:r>
            <a:r>
              <a:rPr kumimoji="0" lang="en-US" altLang="zh-CN" sz="2400" dirty="0">
                <a:solidFill>
                  <a:srgbClr val="000000"/>
                </a:solidFill>
              </a:rPr>
              <a:t>(2) </a:t>
            </a:r>
            <a:r>
              <a:rPr kumimoji="0" lang="zh-CN" altLang="en-US" sz="2400" dirty="0">
                <a:solidFill>
                  <a:srgbClr val="000000"/>
                </a:solidFill>
              </a:rPr>
              <a:t>把该进程转入就绪状态并插入就绪队列。</a:t>
            </a:r>
          </a:p>
          <a:p>
            <a:pPr lvl="1" eaLnBrk="1" hangingPunct="1">
              <a:spcBef>
                <a:spcPct val="0"/>
              </a:spcBef>
              <a:buFontTx/>
              <a:buNone/>
            </a:pPr>
            <a:r>
              <a:rPr kumimoji="0" lang="zh-CN" altLang="en-US" sz="2400" dirty="0">
                <a:solidFill>
                  <a:srgbClr val="000000"/>
                </a:solidFill>
              </a:rPr>
              <a:t>     创建工作尚未完成，进程还不能被调度运行时，处于</a:t>
            </a:r>
            <a:r>
              <a:rPr kumimoji="0" lang="zh-CN" altLang="en-US" sz="2400" dirty="0">
                <a:solidFill>
                  <a:srgbClr val="3333CC"/>
                </a:solidFill>
              </a:rPr>
              <a:t>创</a:t>
            </a:r>
          </a:p>
          <a:p>
            <a:pPr lvl="1" eaLnBrk="1" hangingPunct="1">
              <a:spcBef>
                <a:spcPct val="0"/>
              </a:spcBef>
              <a:buFontTx/>
              <a:buNone/>
            </a:pPr>
            <a:r>
              <a:rPr kumimoji="0" lang="zh-CN" altLang="en-US" sz="2400" dirty="0">
                <a:solidFill>
                  <a:srgbClr val="3333CC"/>
                </a:solidFill>
              </a:rPr>
              <a:t>  建状态</a:t>
            </a:r>
            <a:r>
              <a:rPr kumimoji="0" lang="zh-CN" altLang="en-US" sz="2400" dirty="0">
                <a:solidFill>
                  <a:srgbClr val="000000"/>
                </a:solidFill>
              </a:rPr>
              <a:t>。</a:t>
            </a:r>
          </a:p>
          <a:p>
            <a:pPr eaLnBrk="1" hangingPunct="1">
              <a:spcBef>
                <a:spcPct val="0"/>
              </a:spcBef>
              <a:buFontTx/>
              <a:buNone/>
            </a:pPr>
            <a:endParaRPr kumimoji="0" lang="zh-CN" altLang="en-US" sz="1000" dirty="0">
              <a:solidFill>
                <a:srgbClr val="000000"/>
              </a:solidFill>
            </a:endParaRPr>
          </a:p>
          <a:p>
            <a:pPr eaLnBrk="1" hangingPunct="1">
              <a:spcBef>
                <a:spcPct val="0"/>
              </a:spcBef>
            </a:pPr>
            <a:r>
              <a:rPr kumimoji="0" lang="zh-CN" altLang="en-US" sz="2400" dirty="0">
                <a:solidFill>
                  <a:srgbClr val="FF0000"/>
                </a:solidFill>
              </a:rPr>
              <a:t>终止状态</a:t>
            </a:r>
          </a:p>
          <a:p>
            <a:pPr eaLnBrk="1" hangingPunct="1">
              <a:spcBef>
                <a:spcPct val="0"/>
              </a:spcBef>
              <a:buFontTx/>
              <a:buNone/>
            </a:pPr>
            <a:r>
              <a:rPr kumimoji="0" lang="zh-CN" altLang="en-US" sz="2400" dirty="0">
                <a:solidFill>
                  <a:srgbClr val="3333CC"/>
                </a:solidFill>
              </a:rPr>
              <a:t>     两个步骤</a:t>
            </a:r>
            <a:r>
              <a:rPr kumimoji="0" lang="zh-CN" altLang="en-US" sz="2400" dirty="0">
                <a:solidFill>
                  <a:srgbClr val="000000"/>
                </a:solidFill>
                <a:sym typeface="Wingdings" panose="05000000000000000000" pitchFamily="2" charset="2"/>
              </a:rPr>
              <a:t>：</a:t>
            </a:r>
            <a:r>
              <a:rPr kumimoji="0" lang="en-US" altLang="zh-CN" sz="2400" dirty="0">
                <a:solidFill>
                  <a:srgbClr val="000000"/>
                </a:solidFill>
                <a:sym typeface="Wingdings" panose="05000000000000000000" pitchFamily="2" charset="2"/>
              </a:rPr>
              <a:t>(1) </a:t>
            </a:r>
            <a:r>
              <a:rPr kumimoji="0" lang="zh-CN" altLang="en-US" sz="2400" dirty="0">
                <a:solidFill>
                  <a:srgbClr val="000000"/>
                </a:solidFill>
              </a:rPr>
              <a:t>操作系统善后处理；</a:t>
            </a:r>
            <a:r>
              <a:rPr kumimoji="0" lang="en-US" altLang="zh-CN" sz="2400" dirty="0">
                <a:solidFill>
                  <a:srgbClr val="000000"/>
                </a:solidFill>
              </a:rPr>
              <a:t>(2) PCB</a:t>
            </a:r>
            <a:r>
              <a:rPr kumimoji="0" lang="zh-CN" altLang="en-US" sz="2400" dirty="0">
                <a:solidFill>
                  <a:srgbClr val="000000"/>
                </a:solidFill>
              </a:rPr>
              <a:t>清零和空间返还。</a:t>
            </a:r>
          </a:p>
          <a:p>
            <a:pPr eaLnBrk="1" hangingPunct="1">
              <a:spcBef>
                <a:spcPct val="0"/>
              </a:spcBef>
              <a:buFontTx/>
              <a:buNone/>
            </a:pPr>
            <a:r>
              <a:rPr kumimoji="0" lang="zh-CN" altLang="en-US" sz="2400" dirty="0">
                <a:solidFill>
                  <a:srgbClr val="000000"/>
                </a:solidFill>
              </a:rPr>
              <a:t>	当一个进程到达</a:t>
            </a:r>
            <a:r>
              <a:rPr kumimoji="0" lang="zh-CN" altLang="en-US" sz="2400" dirty="0">
                <a:solidFill>
                  <a:srgbClr val="3333CC"/>
                </a:solidFill>
              </a:rPr>
              <a:t>自然结束</a:t>
            </a:r>
            <a:r>
              <a:rPr kumimoji="0" lang="zh-CN" altLang="en-US" sz="2400" dirty="0">
                <a:solidFill>
                  <a:srgbClr val="000000"/>
                </a:solidFill>
              </a:rPr>
              <a:t>点，或出现无法克服的</a:t>
            </a:r>
            <a:r>
              <a:rPr kumimoji="0" lang="zh-CN" altLang="en-US" sz="2400" dirty="0">
                <a:solidFill>
                  <a:srgbClr val="3333CC"/>
                </a:solidFill>
              </a:rPr>
              <a:t>错误</a:t>
            </a:r>
            <a:r>
              <a:rPr kumimoji="0" lang="zh-CN" altLang="en-US" sz="2400" dirty="0">
                <a:solidFill>
                  <a:srgbClr val="000000"/>
                </a:solidFill>
              </a:rPr>
              <a:t>，或是</a:t>
            </a:r>
            <a:r>
              <a:rPr kumimoji="0" lang="zh-CN" altLang="en-US" sz="2400" dirty="0">
                <a:solidFill>
                  <a:srgbClr val="3333CC"/>
                </a:solidFill>
              </a:rPr>
              <a:t>被操作系统或其他有终止权的进程终结</a:t>
            </a:r>
            <a:r>
              <a:rPr kumimoji="0" lang="zh-CN" altLang="en-US" sz="2400" dirty="0">
                <a:solidFill>
                  <a:srgbClr val="000000"/>
                </a:solidFill>
              </a:rPr>
              <a:t>，进入</a:t>
            </a:r>
            <a:r>
              <a:rPr kumimoji="0" lang="zh-CN" altLang="en-US" sz="2400" dirty="0">
                <a:solidFill>
                  <a:srgbClr val="3333CC"/>
                </a:solidFill>
              </a:rPr>
              <a:t>终止状态</a:t>
            </a:r>
            <a:r>
              <a:rPr kumimoji="0" lang="zh-CN" altLang="en-US" sz="2400" dirty="0">
                <a:solidFill>
                  <a:srgbClr val="000000"/>
                </a:solidFill>
              </a:rPr>
              <a:t>。</a:t>
            </a:r>
          </a:p>
        </p:txBody>
      </p:sp>
    </p:spTree>
    <p:extLst>
      <p:ext uri="{BB962C8B-B14F-4D97-AF65-F5344CB8AC3E}">
        <p14:creationId xmlns:p14="http://schemas.microsoft.com/office/powerpoint/2010/main" val="3712872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5603"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25604"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4 </a:t>
            </a:r>
            <a:r>
              <a:rPr kumimoji="0" lang="zh-CN" altLang="en-US" sz="2400">
                <a:solidFill>
                  <a:srgbClr val="000000"/>
                </a:solidFill>
                <a:latin typeface="楷体_GB2312" pitchFamily="49" charset="-122"/>
              </a:rPr>
              <a:t>创建状态与终止状态</a:t>
            </a:r>
          </a:p>
        </p:txBody>
      </p:sp>
      <p:sp>
        <p:nvSpPr>
          <p:cNvPr id="25605" name="Text Box 6"/>
          <p:cNvSpPr txBox="1">
            <a:spLocks noChangeArrowheads="1"/>
          </p:cNvSpPr>
          <p:nvPr/>
        </p:nvSpPr>
        <p:spPr bwMode="auto">
          <a:xfrm>
            <a:off x="2133600" y="571500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a:t>
            </a:r>
            <a:r>
              <a:rPr lang="en-US" altLang="zh-CN" sz="2400">
                <a:solidFill>
                  <a:srgbClr val="000000"/>
                </a:solidFill>
                <a:latin typeface="楷体_GB2312" pitchFamily="49" charset="-122"/>
              </a:rPr>
              <a:t>2-7  </a:t>
            </a:r>
            <a:r>
              <a:rPr lang="zh-CN" altLang="en-US" sz="2400">
                <a:solidFill>
                  <a:srgbClr val="000000"/>
                </a:solidFill>
                <a:latin typeface="楷体_GB2312" pitchFamily="49" charset="-122"/>
              </a:rPr>
              <a:t>进程的五种基本状态及转换 </a:t>
            </a:r>
          </a:p>
        </p:txBody>
      </p:sp>
      <p:graphicFrame>
        <p:nvGraphicFramePr>
          <p:cNvPr id="25606" name="Object 7"/>
          <p:cNvGraphicFramePr>
            <a:graphicFrameLocks noChangeAspect="1"/>
          </p:cNvGraphicFramePr>
          <p:nvPr/>
        </p:nvGraphicFramePr>
        <p:xfrm>
          <a:off x="1143000" y="2133600"/>
          <a:ext cx="7162800" cy="3349625"/>
        </p:xfrm>
        <a:graphic>
          <a:graphicData uri="http://schemas.openxmlformats.org/presentationml/2006/ole">
            <mc:AlternateContent xmlns:mc="http://schemas.openxmlformats.org/markup-compatibility/2006">
              <mc:Choice xmlns:v="urn:schemas-microsoft-com:vml" Requires="v">
                <p:oleObj spid="_x0000_s225345" r:id="rId5" imgW="2358012" imgH="1109057" progId="Visio.Drawing.4">
                  <p:embed/>
                </p:oleObj>
              </mc:Choice>
              <mc:Fallback>
                <p:oleObj r:id="rId5" imgW="2358012" imgH="1109057" progId="Visio.Drawing.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33600"/>
                        <a:ext cx="7162800"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03602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3200" smtClean="0"/>
              <a:t>章节内容</a:t>
            </a:r>
          </a:p>
        </p:txBody>
      </p:sp>
      <p:grpSp>
        <p:nvGrpSpPr>
          <p:cNvPr id="6147" name="Group 5"/>
          <p:cNvGrpSpPr>
            <a:grpSpLocks/>
          </p:cNvGrpSpPr>
          <p:nvPr/>
        </p:nvGrpSpPr>
        <p:grpSpPr bwMode="auto">
          <a:xfrm>
            <a:off x="2743200" y="782638"/>
            <a:ext cx="4413250" cy="1122362"/>
            <a:chOff x="5524" y="3233"/>
            <a:chExt cx="6254031" cy="1119852"/>
          </a:xfrm>
        </p:grpSpPr>
        <p:grpSp>
          <p:nvGrpSpPr>
            <p:cNvPr id="6196" name="Group 6"/>
            <p:cNvGrpSpPr>
              <a:grpSpLocks/>
            </p:cNvGrpSpPr>
            <p:nvPr/>
          </p:nvGrpSpPr>
          <p:grpSpPr bwMode="auto">
            <a:xfrm>
              <a:off x="5524" y="3233"/>
              <a:ext cx="6254031" cy="1119852"/>
              <a:chOff x="0" y="0"/>
              <a:chExt cx="6254496" cy="1121664"/>
            </a:xfrm>
          </p:grpSpPr>
          <p:pic>
            <p:nvPicPr>
              <p:cNvPr id="6202" name="AutoShape 86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54496" cy="112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3" name="Text Box 8"/>
              <p:cNvSpPr txBox="1">
                <a:spLocks noChangeArrowheads="1"/>
              </p:cNvSpPr>
              <p:nvPr/>
            </p:nvSpPr>
            <p:spPr bwMode="auto">
              <a:xfrm>
                <a:off x="192222" y="187230"/>
                <a:ext cx="5699670" cy="55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97" name="Group 9"/>
            <p:cNvGrpSpPr>
              <a:grpSpLocks/>
            </p:cNvGrpSpPr>
            <p:nvPr/>
          </p:nvGrpSpPr>
          <p:grpSpPr bwMode="auto">
            <a:xfrm>
              <a:off x="826086" y="41478"/>
              <a:ext cx="5143499" cy="930728"/>
              <a:chOff x="0" y="0"/>
              <a:chExt cx="2948" cy="549"/>
            </a:xfrm>
          </p:grpSpPr>
          <p:pic>
            <p:nvPicPr>
              <p:cNvPr id="6199"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0"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进程的基本概念</a:t>
                </a:r>
              </a:p>
            </p:txBody>
          </p:sp>
          <p:sp>
            <p:nvSpPr>
              <p:cNvPr id="6201"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98" name="TextBox 47"/>
            <p:cNvSpPr txBox="1">
              <a:spLocks noChangeArrowheads="1"/>
            </p:cNvSpPr>
            <p:nvPr/>
          </p:nvSpPr>
          <p:spPr bwMode="auto">
            <a:xfrm>
              <a:off x="187746" y="98270"/>
              <a:ext cx="620904" cy="7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1</a:t>
              </a:r>
            </a:p>
          </p:txBody>
        </p:sp>
      </p:grpSp>
      <p:grpSp>
        <p:nvGrpSpPr>
          <p:cNvPr id="6148" name="Group 14"/>
          <p:cNvGrpSpPr>
            <a:grpSpLocks/>
          </p:cNvGrpSpPr>
          <p:nvPr/>
        </p:nvGrpSpPr>
        <p:grpSpPr bwMode="auto">
          <a:xfrm>
            <a:off x="2819400" y="1662113"/>
            <a:ext cx="4413250" cy="1120775"/>
            <a:chOff x="5524" y="2413"/>
            <a:chExt cx="6254031" cy="1121447"/>
          </a:xfrm>
        </p:grpSpPr>
        <p:grpSp>
          <p:nvGrpSpPr>
            <p:cNvPr id="6188" name="Group 15"/>
            <p:cNvGrpSpPr>
              <a:grpSpLocks/>
            </p:cNvGrpSpPr>
            <p:nvPr/>
          </p:nvGrpSpPr>
          <p:grpSpPr bwMode="auto">
            <a:xfrm>
              <a:off x="5524" y="2413"/>
              <a:ext cx="6254031" cy="1121447"/>
              <a:chOff x="0" y="0"/>
              <a:chExt cx="6254496" cy="1121664"/>
            </a:xfrm>
          </p:grpSpPr>
          <p:pic>
            <p:nvPicPr>
              <p:cNvPr id="6194" name="AutoShape 8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254496" cy="112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5" name="Text Box 17"/>
              <p:cNvSpPr txBox="1">
                <a:spLocks noChangeArrowheads="1"/>
              </p:cNvSpPr>
              <p:nvPr/>
            </p:nvSpPr>
            <p:spPr bwMode="auto">
              <a:xfrm>
                <a:off x="192059" y="187023"/>
                <a:ext cx="5699996" cy="5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89" name="Group 18"/>
            <p:cNvGrpSpPr>
              <a:grpSpLocks/>
            </p:cNvGrpSpPr>
            <p:nvPr/>
          </p:nvGrpSpPr>
          <p:grpSpPr bwMode="auto">
            <a:xfrm>
              <a:off x="826086" y="40717"/>
              <a:ext cx="5143499" cy="930728"/>
              <a:chOff x="0" y="0"/>
              <a:chExt cx="2948" cy="549"/>
            </a:xfrm>
          </p:grpSpPr>
          <p:pic>
            <p:nvPicPr>
              <p:cNvPr id="6191"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2"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进程控制</a:t>
                </a:r>
              </a:p>
            </p:txBody>
          </p:sp>
          <p:sp>
            <p:nvSpPr>
              <p:cNvPr id="6193"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90" name="TextBox 53"/>
            <p:cNvSpPr txBox="1">
              <a:spLocks noChangeArrowheads="1"/>
            </p:cNvSpPr>
            <p:nvPr/>
          </p:nvSpPr>
          <p:spPr bwMode="auto">
            <a:xfrm>
              <a:off x="187746" y="97720"/>
              <a:ext cx="620904" cy="70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2</a:t>
              </a:r>
            </a:p>
          </p:txBody>
        </p:sp>
      </p:grpSp>
      <p:grpSp>
        <p:nvGrpSpPr>
          <p:cNvPr id="6149" name="Group 23"/>
          <p:cNvGrpSpPr>
            <a:grpSpLocks/>
          </p:cNvGrpSpPr>
          <p:nvPr/>
        </p:nvGrpSpPr>
        <p:grpSpPr bwMode="auto">
          <a:xfrm>
            <a:off x="2819400" y="2557463"/>
            <a:ext cx="4414838" cy="1116012"/>
            <a:chOff x="5524" y="3175"/>
            <a:chExt cx="6254031" cy="1115666"/>
          </a:xfrm>
        </p:grpSpPr>
        <p:grpSp>
          <p:nvGrpSpPr>
            <p:cNvPr id="6180" name="Group 24"/>
            <p:cNvGrpSpPr>
              <a:grpSpLocks/>
            </p:cNvGrpSpPr>
            <p:nvPr/>
          </p:nvGrpSpPr>
          <p:grpSpPr bwMode="auto">
            <a:xfrm>
              <a:off x="5524" y="3175"/>
              <a:ext cx="6254031" cy="1115666"/>
              <a:chOff x="0" y="0"/>
              <a:chExt cx="6254496" cy="1115568"/>
            </a:xfrm>
          </p:grpSpPr>
          <p:pic>
            <p:nvPicPr>
              <p:cNvPr id="6186" name="AutoShape 86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254496" cy="111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7" name="Text Box 26"/>
              <p:cNvSpPr txBox="1">
                <a:spLocks noChangeArrowheads="1"/>
              </p:cNvSpPr>
              <p:nvPr/>
            </p:nvSpPr>
            <p:spPr bwMode="auto">
              <a:xfrm>
                <a:off x="192026" y="185515"/>
                <a:ext cx="5700062" cy="55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81" name="Group 27"/>
            <p:cNvGrpSpPr>
              <a:grpSpLocks/>
            </p:cNvGrpSpPr>
            <p:nvPr/>
          </p:nvGrpSpPr>
          <p:grpSpPr bwMode="auto">
            <a:xfrm>
              <a:off x="826086" y="40024"/>
              <a:ext cx="5143499" cy="930728"/>
              <a:chOff x="0" y="0"/>
              <a:chExt cx="2948" cy="549"/>
            </a:xfrm>
          </p:grpSpPr>
          <p:pic>
            <p:nvPicPr>
              <p:cNvPr id="6183"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进程同步 </a:t>
                </a:r>
              </a:p>
            </p:txBody>
          </p:sp>
          <p:sp>
            <p:nvSpPr>
              <p:cNvPr id="6185"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82" name="TextBox 59"/>
            <p:cNvSpPr txBox="1">
              <a:spLocks noChangeArrowheads="1"/>
            </p:cNvSpPr>
            <p:nvPr/>
          </p:nvSpPr>
          <p:spPr bwMode="auto">
            <a:xfrm>
              <a:off x="187680" y="96808"/>
              <a:ext cx="620681" cy="70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3</a:t>
              </a:r>
            </a:p>
          </p:txBody>
        </p:sp>
      </p:grpSp>
      <p:grpSp>
        <p:nvGrpSpPr>
          <p:cNvPr id="6150" name="Group 32"/>
          <p:cNvGrpSpPr>
            <a:grpSpLocks/>
          </p:cNvGrpSpPr>
          <p:nvPr/>
        </p:nvGrpSpPr>
        <p:grpSpPr bwMode="auto">
          <a:xfrm>
            <a:off x="2819400" y="3452813"/>
            <a:ext cx="4414838" cy="1116012"/>
            <a:chOff x="5524" y="2353"/>
            <a:chExt cx="6254031" cy="1117256"/>
          </a:xfrm>
        </p:grpSpPr>
        <p:grpSp>
          <p:nvGrpSpPr>
            <p:cNvPr id="6172" name="Group 33"/>
            <p:cNvGrpSpPr>
              <a:grpSpLocks/>
            </p:cNvGrpSpPr>
            <p:nvPr/>
          </p:nvGrpSpPr>
          <p:grpSpPr bwMode="auto">
            <a:xfrm>
              <a:off x="5524" y="2353"/>
              <a:ext cx="6254031" cy="1117256"/>
              <a:chOff x="0" y="0"/>
              <a:chExt cx="6254496" cy="1115568"/>
            </a:xfrm>
          </p:grpSpPr>
          <p:pic>
            <p:nvPicPr>
              <p:cNvPr id="6178" name="AutoShape 86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6254496" cy="111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9" name="Text Box 35"/>
              <p:cNvSpPr txBox="1">
                <a:spLocks noChangeArrowheads="1"/>
              </p:cNvSpPr>
              <p:nvPr/>
            </p:nvSpPr>
            <p:spPr bwMode="auto">
              <a:xfrm>
                <a:off x="191863" y="185312"/>
                <a:ext cx="5700388" cy="55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73" name="Group 36"/>
            <p:cNvGrpSpPr>
              <a:grpSpLocks/>
            </p:cNvGrpSpPr>
            <p:nvPr/>
          </p:nvGrpSpPr>
          <p:grpSpPr bwMode="auto">
            <a:xfrm>
              <a:off x="826086" y="39262"/>
              <a:ext cx="5143499" cy="930728"/>
              <a:chOff x="0" y="0"/>
              <a:chExt cx="2948" cy="549"/>
            </a:xfrm>
          </p:grpSpPr>
          <p:pic>
            <p:nvPicPr>
              <p:cNvPr id="6175"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6"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经典进程同步问题 </a:t>
                </a:r>
              </a:p>
            </p:txBody>
          </p:sp>
          <p:sp>
            <p:nvSpPr>
              <p:cNvPr id="6177"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74" name="TextBox 65"/>
            <p:cNvSpPr txBox="1">
              <a:spLocks noChangeArrowheads="1"/>
            </p:cNvSpPr>
            <p:nvPr/>
          </p:nvSpPr>
          <p:spPr bwMode="auto">
            <a:xfrm>
              <a:off x="189929" y="97709"/>
              <a:ext cx="620681" cy="70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4</a:t>
              </a:r>
            </a:p>
          </p:txBody>
        </p:sp>
      </p:grpSp>
      <p:grpSp>
        <p:nvGrpSpPr>
          <p:cNvPr id="6151" name="Group 41"/>
          <p:cNvGrpSpPr>
            <a:grpSpLocks/>
          </p:cNvGrpSpPr>
          <p:nvPr/>
        </p:nvGrpSpPr>
        <p:grpSpPr bwMode="auto">
          <a:xfrm>
            <a:off x="2819400" y="4343400"/>
            <a:ext cx="4414838" cy="1122363"/>
            <a:chOff x="5524" y="-2986"/>
            <a:chExt cx="6254031" cy="1122018"/>
          </a:xfrm>
        </p:grpSpPr>
        <p:grpSp>
          <p:nvGrpSpPr>
            <p:cNvPr id="6164" name="Group 42"/>
            <p:cNvGrpSpPr>
              <a:grpSpLocks/>
            </p:cNvGrpSpPr>
            <p:nvPr/>
          </p:nvGrpSpPr>
          <p:grpSpPr bwMode="auto">
            <a:xfrm>
              <a:off x="5524" y="-2986"/>
              <a:ext cx="6254031" cy="1122018"/>
              <a:chOff x="0" y="0"/>
              <a:chExt cx="6254496" cy="1121664"/>
            </a:xfrm>
          </p:grpSpPr>
          <p:pic>
            <p:nvPicPr>
              <p:cNvPr id="6170" name="AutoShape 86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6254496" cy="112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1" name="Text Box 44"/>
              <p:cNvSpPr txBox="1">
                <a:spLocks noChangeArrowheads="1"/>
              </p:cNvSpPr>
              <p:nvPr/>
            </p:nvSpPr>
            <p:spPr bwMode="auto">
              <a:xfrm>
                <a:off x="192000" y="190108"/>
                <a:ext cx="5700114" cy="5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65" name="Group 45"/>
            <p:cNvGrpSpPr>
              <a:grpSpLocks/>
            </p:cNvGrpSpPr>
            <p:nvPr/>
          </p:nvGrpSpPr>
          <p:grpSpPr bwMode="auto">
            <a:xfrm>
              <a:off x="826086" y="38500"/>
              <a:ext cx="5143499" cy="930728"/>
              <a:chOff x="0" y="0"/>
              <a:chExt cx="2948" cy="549"/>
            </a:xfrm>
          </p:grpSpPr>
          <p:pic>
            <p:nvPicPr>
              <p:cNvPr id="6167"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8"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进程通信 </a:t>
                </a:r>
              </a:p>
            </p:txBody>
          </p:sp>
          <p:sp>
            <p:nvSpPr>
              <p:cNvPr id="6169"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66" name="TextBox 71"/>
            <p:cNvSpPr txBox="1">
              <a:spLocks noChangeArrowheads="1"/>
            </p:cNvSpPr>
            <p:nvPr/>
          </p:nvSpPr>
          <p:spPr bwMode="auto">
            <a:xfrm>
              <a:off x="189929" y="95409"/>
              <a:ext cx="620681" cy="7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5</a:t>
              </a:r>
            </a:p>
          </p:txBody>
        </p:sp>
      </p:grpSp>
      <p:pic>
        <p:nvPicPr>
          <p:cNvPr id="6152" name="Picture 50" descr="bsd"/>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79383">
            <a:off x="228600" y="3810000"/>
            <a:ext cx="16621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51" descr="linux"/>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0000" b="2689"/>
          <a:stretch>
            <a:fillRect/>
          </a:stretch>
        </p:blipFill>
        <p:spPr bwMode="auto">
          <a:xfrm rot="1013624">
            <a:off x="7848600" y="5334000"/>
            <a:ext cx="11160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52" descr="windows"/>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23583">
            <a:off x="1447800" y="3581400"/>
            <a:ext cx="9144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5" name="Group 53"/>
          <p:cNvGrpSpPr>
            <a:grpSpLocks/>
          </p:cNvGrpSpPr>
          <p:nvPr/>
        </p:nvGrpSpPr>
        <p:grpSpPr bwMode="auto">
          <a:xfrm>
            <a:off x="2814638" y="5278438"/>
            <a:ext cx="4419600" cy="1122362"/>
            <a:chOff x="5524" y="-2986"/>
            <a:chExt cx="6254031" cy="1122018"/>
          </a:xfrm>
        </p:grpSpPr>
        <p:grpSp>
          <p:nvGrpSpPr>
            <p:cNvPr id="6156" name="Group 54"/>
            <p:cNvGrpSpPr>
              <a:grpSpLocks/>
            </p:cNvGrpSpPr>
            <p:nvPr/>
          </p:nvGrpSpPr>
          <p:grpSpPr bwMode="auto">
            <a:xfrm>
              <a:off x="5524" y="-2986"/>
              <a:ext cx="6254031" cy="1122018"/>
              <a:chOff x="0" y="0"/>
              <a:chExt cx="6254496" cy="1121664"/>
            </a:xfrm>
          </p:grpSpPr>
          <p:pic>
            <p:nvPicPr>
              <p:cNvPr id="6162" name="AutoShape 86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6254496" cy="112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3" name="Text Box 56"/>
              <p:cNvSpPr txBox="1">
                <a:spLocks noChangeArrowheads="1"/>
              </p:cNvSpPr>
              <p:nvPr/>
            </p:nvSpPr>
            <p:spPr bwMode="auto">
              <a:xfrm>
                <a:off x="192000" y="190108"/>
                <a:ext cx="5700114" cy="5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endParaRPr kumimoji="0" lang="en-US" altLang="zh-CN" sz="2000" dirty="0">
                  <a:solidFill>
                    <a:srgbClr val="FFFFFF"/>
                  </a:solidFill>
                  <a:latin typeface="Times New Roman" panose="02020603050405020304" pitchFamily="18" charset="0"/>
                  <a:ea typeface="Gulim" pitchFamily="34" charset="-127"/>
                  <a:cs typeface="Times New Roman" panose="02020603050405020304" pitchFamily="18" charset="0"/>
                </a:endParaRPr>
              </a:p>
            </p:txBody>
          </p:sp>
        </p:grpSp>
        <p:grpSp>
          <p:nvGrpSpPr>
            <p:cNvPr id="6157" name="Group 57"/>
            <p:cNvGrpSpPr>
              <a:grpSpLocks/>
            </p:cNvGrpSpPr>
            <p:nvPr/>
          </p:nvGrpSpPr>
          <p:grpSpPr bwMode="auto">
            <a:xfrm>
              <a:off x="826086" y="38500"/>
              <a:ext cx="5143499" cy="930728"/>
              <a:chOff x="0" y="0"/>
              <a:chExt cx="2948" cy="549"/>
            </a:xfrm>
          </p:grpSpPr>
          <p:pic>
            <p:nvPicPr>
              <p:cNvPr id="6159" name="Picture 49" descr="그림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48"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0" name="AutoShape 50"/>
              <p:cNvSpPr>
                <a:spLocks noChangeArrowheads="1"/>
              </p:cNvSpPr>
              <p:nvPr/>
            </p:nvSpPr>
            <p:spPr bwMode="auto">
              <a:xfrm>
                <a:off x="77" y="82"/>
                <a:ext cx="2789" cy="33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r>
                  <a:rPr kumimoji="0" lang="zh-CN" altLang="en-US" sz="2400">
                    <a:solidFill>
                      <a:srgbClr val="333333"/>
                    </a:solidFill>
                    <a:latin typeface="楷体_GB2312" pitchFamily="49" charset="-122"/>
                  </a:rPr>
                  <a:t>线程 </a:t>
                </a:r>
              </a:p>
            </p:txBody>
          </p:sp>
          <p:sp>
            <p:nvSpPr>
              <p:cNvPr id="6161" name="AutoShape 51"/>
              <p:cNvSpPr>
                <a:spLocks noChangeArrowheads="1"/>
              </p:cNvSpPr>
              <p:nvPr/>
            </p:nvSpPr>
            <p:spPr bwMode="auto">
              <a:xfrm>
                <a:off x="168" y="100"/>
                <a:ext cx="2611" cy="155"/>
              </a:xfrm>
              <a:prstGeom prst="roundRect">
                <a:avLst>
                  <a:gd name="adj" fmla="val 50000"/>
                </a:avLst>
              </a:prstGeom>
              <a:gradFill rotWithShape="1">
                <a:gsLst>
                  <a:gs pos="0">
                    <a:srgbClr val="FFFFFF">
                      <a:alpha val="37999"/>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42000" tIns="190800"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latinLnBrk="1" hangingPunct="1">
                  <a:spcBef>
                    <a:spcPct val="0"/>
                  </a:spcBef>
                  <a:buFontTx/>
                  <a:buNone/>
                </a:pPr>
                <a:endParaRPr kumimoji="0" lang="ko-KR" altLang="en-US" sz="1800" b="0">
                  <a:solidFill>
                    <a:srgbClr val="000000"/>
                  </a:solidFill>
                  <a:latin typeface="Gulim" pitchFamily="34" charset="-127"/>
                  <a:ea typeface="Gulim" pitchFamily="34" charset="-127"/>
                </a:endParaRPr>
              </a:p>
            </p:txBody>
          </p:sp>
        </p:grpSp>
        <p:sp>
          <p:nvSpPr>
            <p:cNvPr id="6158" name="TextBox 71"/>
            <p:cNvSpPr txBox="1">
              <a:spLocks noChangeArrowheads="1"/>
            </p:cNvSpPr>
            <p:nvPr/>
          </p:nvSpPr>
          <p:spPr bwMode="auto">
            <a:xfrm>
              <a:off x="191977" y="95409"/>
              <a:ext cx="620011" cy="7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r" eaLnBrk="1" latinLnBrk="1" hangingPunct="1">
                <a:spcBef>
                  <a:spcPct val="0"/>
                </a:spcBef>
                <a:buFontTx/>
                <a:buNone/>
              </a:pPr>
              <a:r>
                <a:rPr kumimoji="0" lang="en-US" altLang="zh-CN" sz="4000" dirty="0">
                  <a:solidFill>
                    <a:srgbClr val="FFFFFF"/>
                  </a:solidFill>
                  <a:latin typeface="Times New Roman" panose="02020603050405020304" pitchFamily="18" charset="0"/>
                  <a:ea typeface="Gulim" pitchFamily="34" charset="-127"/>
                  <a:cs typeface="Times New Roman" panose="02020603050405020304" pitchFamily="18" charset="0"/>
                </a:rPr>
                <a:t>6</a:t>
              </a:r>
            </a:p>
          </p:txBody>
        </p:sp>
      </p:grpSp>
    </p:spTree>
    <p:extLst>
      <p:ext uri="{BB962C8B-B14F-4D97-AF65-F5344CB8AC3E}">
        <p14:creationId xmlns:p14="http://schemas.microsoft.com/office/powerpoint/2010/main" val="1287552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6627"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26628"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4 </a:t>
            </a:r>
            <a:r>
              <a:rPr kumimoji="0" lang="zh-CN" altLang="en-US" sz="2400">
                <a:solidFill>
                  <a:srgbClr val="000000"/>
                </a:solidFill>
                <a:latin typeface="楷体_GB2312" pitchFamily="49" charset="-122"/>
              </a:rPr>
              <a:t>创建状态与终止状态</a:t>
            </a:r>
          </a:p>
        </p:txBody>
      </p:sp>
      <p:sp>
        <p:nvSpPr>
          <p:cNvPr id="26629" name="Text Box 7"/>
          <p:cNvSpPr txBox="1">
            <a:spLocks noChangeArrowheads="1"/>
          </p:cNvSpPr>
          <p:nvPr/>
        </p:nvSpPr>
        <p:spPr bwMode="auto">
          <a:xfrm>
            <a:off x="1524000" y="5618163"/>
            <a:ext cx="692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a:t>
            </a:r>
            <a:r>
              <a:rPr lang="en-US" altLang="zh-CN" sz="2400">
                <a:solidFill>
                  <a:srgbClr val="000000"/>
                </a:solidFill>
                <a:latin typeface="楷体_GB2312" pitchFamily="49" charset="-122"/>
              </a:rPr>
              <a:t>2-8  </a:t>
            </a:r>
            <a:r>
              <a:rPr lang="zh-CN" altLang="en-US" sz="2400">
                <a:solidFill>
                  <a:srgbClr val="000000"/>
                </a:solidFill>
                <a:latin typeface="楷体_GB2312" pitchFamily="49" charset="-122"/>
              </a:rPr>
              <a:t>具有创建、终止和挂起状态的进程状态图 </a:t>
            </a:r>
          </a:p>
        </p:txBody>
      </p:sp>
      <p:graphicFrame>
        <p:nvGraphicFramePr>
          <p:cNvPr id="26630" name="Object 8"/>
          <p:cNvGraphicFramePr>
            <a:graphicFrameLocks noChangeAspect="1"/>
          </p:cNvGraphicFramePr>
          <p:nvPr/>
        </p:nvGraphicFramePr>
        <p:xfrm>
          <a:off x="1905000" y="1752600"/>
          <a:ext cx="6096000" cy="3597275"/>
        </p:xfrm>
        <a:graphic>
          <a:graphicData uri="http://schemas.openxmlformats.org/presentationml/2006/ole">
            <mc:AlternateContent xmlns:mc="http://schemas.openxmlformats.org/markup-compatibility/2006">
              <mc:Choice xmlns:v="urn:schemas-microsoft-com:vml" Requires="v">
                <p:oleObj spid="_x0000_s226369" name="Visio" r:id="rId5" imgW="2436025" imgH="1444737" progId="Visio.Drawing.11">
                  <p:embed/>
                </p:oleObj>
              </mc:Choice>
              <mc:Fallback>
                <p:oleObj name="Visio" r:id="rId5" imgW="2436025" imgH="144473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752600"/>
                        <a:ext cx="60960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9210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7651"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2.1.5 </a:t>
            </a:r>
            <a:r>
              <a:rPr kumimoji="0" lang="zh-CN" altLang="en-US" sz="2800">
                <a:solidFill>
                  <a:srgbClr val="000000"/>
                </a:solidFill>
                <a:latin typeface="楷体_GB2312" pitchFamily="49" charset="-122"/>
              </a:rPr>
              <a:t>进程控制块</a:t>
            </a:r>
          </a:p>
        </p:txBody>
      </p:sp>
      <p:sp>
        <p:nvSpPr>
          <p:cNvPr id="27652"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进程控制块的作用</a:t>
            </a:r>
          </a:p>
        </p:txBody>
      </p:sp>
      <p:sp>
        <p:nvSpPr>
          <p:cNvPr id="27653" name="Rectangle 7"/>
          <p:cNvSpPr>
            <a:spLocks noGrp="1" noChangeArrowheads="1"/>
          </p:cNvSpPr>
          <p:nvPr>
            <p:ph type="body" idx="1"/>
          </p:nvPr>
        </p:nvSpPr>
        <p:spPr>
          <a:xfrm>
            <a:off x="457200" y="1905000"/>
            <a:ext cx="8229600" cy="4114800"/>
          </a:xfrm>
        </p:spPr>
        <p:txBody>
          <a:bodyPr/>
          <a:lstStyle/>
          <a:p>
            <a:pPr algn="just" eaLnBrk="1" hangingPunct="1">
              <a:lnSpc>
                <a:spcPct val="90000"/>
              </a:lnSpc>
            </a:pPr>
            <a:r>
              <a:rPr lang="zh-CN" altLang="en-US" sz="2400" smtClean="0"/>
              <a:t>为了</a:t>
            </a:r>
            <a:r>
              <a:rPr lang="zh-CN" altLang="en-US" sz="2400" smtClean="0">
                <a:solidFill>
                  <a:srgbClr val="3333CC"/>
                </a:solidFill>
              </a:rPr>
              <a:t>描述和控制进程的运行</a:t>
            </a:r>
            <a:r>
              <a:rPr lang="zh-CN" altLang="en-US" sz="2400" smtClean="0"/>
              <a:t>，系统为每个进程定义了一个数据结构</a:t>
            </a:r>
            <a:r>
              <a:rPr lang="en-US" altLang="zh-CN" sz="2400" smtClean="0"/>
              <a:t>——</a:t>
            </a:r>
            <a:r>
              <a:rPr lang="zh-CN" altLang="en-US" sz="2400" smtClean="0">
                <a:solidFill>
                  <a:srgbClr val="FF0000"/>
                </a:solidFill>
              </a:rPr>
              <a:t>进程控制块</a:t>
            </a:r>
            <a:r>
              <a:rPr lang="en-US" altLang="zh-CN" sz="2400" smtClean="0">
                <a:solidFill>
                  <a:srgbClr val="FF0000"/>
                </a:solidFill>
              </a:rPr>
              <a:t>PCB</a:t>
            </a:r>
            <a:r>
              <a:rPr lang="zh-CN" altLang="en-US" sz="2400" smtClean="0"/>
              <a:t>。</a:t>
            </a:r>
          </a:p>
          <a:p>
            <a:pPr algn="just" eaLnBrk="1" hangingPunct="1">
              <a:lnSpc>
                <a:spcPct val="90000"/>
              </a:lnSpc>
            </a:pPr>
            <a:r>
              <a:rPr lang="en-US" altLang="zh-CN" sz="2400" smtClean="0"/>
              <a:t>PCB</a:t>
            </a:r>
            <a:r>
              <a:rPr lang="zh-CN" altLang="en-US" sz="2400" smtClean="0"/>
              <a:t>是</a:t>
            </a:r>
            <a:r>
              <a:rPr lang="zh-CN" altLang="en-US" sz="2400" smtClean="0">
                <a:solidFill>
                  <a:srgbClr val="3333CC"/>
                </a:solidFill>
              </a:rPr>
              <a:t>进程实体</a:t>
            </a:r>
            <a:r>
              <a:rPr lang="zh-CN" altLang="en-US" sz="2400" smtClean="0"/>
              <a:t>的一部分，在</a:t>
            </a:r>
            <a:r>
              <a:rPr lang="en-US" altLang="zh-CN" sz="2400" smtClean="0">
                <a:solidFill>
                  <a:srgbClr val="3333CC"/>
                </a:solidFill>
              </a:rPr>
              <a:t>PCB</a:t>
            </a:r>
            <a:r>
              <a:rPr lang="zh-CN" altLang="en-US" sz="2400" smtClean="0">
                <a:solidFill>
                  <a:srgbClr val="3333CC"/>
                </a:solidFill>
              </a:rPr>
              <a:t>中记录了</a:t>
            </a:r>
            <a:r>
              <a:rPr lang="en-US" altLang="zh-CN" sz="2400" smtClean="0">
                <a:solidFill>
                  <a:srgbClr val="3333CC"/>
                </a:solidFill>
              </a:rPr>
              <a:t>OS</a:t>
            </a:r>
            <a:r>
              <a:rPr lang="zh-CN" altLang="en-US" sz="2400" smtClean="0">
                <a:solidFill>
                  <a:srgbClr val="3333CC"/>
                </a:solidFill>
              </a:rPr>
              <a:t>所需的、用于描述进程的当前状态以及控制进程的全部信息</a:t>
            </a:r>
            <a:r>
              <a:rPr lang="zh-CN" altLang="en-US" sz="2400" smtClean="0"/>
              <a:t>。</a:t>
            </a:r>
          </a:p>
          <a:p>
            <a:pPr algn="just" eaLnBrk="1" hangingPunct="1">
              <a:lnSpc>
                <a:spcPct val="90000"/>
              </a:lnSpc>
            </a:pPr>
            <a:r>
              <a:rPr lang="en-US" altLang="zh-CN" sz="2400" smtClean="0"/>
              <a:t>PCB</a:t>
            </a:r>
            <a:r>
              <a:rPr lang="zh-CN" altLang="en-US" sz="2400" smtClean="0"/>
              <a:t>的</a:t>
            </a:r>
            <a:r>
              <a:rPr lang="zh-CN" altLang="en-US" sz="2400" smtClean="0">
                <a:solidFill>
                  <a:srgbClr val="FF0000"/>
                </a:solidFill>
              </a:rPr>
              <a:t>作用</a:t>
            </a:r>
            <a:r>
              <a:rPr lang="zh-CN" altLang="en-US" sz="2400" smtClean="0"/>
              <a:t>是</a:t>
            </a:r>
            <a:r>
              <a:rPr lang="zh-CN" altLang="en-US" sz="2400" smtClean="0">
                <a:solidFill>
                  <a:srgbClr val="3333CC"/>
                </a:solidFill>
              </a:rPr>
              <a:t>将程序变成可并发执行的进程</a:t>
            </a:r>
            <a:r>
              <a:rPr lang="zh-CN" altLang="en-US" sz="2400" smtClean="0"/>
              <a:t>。</a:t>
            </a:r>
          </a:p>
          <a:p>
            <a:pPr algn="just" eaLnBrk="1" hangingPunct="1">
              <a:lnSpc>
                <a:spcPct val="90000"/>
              </a:lnSpc>
            </a:pPr>
            <a:r>
              <a:rPr lang="zh-CN" altLang="en-US" sz="2400" smtClean="0"/>
              <a:t>系统根据进程的</a:t>
            </a:r>
            <a:r>
              <a:rPr lang="en-US" altLang="zh-CN" sz="2400" smtClean="0"/>
              <a:t>PCB</a:t>
            </a:r>
            <a:r>
              <a:rPr lang="zh-CN" altLang="en-US" sz="2400" smtClean="0"/>
              <a:t>感知到一进程的存在，并对它进行控制，因此，</a:t>
            </a:r>
            <a:r>
              <a:rPr lang="en-US" altLang="zh-CN" sz="2400" smtClean="0">
                <a:solidFill>
                  <a:srgbClr val="FF0000"/>
                </a:solidFill>
              </a:rPr>
              <a:t>PCB</a:t>
            </a:r>
            <a:r>
              <a:rPr lang="zh-CN" altLang="en-US" sz="2400" smtClean="0">
                <a:solidFill>
                  <a:srgbClr val="FF0000"/>
                </a:solidFill>
              </a:rPr>
              <a:t>是进程存在的唯一标志</a:t>
            </a:r>
            <a:r>
              <a:rPr lang="zh-CN" altLang="en-US" sz="2400" smtClean="0"/>
              <a:t>。</a:t>
            </a:r>
          </a:p>
          <a:p>
            <a:pPr algn="just" eaLnBrk="1" hangingPunct="1">
              <a:lnSpc>
                <a:spcPct val="90000"/>
              </a:lnSpc>
            </a:pPr>
            <a:r>
              <a:rPr lang="zh-CN" altLang="en-US" sz="2400" smtClean="0"/>
              <a:t>由于</a:t>
            </a:r>
            <a:r>
              <a:rPr lang="en-US" altLang="zh-CN" sz="2400" smtClean="0"/>
              <a:t>PCB</a:t>
            </a:r>
            <a:r>
              <a:rPr lang="zh-CN" altLang="en-US" sz="2400" smtClean="0"/>
              <a:t>要被系统频繁访问，它必须</a:t>
            </a:r>
            <a:r>
              <a:rPr lang="zh-CN" altLang="en-US" sz="2400" smtClean="0">
                <a:solidFill>
                  <a:srgbClr val="3333CC"/>
                </a:solidFill>
              </a:rPr>
              <a:t>常驻内存</a:t>
            </a:r>
            <a:r>
              <a:rPr lang="zh-CN" altLang="en-US" sz="2400" smtClean="0"/>
              <a:t>。</a:t>
            </a:r>
          </a:p>
          <a:p>
            <a:pPr eaLnBrk="1" hangingPunct="1">
              <a:lnSpc>
                <a:spcPct val="90000"/>
              </a:lnSpc>
            </a:pPr>
            <a:endParaRPr lang="en-US" altLang="zh-CN" sz="2800" smtClean="0"/>
          </a:p>
        </p:txBody>
      </p:sp>
      <p:pic>
        <p:nvPicPr>
          <p:cNvPr id="27654" name="Picture 8" descr="MC90031061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876800"/>
            <a:ext cx="161925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005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8675"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2.1.5 </a:t>
            </a:r>
            <a:r>
              <a:rPr kumimoji="0" lang="zh-CN" altLang="en-US" sz="2800">
                <a:solidFill>
                  <a:srgbClr val="000000"/>
                </a:solidFill>
                <a:latin typeface="楷体_GB2312" pitchFamily="49" charset="-122"/>
              </a:rPr>
              <a:t>进程控制块</a:t>
            </a:r>
          </a:p>
        </p:txBody>
      </p:sp>
      <p:sp>
        <p:nvSpPr>
          <p:cNvPr id="28676" name="Text Box 4"/>
          <p:cNvSpPr txBox="1">
            <a:spLocks noChangeArrowheads="1"/>
          </p:cNvSpPr>
          <p:nvPr/>
        </p:nvSpPr>
        <p:spPr bwMode="auto">
          <a:xfrm>
            <a:off x="609600" y="1371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进程控制块中的信息</a:t>
            </a:r>
          </a:p>
        </p:txBody>
      </p:sp>
      <p:sp>
        <p:nvSpPr>
          <p:cNvPr id="28677" name="Rectangle 5"/>
          <p:cNvSpPr>
            <a:spLocks noGrp="1" noChangeArrowheads="1"/>
          </p:cNvSpPr>
          <p:nvPr>
            <p:ph type="body" idx="1"/>
          </p:nvPr>
        </p:nvSpPr>
        <p:spPr>
          <a:xfrm>
            <a:off x="457200" y="1905000"/>
            <a:ext cx="8229600" cy="4114800"/>
          </a:xfrm>
        </p:spPr>
        <p:txBody>
          <a:bodyPr/>
          <a:lstStyle/>
          <a:p>
            <a:pPr algn="just" eaLnBrk="1" hangingPunct="1">
              <a:lnSpc>
                <a:spcPct val="90000"/>
              </a:lnSpc>
            </a:pPr>
            <a:r>
              <a:rPr lang="zh-CN" altLang="en-US" sz="2400" smtClean="0"/>
              <a:t>进程标识符：进程标识符用于惟一地标识一个进程。一个进程通常有两种标识符：</a:t>
            </a:r>
          </a:p>
          <a:p>
            <a:pPr lvl="1" algn="just" eaLnBrk="1" hangingPunct="1">
              <a:lnSpc>
                <a:spcPct val="90000"/>
              </a:lnSpc>
            </a:pPr>
            <a:r>
              <a:rPr lang="zh-CN" altLang="en-US" sz="2200" smtClean="0"/>
              <a:t>内部标识符。系统赋予，系统使用</a:t>
            </a:r>
          </a:p>
          <a:p>
            <a:pPr lvl="1" algn="just" eaLnBrk="1" hangingPunct="1">
              <a:lnSpc>
                <a:spcPct val="90000"/>
              </a:lnSpc>
            </a:pPr>
            <a:r>
              <a:rPr lang="zh-CN" altLang="en-US" sz="2200" smtClean="0"/>
              <a:t>外部标识符。创建者提供，用户使用。父进程标识，子进程标识，用户标识。</a:t>
            </a:r>
          </a:p>
          <a:p>
            <a:pPr algn="just" eaLnBrk="1" hangingPunct="1">
              <a:lnSpc>
                <a:spcPct val="90000"/>
              </a:lnSpc>
            </a:pPr>
            <a:r>
              <a:rPr lang="zh-CN" altLang="en-US" sz="2600" smtClean="0"/>
              <a:t>处理机状态：用于</a:t>
            </a:r>
            <a:r>
              <a:rPr lang="en-US" altLang="zh-CN" sz="2600" smtClean="0"/>
              <a:t>CPU</a:t>
            </a:r>
            <a:r>
              <a:rPr lang="zh-CN" altLang="en-US" sz="2600" smtClean="0"/>
              <a:t>切换时保存现场和恢复现场，主要由处理机中各种寄存器的内容组成</a:t>
            </a:r>
          </a:p>
          <a:p>
            <a:pPr lvl="1" algn="just" eaLnBrk="1" hangingPunct="1">
              <a:lnSpc>
                <a:spcPct val="90000"/>
              </a:lnSpc>
            </a:pPr>
            <a:r>
              <a:rPr lang="zh-CN" altLang="en-US" sz="2200" smtClean="0"/>
              <a:t>通用寄存器。又称用户可视寄存器。</a:t>
            </a:r>
          </a:p>
          <a:p>
            <a:pPr lvl="1" algn="just" eaLnBrk="1" hangingPunct="1">
              <a:lnSpc>
                <a:spcPct val="90000"/>
              </a:lnSpc>
            </a:pPr>
            <a:r>
              <a:rPr lang="zh-CN" altLang="en-US" sz="2200" smtClean="0"/>
              <a:t>指令计数器。存放下一条指令地址。</a:t>
            </a:r>
          </a:p>
          <a:p>
            <a:pPr lvl="1" algn="just" eaLnBrk="1" hangingPunct="1">
              <a:lnSpc>
                <a:spcPct val="90000"/>
              </a:lnSpc>
            </a:pPr>
            <a:r>
              <a:rPr lang="zh-CN" altLang="en-US" sz="2200" smtClean="0"/>
              <a:t>用户栈指针。</a:t>
            </a:r>
          </a:p>
        </p:txBody>
      </p:sp>
      <p:pic>
        <p:nvPicPr>
          <p:cNvPr id="28678" name="Picture 7" descr="MM900283538[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953000"/>
            <a:ext cx="15240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123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29699"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2.1.5 </a:t>
            </a:r>
            <a:r>
              <a:rPr kumimoji="0" lang="zh-CN" altLang="en-US" sz="2800">
                <a:solidFill>
                  <a:srgbClr val="000000"/>
                </a:solidFill>
                <a:latin typeface="楷体_GB2312" pitchFamily="49" charset="-122"/>
              </a:rPr>
              <a:t>进程控制块</a:t>
            </a:r>
          </a:p>
        </p:txBody>
      </p:sp>
      <p:sp>
        <p:nvSpPr>
          <p:cNvPr id="29700" name="Text Box 4"/>
          <p:cNvSpPr txBox="1">
            <a:spLocks noChangeArrowheads="1"/>
          </p:cNvSpPr>
          <p:nvPr/>
        </p:nvSpPr>
        <p:spPr bwMode="auto">
          <a:xfrm>
            <a:off x="609600" y="1295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进程控制块中的信息（续）</a:t>
            </a:r>
          </a:p>
        </p:txBody>
      </p:sp>
      <p:sp>
        <p:nvSpPr>
          <p:cNvPr id="29701" name="Rectangle 5"/>
          <p:cNvSpPr>
            <a:spLocks noGrp="1" noChangeArrowheads="1"/>
          </p:cNvSpPr>
          <p:nvPr>
            <p:ph type="body" idx="1"/>
          </p:nvPr>
        </p:nvSpPr>
        <p:spPr>
          <a:xfrm>
            <a:off x="457200" y="1752600"/>
            <a:ext cx="7391400" cy="4724400"/>
          </a:xfrm>
        </p:spPr>
        <p:txBody>
          <a:bodyPr/>
          <a:lstStyle/>
          <a:p>
            <a:pPr algn="just" eaLnBrk="1" hangingPunct="1"/>
            <a:r>
              <a:rPr lang="zh-CN" altLang="en-US" sz="2400" smtClean="0"/>
              <a:t>进程调度信息。在</a:t>
            </a:r>
            <a:r>
              <a:rPr lang="en-US" altLang="zh-CN" sz="2400" smtClean="0"/>
              <a:t>PCB</a:t>
            </a:r>
            <a:r>
              <a:rPr lang="zh-CN" altLang="en-US" sz="2400" smtClean="0"/>
              <a:t>中还存放一些与进程调度和进程对换有关的信息，包括：</a:t>
            </a:r>
          </a:p>
          <a:p>
            <a:pPr lvl="1" algn="just" eaLnBrk="1" hangingPunct="1"/>
            <a:r>
              <a:rPr lang="zh-CN" altLang="en-US" sz="2200" smtClean="0"/>
              <a:t>进程状态。</a:t>
            </a:r>
          </a:p>
          <a:p>
            <a:pPr lvl="1" algn="just" eaLnBrk="1" hangingPunct="1"/>
            <a:r>
              <a:rPr lang="zh-CN" altLang="en-US" sz="2200" smtClean="0"/>
              <a:t>进程优先级。</a:t>
            </a:r>
          </a:p>
          <a:p>
            <a:pPr lvl="1" algn="just" eaLnBrk="1" hangingPunct="1"/>
            <a:r>
              <a:rPr lang="zh-CN" altLang="en-US" sz="2200" smtClean="0"/>
              <a:t>进程调度所需的其它信息。</a:t>
            </a:r>
            <a:r>
              <a:rPr lang="en-US" altLang="zh-CN" sz="2200" smtClean="0"/>
              <a:t>(</a:t>
            </a:r>
            <a:r>
              <a:rPr lang="zh-CN" altLang="en-US" sz="2200" smtClean="0"/>
              <a:t>比如已等待</a:t>
            </a:r>
            <a:r>
              <a:rPr lang="en-US" altLang="zh-CN" sz="2200" smtClean="0"/>
              <a:t>CPU</a:t>
            </a:r>
            <a:r>
              <a:rPr lang="zh-CN" altLang="en-US" sz="2200" smtClean="0"/>
              <a:t>的时间总和、进程已执行的时间总和等</a:t>
            </a:r>
            <a:r>
              <a:rPr lang="en-US" altLang="zh-CN" sz="2200" smtClean="0"/>
              <a:t>)</a:t>
            </a:r>
          </a:p>
          <a:p>
            <a:pPr lvl="1" algn="just" eaLnBrk="1" hangingPunct="1"/>
            <a:r>
              <a:rPr lang="en-US" altLang="zh-CN" sz="2200" smtClean="0"/>
              <a:t> </a:t>
            </a:r>
            <a:r>
              <a:rPr lang="zh-CN" altLang="en-US" sz="2200" smtClean="0"/>
              <a:t>事件。即阻塞原因。</a:t>
            </a:r>
          </a:p>
          <a:p>
            <a:pPr algn="just" eaLnBrk="1" hangingPunct="1"/>
            <a:r>
              <a:rPr lang="zh-CN" altLang="en-US" sz="2400" smtClean="0"/>
              <a:t>进程控制信息</a:t>
            </a:r>
          </a:p>
          <a:p>
            <a:pPr lvl="1" algn="just" eaLnBrk="1" hangingPunct="1"/>
            <a:r>
              <a:rPr lang="zh-CN" altLang="en-US" sz="2200" smtClean="0"/>
              <a:t>程序和数据的地址。</a:t>
            </a:r>
          </a:p>
          <a:p>
            <a:pPr lvl="1" algn="just" eaLnBrk="1" hangingPunct="1"/>
            <a:r>
              <a:rPr lang="zh-CN" altLang="en-US" sz="2200" smtClean="0"/>
              <a:t>进程同步和通信机制。</a:t>
            </a:r>
            <a:r>
              <a:rPr lang="en-US" altLang="zh-CN" sz="2200" smtClean="0"/>
              <a:t>(</a:t>
            </a:r>
            <a:r>
              <a:rPr lang="zh-CN" altLang="en-US" sz="2200" smtClean="0"/>
              <a:t>如消息队列指针、信号量等</a:t>
            </a:r>
            <a:r>
              <a:rPr lang="en-US" altLang="zh-CN" sz="2200" smtClean="0"/>
              <a:t>) </a:t>
            </a:r>
          </a:p>
          <a:p>
            <a:pPr lvl="1" algn="just" eaLnBrk="1" hangingPunct="1"/>
            <a:r>
              <a:rPr lang="zh-CN" altLang="en-US" sz="2200" smtClean="0"/>
              <a:t>资源清单。</a:t>
            </a:r>
          </a:p>
          <a:p>
            <a:pPr lvl="1" algn="just" eaLnBrk="1" hangingPunct="1"/>
            <a:r>
              <a:rPr lang="zh-CN" altLang="en-US" sz="2200" smtClean="0"/>
              <a:t>链接指针。本进程</a:t>
            </a:r>
            <a:r>
              <a:rPr lang="en-US" altLang="zh-CN" sz="2200" smtClean="0"/>
              <a:t>(PCB)</a:t>
            </a:r>
            <a:r>
              <a:rPr lang="zh-CN" altLang="en-US" sz="2200" smtClean="0"/>
              <a:t>所在队列的下一个进程的</a:t>
            </a:r>
            <a:r>
              <a:rPr lang="en-US" altLang="zh-CN" sz="2200" smtClean="0"/>
              <a:t>PCB</a:t>
            </a:r>
            <a:r>
              <a:rPr lang="zh-CN" altLang="en-US" sz="2200" smtClean="0"/>
              <a:t>首地址。</a:t>
            </a:r>
          </a:p>
        </p:txBody>
      </p:sp>
    </p:spTree>
    <p:extLst>
      <p:ext uri="{BB962C8B-B14F-4D97-AF65-F5344CB8AC3E}">
        <p14:creationId xmlns:p14="http://schemas.microsoft.com/office/powerpoint/2010/main" val="3273809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30723"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2.1.5 </a:t>
            </a:r>
            <a:r>
              <a:rPr kumimoji="0" lang="zh-CN" altLang="en-US" sz="2800">
                <a:solidFill>
                  <a:srgbClr val="000000"/>
                </a:solidFill>
                <a:latin typeface="楷体_GB2312" pitchFamily="49" charset="-122"/>
              </a:rPr>
              <a:t>进程控制块</a:t>
            </a:r>
          </a:p>
        </p:txBody>
      </p:sp>
      <p:sp>
        <p:nvSpPr>
          <p:cNvPr id="30724" name="Text Box 4"/>
          <p:cNvSpPr txBox="1">
            <a:spLocks noChangeArrowheads="1"/>
          </p:cNvSpPr>
          <p:nvPr/>
        </p:nvSpPr>
        <p:spPr bwMode="auto">
          <a:xfrm>
            <a:off x="609600" y="1295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3. </a:t>
            </a:r>
            <a:r>
              <a:rPr kumimoji="0" lang="zh-CN" altLang="en-US" sz="2400">
                <a:solidFill>
                  <a:srgbClr val="000000"/>
                </a:solidFill>
                <a:latin typeface="楷体_GB2312" pitchFamily="49" charset="-122"/>
              </a:rPr>
              <a:t>进程控制块的组织方式</a:t>
            </a:r>
          </a:p>
        </p:txBody>
      </p:sp>
      <p:sp>
        <p:nvSpPr>
          <p:cNvPr id="30725" name="Rectangle 7"/>
          <p:cNvSpPr>
            <a:spLocks noChangeArrowheads="1"/>
          </p:cNvSpPr>
          <p:nvPr/>
        </p:nvSpPr>
        <p:spPr bwMode="auto">
          <a:xfrm>
            <a:off x="2743200" y="6096000"/>
            <a:ext cx="401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solidFill>
                  <a:srgbClr val="000000"/>
                </a:solidFill>
                <a:latin typeface="楷体_GB2312" pitchFamily="49" charset="-122"/>
              </a:rPr>
              <a:t>图 </a:t>
            </a:r>
            <a:r>
              <a:rPr lang="en-US" altLang="zh-CN" sz="2400">
                <a:solidFill>
                  <a:srgbClr val="000000"/>
                </a:solidFill>
                <a:latin typeface="楷体_GB2312" pitchFamily="49" charset="-122"/>
              </a:rPr>
              <a:t>2-9</a:t>
            </a:r>
            <a:r>
              <a:rPr lang="zh-CN" altLang="en-US" sz="2400">
                <a:solidFill>
                  <a:srgbClr val="000000"/>
                </a:solidFill>
                <a:latin typeface="楷体_GB2312" pitchFamily="49" charset="-122"/>
              </a:rPr>
              <a:t>　</a:t>
            </a:r>
            <a:r>
              <a:rPr lang="en-US" altLang="zh-CN" sz="2400">
                <a:solidFill>
                  <a:srgbClr val="000000"/>
                </a:solidFill>
                <a:latin typeface="楷体_GB2312" pitchFamily="49" charset="-122"/>
              </a:rPr>
              <a:t>PCB</a:t>
            </a:r>
            <a:r>
              <a:rPr lang="zh-CN" altLang="en-US" sz="2400">
                <a:solidFill>
                  <a:srgbClr val="000000"/>
                </a:solidFill>
                <a:latin typeface="楷体_GB2312" pitchFamily="49" charset="-122"/>
              </a:rPr>
              <a:t>链接队列示意图</a:t>
            </a:r>
          </a:p>
        </p:txBody>
      </p:sp>
      <p:graphicFrame>
        <p:nvGraphicFramePr>
          <p:cNvPr id="30726" name="Object 8"/>
          <p:cNvGraphicFramePr>
            <a:graphicFrameLocks noChangeAspect="1"/>
          </p:cNvGraphicFramePr>
          <p:nvPr/>
        </p:nvGraphicFramePr>
        <p:xfrm>
          <a:off x="1371600" y="2062163"/>
          <a:ext cx="7086600" cy="4035425"/>
        </p:xfrm>
        <a:graphic>
          <a:graphicData uri="http://schemas.openxmlformats.org/presentationml/2006/ole">
            <mc:AlternateContent xmlns:mc="http://schemas.openxmlformats.org/markup-compatibility/2006">
              <mc:Choice xmlns:v="urn:schemas-microsoft-com:vml" Requires="v">
                <p:oleObj spid="_x0000_s227393" r:id="rId5" imgW="2849342" imgH="1619141" progId="Visio.Drawing.4">
                  <p:embed/>
                </p:oleObj>
              </mc:Choice>
              <mc:Fallback>
                <p:oleObj r:id="rId5" imgW="2849342" imgH="1619141" progId="Visio.Drawing.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062163"/>
                        <a:ext cx="70866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7" name="Text Box 9"/>
          <p:cNvSpPr txBox="1">
            <a:spLocks noChangeArrowheads="1"/>
          </p:cNvSpPr>
          <p:nvPr/>
        </p:nvSpPr>
        <p:spPr bwMode="auto">
          <a:xfrm>
            <a:off x="1066800" y="18288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链接方式</a:t>
            </a:r>
          </a:p>
        </p:txBody>
      </p:sp>
    </p:spTree>
    <p:extLst>
      <p:ext uri="{BB962C8B-B14F-4D97-AF65-F5344CB8AC3E}">
        <p14:creationId xmlns:p14="http://schemas.microsoft.com/office/powerpoint/2010/main" val="20726117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31747"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2.1.5 </a:t>
            </a:r>
            <a:r>
              <a:rPr kumimoji="0" lang="zh-CN" altLang="en-US" sz="2800">
                <a:solidFill>
                  <a:srgbClr val="000000"/>
                </a:solidFill>
                <a:latin typeface="楷体_GB2312" pitchFamily="49" charset="-122"/>
              </a:rPr>
              <a:t>进程控制块</a:t>
            </a:r>
          </a:p>
        </p:txBody>
      </p:sp>
      <p:sp>
        <p:nvSpPr>
          <p:cNvPr id="31748" name="Text Box 4"/>
          <p:cNvSpPr txBox="1">
            <a:spLocks noChangeArrowheads="1"/>
          </p:cNvSpPr>
          <p:nvPr/>
        </p:nvSpPr>
        <p:spPr bwMode="auto">
          <a:xfrm>
            <a:off x="609600" y="1295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3. </a:t>
            </a:r>
            <a:r>
              <a:rPr kumimoji="0" lang="zh-CN" altLang="en-US" sz="2400">
                <a:solidFill>
                  <a:srgbClr val="000000"/>
                </a:solidFill>
                <a:latin typeface="楷体_GB2312" pitchFamily="49" charset="-122"/>
              </a:rPr>
              <a:t>进程控制块的组织方式</a:t>
            </a:r>
          </a:p>
        </p:txBody>
      </p:sp>
      <p:sp>
        <p:nvSpPr>
          <p:cNvPr id="31749" name="Rectangle 5"/>
          <p:cNvSpPr>
            <a:spLocks noChangeArrowheads="1"/>
          </p:cNvSpPr>
          <p:nvPr/>
        </p:nvSpPr>
        <p:spPr bwMode="auto">
          <a:xfrm>
            <a:off x="2743200" y="6096000"/>
            <a:ext cx="4021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solidFill>
                  <a:srgbClr val="000000"/>
                </a:solidFill>
                <a:latin typeface="楷体_GB2312" pitchFamily="49" charset="-122"/>
              </a:rPr>
              <a:t>图 </a:t>
            </a:r>
            <a:r>
              <a:rPr lang="en-US" altLang="zh-CN" sz="2400">
                <a:solidFill>
                  <a:srgbClr val="000000"/>
                </a:solidFill>
                <a:latin typeface="楷体_GB2312" pitchFamily="49" charset="-122"/>
              </a:rPr>
              <a:t>2-10 </a:t>
            </a:r>
            <a:r>
              <a:rPr lang="zh-CN" altLang="en-US" sz="2400">
                <a:solidFill>
                  <a:srgbClr val="000000"/>
                </a:solidFill>
                <a:latin typeface="楷体_GB2312" pitchFamily="49" charset="-122"/>
              </a:rPr>
              <a:t>按索引方式组织</a:t>
            </a:r>
            <a:r>
              <a:rPr lang="en-US" altLang="zh-CN" sz="2400">
                <a:solidFill>
                  <a:srgbClr val="000000"/>
                </a:solidFill>
                <a:latin typeface="楷体_GB2312" pitchFamily="49" charset="-122"/>
              </a:rPr>
              <a:t>PCB</a:t>
            </a:r>
          </a:p>
        </p:txBody>
      </p:sp>
      <p:sp>
        <p:nvSpPr>
          <p:cNvPr id="31750" name="Text Box 7"/>
          <p:cNvSpPr txBox="1">
            <a:spLocks noChangeArrowheads="1"/>
          </p:cNvSpPr>
          <p:nvPr/>
        </p:nvSpPr>
        <p:spPr bwMode="auto">
          <a:xfrm>
            <a:off x="1066800" y="18288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索引方式</a:t>
            </a:r>
          </a:p>
        </p:txBody>
      </p:sp>
      <p:graphicFrame>
        <p:nvGraphicFramePr>
          <p:cNvPr id="31751" name="Object 8"/>
          <p:cNvGraphicFramePr>
            <a:graphicFrameLocks noChangeAspect="1"/>
          </p:cNvGraphicFramePr>
          <p:nvPr/>
        </p:nvGraphicFramePr>
        <p:xfrm>
          <a:off x="1295400" y="2286000"/>
          <a:ext cx="7086600" cy="3773488"/>
        </p:xfrm>
        <a:graphic>
          <a:graphicData uri="http://schemas.openxmlformats.org/presentationml/2006/ole">
            <mc:AlternateContent xmlns:mc="http://schemas.openxmlformats.org/markup-compatibility/2006">
              <mc:Choice xmlns:v="urn:schemas-microsoft-com:vml" Requires="v">
                <p:oleObj spid="_x0000_s228417" r:id="rId4" imgW="3379679" imgH="1796920" progId="Visio.Drawing.4">
                  <p:embed/>
                </p:oleObj>
              </mc:Choice>
              <mc:Fallback>
                <p:oleObj r:id="rId4" imgW="3379679" imgH="179692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286000"/>
                        <a:ext cx="70866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7545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2771" name="Rectangle 9"/>
          <p:cNvSpPr>
            <a:spLocks noGrp="1" noChangeArrowheads="1"/>
          </p:cNvSpPr>
          <p:nvPr>
            <p:ph type="body" idx="1"/>
          </p:nvPr>
        </p:nvSpPr>
        <p:spPr/>
        <p:txBody>
          <a:bodyPr/>
          <a:lstStyle/>
          <a:p>
            <a:pPr eaLnBrk="1" hangingPunct="1"/>
            <a:r>
              <a:rPr lang="zh-CN" altLang="en-US" sz="2800" smtClean="0">
                <a:solidFill>
                  <a:srgbClr val="FF0000"/>
                </a:solidFill>
              </a:rPr>
              <a:t>进程控制</a:t>
            </a:r>
            <a:r>
              <a:rPr lang="zh-CN" altLang="en-US" sz="2800" smtClean="0"/>
              <a:t>用于</a:t>
            </a:r>
            <a:r>
              <a:rPr lang="zh-CN" altLang="en-US" sz="2800" smtClean="0">
                <a:solidFill>
                  <a:srgbClr val="3333CC"/>
                </a:solidFill>
              </a:rPr>
              <a:t>创建和撤销进程</a:t>
            </a:r>
            <a:r>
              <a:rPr lang="zh-CN" altLang="en-US" sz="2800" smtClean="0"/>
              <a:t>，并对进程在整个生命周期中各种</a:t>
            </a:r>
            <a:r>
              <a:rPr lang="zh-CN" altLang="en-US" sz="2800" smtClean="0">
                <a:solidFill>
                  <a:srgbClr val="3333CC"/>
                </a:solidFill>
              </a:rPr>
              <a:t>状态之间的转换</a:t>
            </a:r>
            <a:r>
              <a:rPr lang="zh-CN" altLang="en-US" sz="2800" smtClean="0"/>
              <a:t>进行有效控制。</a:t>
            </a:r>
          </a:p>
          <a:p>
            <a:pPr eaLnBrk="1" hangingPunct="1"/>
            <a:r>
              <a:rPr lang="zh-CN" altLang="en-US" sz="2800" smtClean="0"/>
              <a:t>进程控制一般是由</a:t>
            </a:r>
            <a:r>
              <a:rPr lang="en-US" altLang="zh-CN" sz="2800" smtClean="0"/>
              <a:t>OS</a:t>
            </a:r>
            <a:r>
              <a:rPr lang="zh-CN" altLang="en-US" sz="2800" smtClean="0"/>
              <a:t>的</a:t>
            </a:r>
            <a:r>
              <a:rPr lang="zh-CN" altLang="en-US" sz="2800" smtClean="0">
                <a:solidFill>
                  <a:srgbClr val="3333CC"/>
                </a:solidFill>
              </a:rPr>
              <a:t>内核中的原语</a:t>
            </a:r>
            <a:r>
              <a:rPr lang="zh-CN" altLang="en-US" sz="2800" smtClean="0"/>
              <a:t>来实现的。</a:t>
            </a:r>
          </a:p>
          <a:p>
            <a:pPr eaLnBrk="1" hangingPunct="1"/>
            <a:r>
              <a:rPr lang="zh-CN" altLang="en-US" sz="2800" smtClean="0">
                <a:solidFill>
                  <a:srgbClr val="FF0000"/>
                </a:solidFill>
              </a:rPr>
              <a:t>原语</a:t>
            </a:r>
            <a:r>
              <a:rPr lang="en-US" altLang="zh-CN" sz="2800" smtClean="0"/>
              <a:t>(Primitive)</a:t>
            </a:r>
            <a:r>
              <a:rPr lang="zh-CN" altLang="en-US" sz="2800" smtClean="0"/>
              <a:t>是由若干条指令组成的、用于完成一定功能的一个过程。原语的执行是</a:t>
            </a:r>
            <a:r>
              <a:rPr lang="zh-CN" altLang="en-US" sz="2800" smtClean="0">
                <a:solidFill>
                  <a:srgbClr val="FF0000"/>
                </a:solidFill>
              </a:rPr>
              <a:t>原子操作</a:t>
            </a:r>
            <a:r>
              <a:rPr lang="zh-CN" altLang="en-US" sz="2800" smtClean="0"/>
              <a:t>，即</a:t>
            </a:r>
            <a:r>
              <a:rPr lang="zh-CN" altLang="en-US" sz="2800" smtClean="0">
                <a:solidFill>
                  <a:srgbClr val="3333CC"/>
                </a:solidFill>
              </a:rPr>
              <a:t>在执行过程中不允许被中断</a:t>
            </a:r>
            <a:r>
              <a:rPr lang="zh-CN" altLang="en-US" sz="2800" smtClean="0"/>
              <a:t>。</a:t>
            </a:r>
          </a:p>
          <a:p>
            <a:pPr eaLnBrk="1" hangingPunct="1"/>
            <a:r>
              <a:rPr lang="zh-CN" altLang="en-US" sz="2800" smtClean="0">
                <a:solidFill>
                  <a:srgbClr val="3333CC"/>
                </a:solidFill>
              </a:rPr>
              <a:t>原子操作</a:t>
            </a:r>
            <a:r>
              <a:rPr lang="zh-CN" altLang="en-US" sz="2800" smtClean="0"/>
              <a:t>在</a:t>
            </a:r>
            <a:r>
              <a:rPr lang="zh-CN" altLang="en-US" sz="2800" smtClean="0">
                <a:solidFill>
                  <a:srgbClr val="3333CC"/>
                </a:solidFill>
              </a:rPr>
              <a:t>管态</a:t>
            </a:r>
            <a:r>
              <a:rPr lang="zh-CN" altLang="en-US" sz="2800" smtClean="0"/>
              <a:t>下执行，</a:t>
            </a:r>
            <a:r>
              <a:rPr lang="zh-CN" altLang="en-US" sz="2800" smtClean="0">
                <a:solidFill>
                  <a:srgbClr val="3333CC"/>
                </a:solidFill>
              </a:rPr>
              <a:t>常驻内存</a:t>
            </a:r>
            <a:r>
              <a:rPr lang="zh-CN" altLang="en-US" sz="2800" smtClean="0"/>
              <a:t>。</a:t>
            </a:r>
          </a:p>
        </p:txBody>
      </p:sp>
    </p:spTree>
    <p:extLst>
      <p:ext uri="{BB962C8B-B14F-4D97-AF65-F5344CB8AC3E}">
        <p14:creationId xmlns:p14="http://schemas.microsoft.com/office/powerpoint/2010/main" val="20951045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3795" name="Rectangle 3"/>
          <p:cNvSpPr>
            <a:spLocks noGrp="1" noChangeArrowheads="1"/>
          </p:cNvSpPr>
          <p:nvPr>
            <p:ph type="body" idx="1"/>
          </p:nvPr>
        </p:nvSpPr>
        <p:spPr/>
        <p:txBody>
          <a:bodyPr/>
          <a:lstStyle/>
          <a:p>
            <a:pPr eaLnBrk="1" hangingPunct="1"/>
            <a:r>
              <a:rPr lang="zh-CN" altLang="en-US" sz="2800" smtClean="0">
                <a:solidFill>
                  <a:srgbClr val="FF0000"/>
                </a:solidFill>
              </a:rPr>
              <a:t>管态</a:t>
            </a:r>
            <a:r>
              <a:rPr lang="zh-CN" altLang="en-US" sz="2800" smtClean="0"/>
              <a:t>和</a:t>
            </a:r>
            <a:r>
              <a:rPr lang="zh-CN" altLang="en-US" sz="2800" smtClean="0">
                <a:solidFill>
                  <a:srgbClr val="FF0000"/>
                </a:solidFill>
              </a:rPr>
              <a:t>用户态</a:t>
            </a:r>
            <a:r>
              <a:rPr lang="zh-CN" altLang="en-US" sz="2800" smtClean="0"/>
              <a:t>是</a:t>
            </a:r>
            <a:r>
              <a:rPr lang="zh-CN" altLang="en-US" sz="2800" smtClean="0">
                <a:solidFill>
                  <a:srgbClr val="3333CC"/>
                </a:solidFill>
              </a:rPr>
              <a:t>处理机的两种执行状态</a:t>
            </a:r>
            <a:r>
              <a:rPr lang="zh-CN" altLang="en-US" sz="2800" smtClean="0"/>
              <a:t>，通过这两种状态的划分，可</a:t>
            </a:r>
            <a:r>
              <a:rPr lang="zh-CN" altLang="en-US" sz="2800" smtClean="0">
                <a:solidFill>
                  <a:srgbClr val="3333CC"/>
                </a:solidFill>
              </a:rPr>
              <a:t>防止用户程序破坏操作系统内核代码和数据</a:t>
            </a:r>
            <a:r>
              <a:rPr lang="zh-CN" altLang="en-US" sz="2800" smtClean="0"/>
              <a:t>。</a:t>
            </a:r>
          </a:p>
          <a:p>
            <a:pPr lvl="1" eaLnBrk="1" hangingPunct="1"/>
            <a:r>
              <a:rPr lang="zh-CN" altLang="en-US" sz="2400" smtClean="0">
                <a:solidFill>
                  <a:srgbClr val="FF0000"/>
                </a:solidFill>
              </a:rPr>
              <a:t>管态</a:t>
            </a:r>
            <a:r>
              <a:rPr lang="zh-CN" altLang="en-US" sz="2400" smtClean="0"/>
              <a:t>，也叫</a:t>
            </a:r>
            <a:r>
              <a:rPr lang="zh-CN" altLang="en-US" sz="2400" smtClean="0">
                <a:solidFill>
                  <a:srgbClr val="3333CC"/>
                </a:solidFill>
              </a:rPr>
              <a:t>系统态</a:t>
            </a:r>
            <a:r>
              <a:rPr lang="zh-CN" altLang="en-US" sz="2400" smtClean="0"/>
              <a:t>或</a:t>
            </a:r>
            <a:r>
              <a:rPr lang="zh-CN" altLang="en-US" sz="2400" smtClean="0">
                <a:solidFill>
                  <a:srgbClr val="3333CC"/>
                </a:solidFill>
              </a:rPr>
              <a:t>核心态</a:t>
            </a:r>
            <a:r>
              <a:rPr lang="zh-CN" altLang="en-US" sz="2400" smtClean="0"/>
              <a:t>。它具有</a:t>
            </a:r>
            <a:r>
              <a:rPr lang="zh-CN" altLang="en-US" sz="2400" smtClean="0">
                <a:solidFill>
                  <a:srgbClr val="3333CC"/>
                </a:solidFill>
              </a:rPr>
              <a:t>较高的特权</a:t>
            </a:r>
            <a:r>
              <a:rPr lang="zh-CN" altLang="en-US" sz="2400" smtClean="0"/>
              <a:t>，能</a:t>
            </a:r>
            <a:r>
              <a:rPr lang="zh-CN" altLang="en-US" sz="2400" smtClean="0">
                <a:solidFill>
                  <a:srgbClr val="3333CC"/>
                </a:solidFill>
              </a:rPr>
              <a:t>执行一切指令</a:t>
            </a:r>
            <a:r>
              <a:rPr lang="zh-CN" altLang="en-US" sz="2400" smtClean="0"/>
              <a:t>，访问</a:t>
            </a:r>
            <a:r>
              <a:rPr lang="zh-CN" altLang="en-US" sz="2400" smtClean="0">
                <a:solidFill>
                  <a:srgbClr val="3333CC"/>
                </a:solidFill>
              </a:rPr>
              <a:t>所有寄存器和存储区</a:t>
            </a:r>
            <a:r>
              <a:rPr lang="zh-CN" altLang="en-US" sz="2400" smtClean="0"/>
              <a:t>。通常，</a:t>
            </a:r>
            <a:r>
              <a:rPr lang="zh-CN" altLang="en-US" sz="2400" smtClean="0">
                <a:solidFill>
                  <a:srgbClr val="3333CC"/>
                </a:solidFill>
              </a:rPr>
              <a:t>操作系统内核</a:t>
            </a:r>
            <a:r>
              <a:rPr lang="zh-CN" altLang="en-US" sz="2400" smtClean="0"/>
              <a:t>就运行在</a:t>
            </a:r>
            <a:r>
              <a:rPr lang="zh-CN" altLang="en-US" sz="2400" smtClean="0">
                <a:solidFill>
                  <a:srgbClr val="3333CC"/>
                </a:solidFill>
              </a:rPr>
              <a:t>管态</a:t>
            </a:r>
            <a:r>
              <a:rPr lang="zh-CN" altLang="en-US" sz="2400" smtClean="0"/>
              <a:t>。</a:t>
            </a:r>
          </a:p>
          <a:p>
            <a:pPr lvl="1" eaLnBrk="1" hangingPunct="1">
              <a:buFontTx/>
              <a:buNone/>
            </a:pPr>
            <a:endParaRPr lang="zh-CN" altLang="en-US" sz="2400" smtClean="0"/>
          </a:p>
          <a:p>
            <a:pPr lvl="1" eaLnBrk="1" hangingPunct="1"/>
            <a:r>
              <a:rPr lang="zh-CN" altLang="en-US" sz="2400" smtClean="0">
                <a:solidFill>
                  <a:srgbClr val="FF0000"/>
                </a:solidFill>
              </a:rPr>
              <a:t>用户态</a:t>
            </a:r>
            <a:r>
              <a:rPr lang="zh-CN" altLang="en-US" sz="2400" smtClean="0"/>
              <a:t>，也叫</a:t>
            </a:r>
            <a:r>
              <a:rPr lang="zh-CN" altLang="en-US" sz="2400" smtClean="0">
                <a:solidFill>
                  <a:srgbClr val="3333CC"/>
                </a:solidFill>
              </a:rPr>
              <a:t>目态</a:t>
            </a:r>
            <a:r>
              <a:rPr lang="zh-CN" altLang="en-US" sz="2400" smtClean="0"/>
              <a:t>。是一种具有</a:t>
            </a:r>
            <a:r>
              <a:rPr lang="zh-CN" altLang="en-US" sz="2400" smtClean="0">
                <a:solidFill>
                  <a:srgbClr val="3333CC"/>
                </a:solidFill>
              </a:rPr>
              <a:t>较低特权</a:t>
            </a:r>
            <a:r>
              <a:rPr lang="zh-CN" altLang="en-US" sz="2400" smtClean="0"/>
              <a:t>的执行状态，只能</a:t>
            </a:r>
            <a:r>
              <a:rPr lang="zh-CN" altLang="en-US" sz="2400" smtClean="0">
                <a:solidFill>
                  <a:srgbClr val="3333CC"/>
                </a:solidFill>
              </a:rPr>
              <a:t>执行规定的指令</a:t>
            </a:r>
            <a:r>
              <a:rPr lang="zh-CN" altLang="en-US" sz="2400" smtClean="0"/>
              <a:t>，访问</a:t>
            </a:r>
            <a:r>
              <a:rPr lang="zh-CN" altLang="en-US" sz="2400" smtClean="0">
                <a:solidFill>
                  <a:srgbClr val="3333CC"/>
                </a:solidFill>
              </a:rPr>
              <a:t>规定的寄存器和存储区</a:t>
            </a:r>
            <a:r>
              <a:rPr lang="zh-CN" altLang="en-US" sz="2400" smtClean="0"/>
              <a:t>。通常</a:t>
            </a:r>
            <a:r>
              <a:rPr lang="zh-CN" altLang="en-US" sz="2400" smtClean="0">
                <a:solidFill>
                  <a:srgbClr val="3333CC"/>
                </a:solidFill>
              </a:rPr>
              <a:t>用户程序</a:t>
            </a:r>
            <a:r>
              <a:rPr lang="zh-CN" altLang="en-US" sz="2400" smtClean="0"/>
              <a:t>都是运行在</a:t>
            </a:r>
            <a:r>
              <a:rPr lang="zh-CN" altLang="en-US" sz="2400" smtClean="0">
                <a:solidFill>
                  <a:srgbClr val="3333CC"/>
                </a:solidFill>
              </a:rPr>
              <a:t>用户态</a:t>
            </a:r>
            <a:r>
              <a:rPr lang="zh-CN" altLang="en-US" sz="2400" smtClean="0"/>
              <a:t>。</a:t>
            </a:r>
          </a:p>
        </p:txBody>
      </p:sp>
      <p:pic>
        <p:nvPicPr>
          <p:cNvPr id="33796" name="Picture 4" descr="MM900283538[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200400"/>
            <a:ext cx="9144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4724400"/>
            <a:ext cx="112236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265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4819"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2.2.1 </a:t>
            </a:r>
            <a:r>
              <a:rPr kumimoji="0" lang="zh-CN" altLang="en-US" sz="2800">
                <a:solidFill>
                  <a:srgbClr val="000000"/>
                </a:solidFill>
                <a:latin typeface="楷体_GB2312" pitchFamily="49" charset="-122"/>
              </a:rPr>
              <a:t>进程的创建</a:t>
            </a:r>
          </a:p>
        </p:txBody>
      </p:sp>
      <p:sp>
        <p:nvSpPr>
          <p:cNvPr id="34820" name="Text Box 4"/>
          <p:cNvSpPr txBox="1">
            <a:spLocks noChangeArrowheads="1"/>
          </p:cNvSpPr>
          <p:nvPr/>
        </p:nvSpPr>
        <p:spPr bwMode="auto">
          <a:xfrm>
            <a:off x="609600" y="1295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进程图</a:t>
            </a:r>
            <a:r>
              <a:rPr kumimoji="0" lang="en-US" altLang="zh-CN" sz="2400">
                <a:solidFill>
                  <a:srgbClr val="000000"/>
                </a:solidFill>
                <a:latin typeface="楷体_GB2312" pitchFamily="49" charset="-122"/>
              </a:rPr>
              <a:t>(Process Graph)</a:t>
            </a:r>
          </a:p>
        </p:txBody>
      </p:sp>
      <p:graphicFrame>
        <p:nvGraphicFramePr>
          <p:cNvPr id="34821" name="Object 5"/>
          <p:cNvGraphicFramePr>
            <a:graphicFrameLocks noChangeAspect="1"/>
          </p:cNvGraphicFramePr>
          <p:nvPr/>
        </p:nvGraphicFramePr>
        <p:xfrm>
          <a:off x="4800600" y="685800"/>
          <a:ext cx="3886200" cy="2828925"/>
        </p:xfrm>
        <a:graphic>
          <a:graphicData uri="http://schemas.openxmlformats.org/presentationml/2006/ole">
            <mc:AlternateContent xmlns:mc="http://schemas.openxmlformats.org/markup-compatibility/2006">
              <mc:Choice xmlns:v="urn:schemas-microsoft-com:vml" Requires="v">
                <p:oleObj spid="_x0000_s229441" r:id="rId5" imgW="2336633" imgH="1577134" progId="Visio.Drawing.4">
                  <p:embed/>
                </p:oleObj>
              </mc:Choice>
              <mc:Fallback>
                <p:oleObj r:id="rId5" imgW="2336633" imgH="1577134" progId="Visio.Drawing.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802"/>
                      <a:stretch>
                        <a:fillRect/>
                      </a:stretch>
                    </p:blipFill>
                    <p:spPr bwMode="auto">
                      <a:xfrm>
                        <a:off x="4800600" y="685800"/>
                        <a:ext cx="38862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Text Box 6"/>
          <p:cNvSpPr txBox="1">
            <a:spLocks noChangeArrowheads="1"/>
          </p:cNvSpPr>
          <p:nvPr/>
        </p:nvSpPr>
        <p:spPr bwMode="auto">
          <a:xfrm>
            <a:off x="5562600" y="3429000"/>
            <a:ext cx="248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latin typeface="楷体_GB2312" pitchFamily="49" charset="-122"/>
              </a:rPr>
              <a:t>图</a:t>
            </a:r>
            <a:r>
              <a:rPr lang="en-US" altLang="zh-CN" sz="2400">
                <a:solidFill>
                  <a:srgbClr val="000000"/>
                </a:solidFill>
                <a:latin typeface="楷体_GB2312" pitchFamily="49" charset="-122"/>
              </a:rPr>
              <a:t>2-11  </a:t>
            </a:r>
            <a:r>
              <a:rPr lang="zh-CN" altLang="en-US" sz="2400">
                <a:solidFill>
                  <a:srgbClr val="000000"/>
                </a:solidFill>
                <a:latin typeface="楷体_GB2312" pitchFamily="49" charset="-122"/>
              </a:rPr>
              <a:t>进程树 </a:t>
            </a:r>
          </a:p>
        </p:txBody>
      </p:sp>
      <p:sp>
        <p:nvSpPr>
          <p:cNvPr id="34823" name="Rectangle 7"/>
          <p:cNvSpPr>
            <a:spLocks noGrp="1" noChangeArrowheads="1"/>
          </p:cNvSpPr>
          <p:nvPr>
            <p:ph type="body" idx="1"/>
          </p:nvPr>
        </p:nvSpPr>
        <p:spPr>
          <a:xfrm>
            <a:off x="457200" y="1905000"/>
            <a:ext cx="4114800" cy="1447800"/>
          </a:xfrm>
        </p:spPr>
        <p:txBody>
          <a:bodyPr/>
          <a:lstStyle/>
          <a:p>
            <a:pPr eaLnBrk="1" hangingPunct="1"/>
            <a:r>
              <a:rPr lang="zh-CN" altLang="en-US" sz="2400" smtClean="0">
                <a:solidFill>
                  <a:srgbClr val="3333CC"/>
                </a:solidFill>
                <a:latin typeface="楷体_GB2312" pitchFamily="49" charset="-122"/>
              </a:rPr>
              <a:t>父进程 </a:t>
            </a:r>
            <a:r>
              <a:rPr lang="en-US" altLang="zh-CN" sz="2400" smtClean="0">
                <a:latin typeface="楷体_GB2312" pitchFamily="49" charset="-122"/>
              </a:rPr>
              <a:t>(Parent Process)</a:t>
            </a:r>
          </a:p>
          <a:p>
            <a:pPr eaLnBrk="1" hangingPunct="1"/>
            <a:r>
              <a:rPr lang="zh-CN" altLang="en-US" sz="2400" smtClean="0">
                <a:solidFill>
                  <a:srgbClr val="3333CC"/>
                </a:solidFill>
                <a:latin typeface="楷体_GB2312" pitchFamily="49" charset="-122"/>
              </a:rPr>
              <a:t>子进程 </a:t>
            </a:r>
            <a:r>
              <a:rPr lang="en-US" altLang="zh-CN" sz="2400" smtClean="0">
                <a:latin typeface="楷体_GB2312" pitchFamily="49" charset="-122"/>
              </a:rPr>
              <a:t>(Progeny Process)</a:t>
            </a:r>
          </a:p>
          <a:p>
            <a:pPr eaLnBrk="1" hangingPunct="1"/>
            <a:r>
              <a:rPr lang="zh-CN" altLang="en-US" sz="2400" smtClean="0">
                <a:solidFill>
                  <a:srgbClr val="3333CC"/>
                </a:solidFill>
                <a:latin typeface="楷体_GB2312" pitchFamily="49" charset="-122"/>
              </a:rPr>
              <a:t>祖先 </a:t>
            </a:r>
            <a:r>
              <a:rPr lang="en-US" altLang="zh-CN" sz="2400" smtClean="0">
                <a:latin typeface="楷体_GB2312" pitchFamily="49" charset="-122"/>
              </a:rPr>
              <a:t>(Ancestor)</a:t>
            </a:r>
          </a:p>
        </p:txBody>
      </p:sp>
      <p:sp>
        <p:nvSpPr>
          <p:cNvPr id="34824" name="Rectangle 8"/>
          <p:cNvSpPr>
            <a:spLocks noChangeArrowheads="1"/>
          </p:cNvSpPr>
          <p:nvPr/>
        </p:nvSpPr>
        <p:spPr bwMode="auto">
          <a:xfrm>
            <a:off x="533400" y="3962400"/>
            <a:ext cx="7772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zh-CN" sz="2400">
                <a:solidFill>
                  <a:srgbClr val="000000"/>
                </a:solidFill>
              </a:rPr>
              <a:t>子进程可以继承父进程所拥有的资源。</a:t>
            </a:r>
            <a:endParaRPr kumimoji="0" lang="zh-CN" altLang="en-US" sz="2400">
              <a:solidFill>
                <a:srgbClr val="000000"/>
              </a:solidFill>
            </a:endParaRPr>
          </a:p>
          <a:p>
            <a:pPr eaLnBrk="1" hangingPunct="1">
              <a:spcBef>
                <a:spcPct val="0"/>
              </a:spcBef>
            </a:pPr>
            <a:r>
              <a:rPr kumimoji="0" lang="zh-CN" altLang="zh-CN" sz="2400">
                <a:solidFill>
                  <a:srgbClr val="000000"/>
                </a:solidFill>
              </a:rPr>
              <a:t>当子进程被撤消时，应将其从父进程那里获得的资源归还给父进程。</a:t>
            </a:r>
            <a:endParaRPr kumimoji="0" lang="zh-CN" altLang="en-US" sz="2400">
              <a:solidFill>
                <a:srgbClr val="000000"/>
              </a:solidFill>
            </a:endParaRPr>
          </a:p>
          <a:p>
            <a:pPr eaLnBrk="1" hangingPunct="1">
              <a:spcBef>
                <a:spcPct val="0"/>
              </a:spcBef>
            </a:pPr>
            <a:r>
              <a:rPr kumimoji="0" lang="zh-CN" altLang="zh-CN" sz="2400">
                <a:solidFill>
                  <a:srgbClr val="000000"/>
                </a:solidFill>
              </a:rPr>
              <a:t>在撤销父进程时，也必须同时撤消其所有的子进程。</a:t>
            </a:r>
          </a:p>
        </p:txBody>
      </p:sp>
      <p:sp>
        <p:nvSpPr>
          <p:cNvPr id="34825" name="Rectangle 9"/>
          <p:cNvSpPr>
            <a:spLocks noChangeArrowheads="1"/>
          </p:cNvSpPr>
          <p:nvPr/>
        </p:nvSpPr>
        <p:spPr bwMode="auto">
          <a:xfrm>
            <a:off x="685800" y="35052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rPr>
              <a:t>父进程与子进程的关系</a:t>
            </a:r>
            <a:endParaRPr kumimoji="0" lang="zh-CN" altLang="zh-CN" sz="2400">
              <a:solidFill>
                <a:srgbClr val="000000"/>
              </a:solidFill>
            </a:endParaRPr>
          </a:p>
        </p:txBody>
      </p:sp>
      <p:sp>
        <p:nvSpPr>
          <p:cNvPr id="34826" name="Rectangle 13"/>
          <p:cNvSpPr>
            <a:spLocks noChangeArrowheads="1"/>
          </p:cNvSpPr>
          <p:nvPr/>
        </p:nvSpPr>
        <p:spPr bwMode="auto">
          <a:xfrm>
            <a:off x="609600" y="5791200"/>
            <a:ext cx="8001000" cy="8223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4"/>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4"/>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4"/>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4"/>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4"/>
              </a:buBlip>
              <a:defRPr sz="2000" b="1">
                <a:solidFill>
                  <a:schemeClr val="tx1"/>
                </a:solidFill>
                <a:latin typeface="Arial" panose="020B0604020202020204" pitchFamily="34" charset="0"/>
                <a:ea typeface="楷体_GB2312" pitchFamily="49" charset="-122"/>
              </a:defRPr>
            </a:lvl9pPr>
          </a:lstStyle>
          <a:p>
            <a:pPr eaLnBrk="1" hangingPunct="1">
              <a:buClr>
                <a:srgbClr val="808080"/>
              </a:buClr>
              <a:buSzPct val="75000"/>
              <a:buFont typeface="Wingdings" panose="05000000000000000000" pitchFamily="2" charset="2"/>
              <a:buNone/>
            </a:pPr>
            <a:r>
              <a:rPr kumimoji="0" lang="zh-CN" altLang="en-US" sz="2400">
                <a:solidFill>
                  <a:srgbClr val="000000"/>
                </a:solidFill>
              </a:rPr>
              <a:t>为了标识进程之间的家族关系，在</a:t>
            </a:r>
            <a:r>
              <a:rPr kumimoji="0" lang="en-US" altLang="zh-CN" sz="2400">
                <a:solidFill>
                  <a:srgbClr val="3333CC"/>
                </a:solidFill>
              </a:rPr>
              <a:t>PCB</a:t>
            </a:r>
            <a:r>
              <a:rPr kumimoji="0" lang="zh-CN" altLang="en-US" sz="2400">
                <a:solidFill>
                  <a:srgbClr val="000000"/>
                </a:solidFill>
              </a:rPr>
              <a:t>中都设置了</a:t>
            </a:r>
            <a:r>
              <a:rPr kumimoji="0" lang="zh-CN" altLang="en-US" sz="2400">
                <a:solidFill>
                  <a:srgbClr val="3333CC"/>
                </a:solidFill>
              </a:rPr>
              <a:t>家族关系表项</a:t>
            </a:r>
            <a:r>
              <a:rPr kumimoji="0" lang="zh-CN" altLang="en-US" sz="2400">
                <a:solidFill>
                  <a:srgbClr val="000000"/>
                </a:solidFill>
              </a:rPr>
              <a:t>，以标明自己的</a:t>
            </a:r>
            <a:r>
              <a:rPr kumimoji="0" lang="zh-CN" altLang="en-US" sz="2400">
                <a:solidFill>
                  <a:srgbClr val="3333CC"/>
                </a:solidFill>
              </a:rPr>
              <a:t>父进程</a:t>
            </a:r>
            <a:r>
              <a:rPr kumimoji="0" lang="zh-CN" altLang="en-US" sz="2400">
                <a:solidFill>
                  <a:srgbClr val="000000"/>
                </a:solidFill>
              </a:rPr>
              <a:t>及所有的</a:t>
            </a:r>
            <a:r>
              <a:rPr kumimoji="0" lang="zh-CN" altLang="en-US" sz="2400">
                <a:solidFill>
                  <a:srgbClr val="3333CC"/>
                </a:solidFill>
              </a:rPr>
              <a:t>子进程</a:t>
            </a:r>
            <a:r>
              <a:rPr kumimoji="0" lang="zh-CN" altLang="en-US" sz="2400">
                <a:solidFill>
                  <a:srgbClr val="000000"/>
                </a:solidFill>
              </a:rPr>
              <a:t>。</a:t>
            </a:r>
          </a:p>
        </p:txBody>
      </p:sp>
    </p:spTree>
    <p:extLst>
      <p:ext uri="{BB962C8B-B14F-4D97-AF65-F5344CB8AC3E}">
        <p14:creationId xmlns:p14="http://schemas.microsoft.com/office/powerpoint/2010/main" val="1672371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5843" name="Text Box 7"/>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2.2.1 </a:t>
            </a:r>
            <a:r>
              <a:rPr kumimoji="0" lang="zh-CN" altLang="en-US" sz="2800">
                <a:solidFill>
                  <a:srgbClr val="000000"/>
                </a:solidFill>
                <a:latin typeface="楷体_GB2312" pitchFamily="49" charset="-122"/>
              </a:rPr>
              <a:t>进程的创建</a:t>
            </a:r>
          </a:p>
        </p:txBody>
      </p:sp>
      <p:sp>
        <p:nvSpPr>
          <p:cNvPr id="35844" name="Text Box 8"/>
          <p:cNvSpPr txBox="1">
            <a:spLocks noChangeArrowheads="1"/>
          </p:cNvSpPr>
          <p:nvPr/>
        </p:nvSpPr>
        <p:spPr bwMode="auto">
          <a:xfrm>
            <a:off x="609600" y="14478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进程图</a:t>
            </a:r>
            <a:r>
              <a:rPr kumimoji="0" lang="en-US" altLang="zh-CN" sz="2400">
                <a:solidFill>
                  <a:srgbClr val="000000"/>
                </a:solidFill>
                <a:latin typeface="楷体_GB2312" pitchFamily="49" charset="-122"/>
              </a:rPr>
              <a:t>(Process Graph)</a:t>
            </a:r>
          </a:p>
        </p:txBody>
      </p:sp>
      <p:sp>
        <p:nvSpPr>
          <p:cNvPr id="35845" name="Rectangle 12"/>
          <p:cNvSpPr>
            <a:spLocks noChangeArrowheads="1"/>
          </p:cNvSpPr>
          <p:nvPr/>
        </p:nvSpPr>
        <p:spPr bwMode="auto">
          <a:xfrm>
            <a:off x="609600" y="1981200"/>
            <a:ext cx="77724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3333CC"/>
                </a:solidFill>
              </a:rPr>
              <a:t>进程图</a:t>
            </a:r>
            <a:r>
              <a:rPr kumimoji="0" lang="zh-CN" altLang="en-US" sz="2400">
                <a:solidFill>
                  <a:srgbClr val="000000"/>
                </a:solidFill>
              </a:rPr>
              <a:t>和</a:t>
            </a:r>
            <a:r>
              <a:rPr kumimoji="0" lang="zh-CN" altLang="en-US" sz="2400">
                <a:solidFill>
                  <a:srgbClr val="3333CC"/>
                </a:solidFill>
              </a:rPr>
              <a:t>前趋图</a:t>
            </a:r>
            <a:r>
              <a:rPr kumimoji="0" lang="zh-CN" altLang="en-US" sz="2400">
                <a:solidFill>
                  <a:srgbClr val="000000"/>
                </a:solidFill>
              </a:rPr>
              <a:t>之间的</a:t>
            </a:r>
            <a:r>
              <a:rPr kumimoji="0" lang="zh-CN" altLang="en-US" sz="2400">
                <a:solidFill>
                  <a:srgbClr val="3333CC"/>
                </a:solidFill>
              </a:rPr>
              <a:t>差异</a:t>
            </a:r>
            <a:r>
              <a:rPr kumimoji="0" lang="en-US" altLang="zh-CN" sz="2400">
                <a:solidFill>
                  <a:srgbClr val="000000"/>
                </a:solidFill>
              </a:rPr>
              <a:t>:</a:t>
            </a:r>
          </a:p>
          <a:p>
            <a:pPr eaLnBrk="1" hangingPunct="1">
              <a:spcBef>
                <a:spcPct val="0"/>
              </a:spcBef>
              <a:buFontTx/>
              <a:buNone/>
            </a:pPr>
            <a:endParaRPr kumimoji="0" lang="en-US" altLang="zh-CN" sz="2400">
              <a:solidFill>
                <a:srgbClr val="000000"/>
              </a:solidFill>
            </a:endParaRPr>
          </a:p>
          <a:p>
            <a:pPr eaLnBrk="1" hangingPunct="1">
              <a:spcBef>
                <a:spcPct val="0"/>
              </a:spcBef>
              <a:buFontTx/>
              <a:buChar char="•"/>
            </a:pPr>
            <a:r>
              <a:rPr kumimoji="0" lang="zh-CN" altLang="en-US" sz="2400">
                <a:solidFill>
                  <a:srgbClr val="3333CC"/>
                </a:solidFill>
              </a:rPr>
              <a:t>前趋图</a:t>
            </a:r>
            <a:r>
              <a:rPr kumimoji="0" lang="zh-CN" altLang="en-US" sz="2400">
                <a:solidFill>
                  <a:srgbClr val="000000"/>
                </a:solidFill>
              </a:rPr>
              <a:t>描述的是</a:t>
            </a:r>
            <a:r>
              <a:rPr kumimoji="0" lang="zh-CN" altLang="en-US" sz="2400">
                <a:solidFill>
                  <a:srgbClr val="3333CC"/>
                </a:solidFill>
              </a:rPr>
              <a:t>任务</a:t>
            </a:r>
            <a:r>
              <a:rPr kumimoji="0" lang="en-US" altLang="zh-CN" sz="2400">
                <a:solidFill>
                  <a:srgbClr val="3333CC"/>
                </a:solidFill>
              </a:rPr>
              <a:t>(</a:t>
            </a:r>
            <a:r>
              <a:rPr kumimoji="0" lang="zh-CN" altLang="en-US" sz="2400">
                <a:solidFill>
                  <a:srgbClr val="3333CC"/>
                </a:solidFill>
              </a:rPr>
              <a:t>或进程</a:t>
            </a:r>
            <a:r>
              <a:rPr kumimoji="0" lang="en-US" altLang="zh-CN" sz="2400">
                <a:solidFill>
                  <a:srgbClr val="3333CC"/>
                </a:solidFill>
              </a:rPr>
              <a:t>)</a:t>
            </a:r>
            <a:r>
              <a:rPr kumimoji="0" lang="zh-CN" altLang="en-US" sz="2400">
                <a:solidFill>
                  <a:srgbClr val="000000"/>
                </a:solidFill>
              </a:rPr>
              <a:t>之间的</a:t>
            </a:r>
            <a:r>
              <a:rPr kumimoji="0" lang="zh-CN" altLang="en-US" sz="2400">
                <a:solidFill>
                  <a:srgbClr val="3333CC"/>
                </a:solidFill>
              </a:rPr>
              <a:t>前趋关系</a:t>
            </a:r>
            <a:r>
              <a:rPr kumimoji="0" lang="zh-CN" altLang="en-US" sz="2400">
                <a:solidFill>
                  <a:srgbClr val="000000"/>
                </a:solidFill>
              </a:rPr>
              <a:t>；</a:t>
            </a:r>
            <a:r>
              <a:rPr kumimoji="0" lang="zh-CN" altLang="en-US" sz="2400">
                <a:solidFill>
                  <a:srgbClr val="FF0000"/>
                </a:solidFill>
              </a:rPr>
              <a:t>只有在前趋进程完成后，其后继进程才能运行</a:t>
            </a:r>
            <a:r>
              <a:rPr kumimoji="0" lang="zh-CN" altLang="en-US" sz="2400">
                <a:solidFill>
                  <a:srgbClr val="000000"/>
                </a:solidFill>
              </a:rPr>
              <a:t>；</a:t>
            </a:r>
          </a:p>
          <a:p>
            <a:pPr eaLnBrk="1" hangingPunct="1">
              <a:spcBef>
                <a:spcPct val="0"/>
              </a:spcBef>
              <a:buFontTx/>
              <a:buChar char="•"/>
            </a:pPr>
            <a:endParaRPr kumimoji="0" lang="zh-CN" altLang="en-US" sz="2400">
              <a:solidFill>
                <a:srgbClr val="000000"/>
              </a:solidFill>
            </a:endParaRPr>
          </a:p>
          <a:p>
            <a:pPr eaLnBrk="1" hangingPunct="1">
              <a:spcBef>
                <a:spcPct val="0"/>
              </a:spcBef>
              <a:buFontTx/>
              <a:buChar char="•"/>
            </a:pPr>
            <a:r>
              <a:rPr kumimoji="0" lang="zh-CN" altLang="en-US" sz="2400">
                <a:solidFill>
                  <a:srgbClr val="000000"/>
                </a:solidFill>
              </a:rPr>
              <a:t>在</a:t>
            </a:r>
            <a:r>
              <a:rPr kumimoji="0" lang="zh-CN" altLang="en-US" sz="2400">
                <a:solidFill>
                  <a:srgbClr val="3333CC"/>
                </a:solidFill>
              </a:rPr>
              <a:t>进程图</a:t>
            </a:r>
            <a:r>
              <a:rPr kumimoji="0" lang="zh-CN" altLang="en-US" sz="2400">
                <a:solidFill>
                  <a:srgbClr val="000000"/>
                </a:solidFill>
              </a:rPr>
              <a:t>中，</a:t>
            </a:r>
            <a:r>
              <a:rPr kumimoji="0" lang="zh-CN" altLang="en-US" sz="2400">
                <a:solidFill>
                  <a:srgbClr val="FF0000"/>
                </a:solidFill>
              </a:rPr>
              <a:t>创建者和被创建者可以并发执行</a:t>
            </a:r>
            <a:r>
              <a:rPr kumimoji="0" lang="zh-CN" altLang="en-US" sz="2400">
                <a:solidFill>
                  <a:srgbClr val="000000"/>
                </a:solidFill>
              </a:rPr>
              <a:t>，</a:t>
            </a:r>
            <a:r>
              <a:rPr kumimoji="0" lang="zh-CN" altLang="en-US" sz="2400">
                <a:solidFill>
                  <a:srgbClr val="FF0000"/>
                </a:solidFill>
              </a:rPr>
              <a:t>也可以父进程等待其所有的子进程结束后再执行</a:t>
            </a:r>
            <a:r>
              <a:rPr kumimoji="0" lang="zh-CN" altLang="en-US" sz="2400">
                <a:solidFill>
                  <a:srgbClr val="000000"/>
                </a:solidFill>
              </a:rPr>
              <a:t>，这完全取决于创建原语和创建者的需要。</a:t>
            </a:r>
          </a:p>
          <a:p>
            <a:pPr eaLnBrk="1" hangingPunct="1">
              <a:spcBef>
                <a:spcPct val="0"/>
              </a:spcBef>
              <a:buFontTx/>
              <a:buChar char="•"/>
            </a:pPr>
            <a:endParaRPr kumimoji="0" lang="zh-CN" altLang="en-US" sz="2400">
              <a:solidFill>
                <a:srgbClr val="000000"/>
              </a:solidFill>
            </a:endParaRPr>
          </a:p>
          <a:p>
            <a:pPr eaLnBrk="1" hangingPunct="1">
              <a:spcBef>
                <a:spcPct val="0"/>
              </a:spcBef>
              <a:buFontTx/>
              <a:buNone/>
            </a:pPr>
            <a:r>
              <a:rPr kumimoji="0" lang="zh-CN" altLang="en-US" sz="2400">
                <a:solidFill>
                  <a:srgbClr val="3333CC"/>
                </a:solidFill>
              </a:rPr>
              <a:t>前趋图</a:t>
            </a:r>
            <a:r>
              <a:rPr kumimoji="0" lang="zh-CN" altLang="en-US" sz="2400">
                <a:solidFill>
                  <a:srgbClr val="000000"/>
                </a:solidFill>
              </a:rPr>
              <a:t>可以</a:t>
            </a:r>
            <a:r>
              <a:rPr kumimoji="0" lang="zh-CN" altLang="en-US" sz="2400">
                <a:solidFill>
                  <a:srgbClr val="3333CC"/>
                </a:solidFill>
              </a:rPr>
              <a:t>汇聚</a:t>
            </a:r>
            <a:r>
              <a:rPr kumimoji="0" lang="zh-CN" altLang="en-US" sz="2400">
                <a:solidFill>
                  <a:srgbClr val="000000"/>
                </a:solidFill>
              </a:rPr>
              <a:t>，而</a:t>
            </a:r>
            <a:r>
              <a:rPr kumimoji="0" lang="zh-CN" altLang="en-US" sz="2400">
                <a:solidFill>
                  <a:srgbClr val="3333CC"/>
                </a:solidFill>
              </a:rPr>
              <a:t>进程图</a:t>
            </a:r>
            <a:r>
              <a:rPr kumimoji="0" lang="zh-CN" altLang="en-US" sz="2400">
                <a:solidFill>
                  <a:srgbClr val="000000"/>
                </a:solidFill>
              </a:rPr>
              <a:t>只可能</a:t>
            </a:r>
            <a:r>
              <a:rPr kumimoji="0" lang="zh-CN" altLang="en-US" sz="2400">
                <a:solidFill>
                  <a:srgbClr val="3333CC"/>
                </a:solidFill>
              </a:rPr>
              <a:t>发散</a:t>
            </a:r>
          </a:p>
        </p:txBody>
      </p:sp>
      <p:pic>
        <p:nvPicPr>
          <p:cNvPr id="35846" name="Picture 14" descr="MC90031268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5029200"/>
            <a:ext cx="18097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930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z="3200" dirty="0" smtClean="0"/>
              <a:t>2.1 </a:t>
            </a:r>
            <a:r>
              <a:rPr lang="zh-CN" altLang="en-US" sz="3200" smtClean="0"/>
              <a:t>进程的基本概念</a:t>
            </a:r>
          </a:p>
        </p:txBody>
      </p:sp>
      <p:sp>
        <p:nvSpPr>
          <p:cNvPr id="7171" name="Text Box 17"/>
          <p:cNvSpPr txBox="1">
            <a:spLocks noChangeArrowheads="1"/>
          </p:cNvSpPr>
          <p:nvPr/>
        </p:nvSpPr>
        <p:spPr bwMode="auto">
          <a:xfrm>
            <a:off x="593725" y="806450"/>
            <a:ext cx="518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a:solidFill>
                  <a:srgbClr val="000000"/>
                </a:solidFill>
                <a:latin typeface="楷体_GB2312" pitchFamily="49" charset="-122"/>
              </a:rPr>
              <a:t>2.1.1 </a:t>
            </a:r>
            <a:r>
              <a:rPr kumimoji="0" lang="zh-CN" altLang="en-US" sz="2800">
                <a:solidFill>
                  <a:srgbClr val="000000"/>
                </a:solidFill>
                <a:latin typeface="楷体_GB2312" pitchFamily="49" charset="-122"/>
              </a:rPr>
              <a:t>程序的顺序执行及其特征</a:t>
            </a:r>
          </a:p>
        </p:txBody>
      </p:sp>
      <p:sp>
        <p:nvSpPr>
          <p:cNvPr id="7172" name="Text Box 18"/>
          <p:cNvSpPr txBox="1">
            <a:spLocks noChangeArrowheads="1"/>
          </p:cNvSpPr>
          <p:nvPr/>
        </p:nvSpPr>
        <p:spPr bwMode="auto">
          <a:xfrm>
            <a:off x="685800" y="1447800"/>
            <a:ext cx="73152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a:solidFill>
                  <a:srgbClr val="000000"/>
                </a:solidFill>
                <a:latin typeface="楷体_GB2312" pitchFamily="49" charset="-122"/>
              </a:rPr>
              <a:t>1 </a:t>
            </a:r>
            <a:r>
              <a:rPr kumimoji="0" lang="zh-CN" altLang="en-US" sz="2400">
                <a:solidFill>
                  <a:srgbClr val="000000"/>
                </a:solidFill>
                <a:latin typeface="楷体_GB2312" pitchFamily="49" charset="-122"/>
              </a:rPr>
              <a:t>程序的顺序执行</a:t>
            </a:r>
          </a:p>
          <a:p>
            <a:pPr eaLnBrk="1" hangingPunct="1">
              <a:buClr>
                <a:srgbClr val="808080"/>
              </a:buClr>
              <a:buSzPct val="75000"/>
              <a:buFont typeface="Wingdings" panose="05000000000000000000" pitchFamily="2" charset="2"/>
              <a:buNone/>
            </a:pPr>
            <a:r>
              <a:rPr lang="zh-CN" altLang="en-US" sz="2400">
                <a:solidFill>
                  <a:srgbClr val="000000"/>
                </a:solidFill>
              </a:rPr>
              <a:t>通常一个程序可分成若干个程序段，它们必须按照某种先后次序执行，仅当前一操作执行后，才能执行后继操作。</a:t>
            </a:r>
            <a:endParaRPr kumimoji="0" lang="zh-CN" altLang="en-US" sz="2400">
              <a:solidFill>
                <a:srgbClr val="000000"/>
              </a:solidFill>
              <a:latin typeface="楷体_GB2312" pitchFamily="49" charset="-122"/>
            </a:endParaRPr>
          </a:p>
        </p:txBody>
      </p:sp>
      <p:sp>
        <p:nvSpPr>
          <p:cNvPr id="7173" name="Text Box 20"/>
          <p:cNvSpPr txBox="1">
            <a:spLocks noChangeArrowheads="1"/>
          </p:cNvSpPr>
          <p:nvPr/>
        </p:nvSpPr>
        <p:spPr bwMode="auto">
          <a:xfrm>
            <a:off x="762000" y="3200400"/>
            <a:ext cx="6858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rPr>
              <a:t>例：进行计算时，总须先</a:t>
            </a:r>
            <a:r>
              <a:rPr kumimoji="0" lang="zh-CN" altLang="en-US" sz="2400">
                <a:solidFill>
                  <a:srgbClr val="3366FF"/>
                </a:solidFill>
              </a:rPr>
              <a:t>输入</a:t>
            </a:r>
            <a:r>
              <a:rPr kumimoji="0" lang="zh-CN" altLang="en-US" sz="2400">
                <a:solidFill>
                  <a:srgbClr val="000000"/>
                </a:solidFill>
              </a:rPr>
              <a:t>用户的程序和数据，然后进行</a:t>
            </a:r>
            <a:r>
              <a:rPr kumimoji="0" lang="zh-CN" altLang="en-US" sz="2400">
                <a:solidFill>
                  <a:srgbClr val="3366FF"/>
                </a:solidFill>
              </a:rPr>
              <a:t>计算</a:t>
            </a:r>
            <a:r>
              <a:rPr kumimoji="0" lang="zh-CN" altLang="en-US" sz="2400">
                <a:solidFill>
                  <a:srgbClr val="000000"/>
                </a:solidFill>
              </a:rPr>
              <a:t>，最后才能</a:t>
            </a:r>
            <a:r>
              <a:rPr kumimoji="0" lang="zh-CN" altLang="en-US" sz="2400">
                <a:solidFill>
                  <a:srgbClr val="3366FF"/>
                </a:solidFill>
              </a:rPr>
              <a:t>打印</a:t>
            </a:r>
            <a:r>
              <a:rPr kumimoji="0" lang="zh-CN" altLang="en-US" sz="2400">
                <a:solidFill>
                  <a:srgbClr val="000000"/>
                </a:solidFill>
              </a:rPr>
              <a:t>计算结果。</a:t>
            </a:r>
          </a:p>
        </p:txBody>
      </p:sp>
      <p:pic>
        <p:nvPicPr>
          <p:cNvPr id="102421"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953000"/>
            <a:ext cx="5545138"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AutoShape 22"/>
          <p:cNvSpPr>
            <a:spLocks noChangeArrowheads="1"/>
          </p:cNvSpPr>
          <p:nvPr/>
        </p:nvSpPr>
        <p:spPr bwMode="auto">
          <a:xfrm>
            <a:off x="990600" y="4419600"/>
            <a:ext cx="990600" cy="533400"/>
          </a:xfrm>
          <a:prstGeom prst="wedgeRoundRectCallout">
            <a:avLst>
              <a:gd name="adj1" fmla="val 12819"/>
              <a:gd name="adj2" fmla="val 6279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输入</a:t>
            </a:r>
            <a:r>
              <a:rPr kumimoji="0" lang="en-US" altLang="zh-CN" sz="2200" dirty="0">
                <a:solidFill>
                  <a:srgbClr val="000000"/>
                </a:solidFill>
              </a:rPr>
              <a:t>1</a:t>
            </a:r>
          </a:p>
        </p:txBody>
      </p:sp>
      <p:sp>
        <p:nvSpPr>
          <p:cNvPr id="7176" name="AutoShape 23"/>
          <p:cNvSpPr>
            <a:spLocks noChangeArrowheads="1"/>
          </p:cNvSpPr>
          <p:nvPr/>
        </p:nvSpPr>
        <p:spPr bwMode="auto">
          <a:xfrm>
            <a:off x="1905000" y="4419600"/>
            <a:ext cx="1143000" cy="533400"/>
          </a:xfrm>
          <a:prstGeom prst="wedgeRoundRectCallout">
            <a:avLst>
              <a:gd name="adj1" fmla="val 17778"/>
              <a:gd name="adj2" fmla="val 6279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计算</a:t>
            </a:r>
            <a:r>
              <a:rPr kumimoji="0" lang="en-US" altLang="zh-CN" sz="2200" dirty="0">
                <a:solidFill>
                  <a:srgbClr val="000000"/>
                </a:solidFill>
              </a:rPr>
              <a:t>1</a:t>
            </a:r>
          </a:p>
        </p:txBody>
      </p:sp>
      <p:sp>
        <p:nvSpPr>
          <p:cNvPr id="7177" name="AutoShape 24"/>
          <p:cNvSpPr>
            <a:spLocks noChangeArrowheads="1"/>
          </p:cNvSpPr>
          <p:nvPr/>
        </p:nvSpPr>
        <p:spPr bwMode="auto">
          <a:xfrm>
            <a:off x="3048000" y="4419600"/>
            <a:ext cx="1143000" cy="533400"/>
          </a:xfrm>
          <a:prstGeom prst="wedgeRoundRectCallout">
            <a:avLst>
              <a:gd name="adj1" fmla="val 17778"/>
              <a:gd name="adj2" fmla="val 6279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打印</a:t>
            </a:r>
            <a:r>
              <a:rPr kumimoji="0" lang="en-US" altLang="zh-CN" sz="2200" dirty="0">
                <a:solidFill>
                  <a:srgbClr val="000000"/>
                </a:solidFill>
              </a:rPr>
              <a:t>1</a:t>
            </a:r>
          </a:p>
        </p:txBody>
      </p:sp>
      <p:sp>
        <p:nvSpPr>
          <p:cNvPr id="7178" name="AutoShape 25"/>
          <p:cNvSpPr>
            <a:spLocks noChangeArrowheads="1"/>
          </p:cNvSpPr>
          <p:nvPr/>
        </p:nvSpPr>
        <p:spPr bwMode="auto">
          <a:xfrm>
            <a:off x="4191000" y="5715000"/>
            <a:ext cx="1143000" cy="533400"/>
          </a:xfrm>
          <a:prstGeom prst="wedgeRoundRectCallout">
            <a:avLst>
              <a:gd name="adj1" fmla="val -11528"/>
              <a:gd name="adj2" fmla="val -8214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输入</a:t>
            </a:r>
            <a:r>
              <a:rPr kumimoji="0" lang="en-US" altLang="zh-CN" sz="2200" dirty="0">
                <a:solidFill>
                  <a:srgbClr val="000000"/>
                </a:solidFill>
              </a:rPr>
              <a:t>2</a:t>
            </a:r>
          </a:p>
        </p:txBody>
      </p:sp>
      <p:sp>
        <p:nvSpPr>
          <p:cNvPr id="7179" name="AutoShape 26"/>
          <p:cNvSpPr>
            <a:spLocks noChangeArrowheads="1"/>
          </p:cNvSpPr>
          <p:nvPr/>
        </p:nvSpPr>
        <p:spPr bwMode="auto">
          <a:xfrm>
            <a:off x="5257800" y="5715000"/>
            <a:ext cx="1143000" cy="533400"/>
          </a:xfrm>
          <a:prstGeom prst="wedgeRoundRectCallout">
            <a:avLst>
              <a:gd name="adj1" fmla="val -13611"/>
              <a:gd name="adj2" fmla="val -9881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计算</a:t>
            </a:r>
            <a:r>
              <a:rPr kumimoji="0" lang="en-US" altLang="zh-CN" sz="2200" dirty="0">
                <a:solidFill>
                  <a:srgbClr val="000000"/>
                </a:solidFill>
              </a:rPr>
              <a:t>2</a:t>
            </a:r>
          </a:p>
        </p:txBody>
      </p:sp>
      <p:sp>
        <p:nvSpPr>
          <p:cNvPr id="7180" name="AutoShape 27"/>
          <p:cNvSpPr>
            <a:spLocks noChangeArrowheads="1"/>
          </p:cNvSpPr>
          <p:nvPr/>
        </p:nvSpPr>
        <p:spPr bwMode="auto">
          <a:xfrm>
            <a:off x="6324600" y="5715000"/>
            <a:ext cx="1143000" cy="533400"/>
          </a:xfrm>
          <a:prstGeom prst="wedgeRoundRectCallout">
            <a:avLst>
              <a:gd name="adj1" fmla="val -10417"/>
              <a:gd name="adj2" fmla="val -8690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2200">
                <a:solidFill>
                  <a:srgbClr val="000000"/>
                </a:solidFill>
              </a:rPr>
              <a:t>打印</a:t>
            </a:r>
            <a:r>
              <a:rPr kumimoji="0" lang="en-US" altLang="zh-CN" sz="2200" dirty="0">
                <a:solidFill>
                  <a:srgbClr val="000000"/>
                </a:solidFill>
              </a:rPr>
              <a:t>2</a:t>
            </a:r>
          </a:p>
        </p:txBody>
      </p:sp>
      <p:pic>
        <p:nvPicPr>
          <p:cNvPr id="102428"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200" y="4953000"/>
            <a:ext cx="11620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087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1"/>
                                        </p:tgtEl>
                                        <p:attrNameLst>
                                          <p:attrName>style.visibility</p:attrName>
                                        </p:attrNameLst>
                                      </p:cBhvr>
                                      <p:to>
                                        <p:strVal val="visible"/>
                                      </p:to>
                                    </p:set>
                                    <p:animEffect transition="in" filter="blinds(horizontal)">
                                      <p:cBhvr>
                                        <p:cTn id="7" dur="500"/>
                                        <p:tgtEl>
                                          <p:spTgt spid="102421"/>
                                        </p:tgtEl>
                                      </p:cBhvr>
                                    </p:animEffect>
                                  </p:childTnLst>
                                </p:cTn>
                              </p:par>
                              <p:par>
                                <p:cTn id="8" presetID="3" presetClass="entr" presetSubtype="10" fill="hold" nodeType="withEffect">
                                  <p:stCondLst>
                                    <p:cond delay="0"/>
                                  </p:stCondLst>
                                  <p:childTnLst>
                                    <p:set>
                                      <p:cBhvr>
                                        <p:cTn id="9" dur="1" fill="hold">
                                          <p:stCondLst>
                                            <p:cond delay="0"/>
                                          </p:stCondLst>
                                        </p:cTn>
                                        <p:tgtEl>
                                          <p:spTgt spid="102428"/>
                                        </p:tgtEl>
                                        <p:attrNameLst>
                                          <p:attrName>style.visibility</p:attrName>
                                        </p:attrNameLst>
                                      </p:cBhvr>
                                      <p:to>
                                        <p:strVal val="visible"/>
                                      </p:to>
                                    </p:set>
                                    <p:animEffect transition="in" filter="blinds(horizontal)">
                                      <p:cBhvr>
                                        <p:cTn id="10" dur="500"/>
                                        <p:tgtEl>
                                          <p:spTgt spid="102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6867"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2.2.1 </a:t>
            </a:r>
            <a:r>
              <a:rPr kumimoji="0" lang="zh-CN" altLang="en-US" sz="2800">
                <a:solidFill>
                  <a:srgbClr val="000000"/>
                </a:solidFill>
                <a:latin typeface="楷体_GB2312" pitchFamily="49" charset="-122"/>
              </a:rPr>
              <a:t>进程的创建</a:t>
            </a:r>
          </a:p>
        </p:txBody>
      </p:sp>
      <p:sp>
        <p:nvSpPr>
          <p:cNvPr id="36868" name="Text Box 4"/>
          <p:cNvSpPr txBox="1">
            <a:spLocks noChangeArrowheads="1"/>
          </p:cNvSpPr>
          <p:nvPr/>
        </p:nvSpPr>
        <p:spPr bwMode="auto">
          <a:xfrm>
            <a:off x="609600" y="1524000"/>
            <a:ext cx="731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 </a:t>
            </a:r>
            <a:r>
              <a:rPr kumimoji="0" lang="zh-CN" altLang="en-US" sz="2800">
                <a:solidFill>
                  <a:srgbClr val="000000"/>
                </a:solidFill>
                <a:latin typeface="楷体_GB2312" pitchFamily="49" charset="-122"/>
              </a:rPr>
              <a:t>引起创建进程的事件</a:t>
            </a:r>
          </a:p>
        </p:txBody>
      </p:sp>
      <p:pic>
        <p:nvPicPr>
          <p:cNvPr id="36869" name="Picture 6" descr="MC90031268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4495800"/>
            <a:ext cx="30289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Rectangle 7"/>
          <p:cNvSpPr>
            <a:spLocks noGrp="1" noChangeArrowheads="1"/>
          </p:cNvSpPr>
          <p:nvPr>
            <p:ph type="body" idx="1"/>
          </p:nvPr>
        </p:nvSpPr>
        <p:spPr>
          <a:xfrm>
            <a:off x="914400" y="2438400"/>
            <a:ext cx="6248400" cy="2971800"/>
          </a:xfrm>
        </p:spPr>
        <p:txBody>
          <a:bodyPr/>
          <a:lstStyle/>
          <a:p>
            <a:pPr marL="609600" indent="-609600" eaLnBrk="1" hangingPunct="1">
              <a:spcBef>
                <a:spcPct val="50000"/>
              </a:spcBef>
              <a:buFont typeface="Wingdings" panose="05000000000000000000" pitchFamily="2" charset="2"/>
              <a:buAutoNum type="arabicParenBoth"/>
            </a:pPr>
            <a:r>
              <a:rPr lang="zh-CN" altLang="en-US" sz="2800" smtClean="0"/>
              <a:t>系统初始化（神创造人）</a:t>
            </a:r>
          </a:p>
          <a:p>
            <a:pPr marL="609600" indent="-609600" eaLnBrk="1" hangingPunct="1">
              <a:spcBef>
                <a:spcPct val="50000"/>
              </a:spcBef>
              <a:buFont typeface="Wingdings" panose="05000000000000000000" pitchFamily="2" charset="2"/>
              <a:buAutoNum type="arabicParenBoth"/>
            </a:pPr>
            <a:r>
              <a:rPr lang="zh-CN" altLang="en-US" sz="2800" smtClean="0"/>
              <a:t>执行进程创立子进程（人生子）</a:t>
            </a:r>
          </a:p>
          <a:p>
            <a:pPr marL="609600" indent="-609600" eaLnBrk="1" hangingPunct="1">
              <a:spcBef>
                <a:spcPct val="50000"/>
              </a:spcBef>
              <a:buFont typeface="Wingdings" panose="05000000000000000000" pitchFamily="2" charset="2"/>
              <a:buAutoNum type="arabicParenBoth"/>
            </a:pPr>
            <a:r>
              <a:rPr lang="zh-CN" altLang="en-US" sz="2800" smtClean="0"/>
              <a:t>用户请求创立新进程（试管婴儿）</a:t>
            </a:r>
          </a:p>
          <a:p>
            <a:pPr marL="609600" indent="-609600" eaLnBrk="1" hangingPunct="1"/>
            <a:endParaRPr lang="en-US" altLang="zh-CN" sz="2800" smtClean="0"/>
          </a:p>
        </p:txBody>
      </p:sp>
    </p:spTree>
    <p:extLst>
      <p:ext uri="{BB962C8B-B14F-4D97-AF65-F5344CB8AC3E}">
        <p14:creationId xmlns:p14="http://schemas.microsoft.com/office/powerpoint/2010/main" val="3139094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7891"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2.2.1 </a:t>
            </a:r>
            <a:r>
              <a:rPr kumimoji="0" lang="zh-CN" altLang="en-US" sz="2800">
                <a:solidFill>
                  <a:srgbClr val="000000"/>
                </a:solidFill>
                <a:latin typeface="楷体_GB2312" pitchFamily="49" charset="-122"/>
              </a:rPr>
              <a:t>进程的创建</a:t>
            </a:r>
          </a:p>
        </p:txBody>
      </p:sp>
      <p:sp>
        <p:nvSpPr>
          <p:cNvPr id="37892" name="Text Box 4"/>
          <p:cNvSpPr txBox="1">
            <a:spLocks noChangeArrowheads="1"/>
          </p:cNvSpPr>
          <p:nvPr/>
        </p:nvSpPr>
        <p:spPr bwMode="auto">
          <a:xfrm>
            <a:off x="609600" y="1447800"/>
            <a:ext cx="7620000"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latin typeface="楷体_GB2312" pitchFamily="49" charset="-122"/>
              </a:rPr>
              <a:t>一旦操作系统发现了要求创建新进程的事件后，便调用进程创建原语</a:t>
            </a:r>
            <a:r>
              <a:rPr kumimoji="0" lang="en-US" altLang="zh-CN" sz="2400">
                <a:solidFill>
                  <a:srgbClr val="000000"/>
                </a:solidFill>
                <a:latin typeface="楷体_GB2312" pitchFamily="49" charset="-122"/>
              </a:rPr>
              <a:t>Create( )</a:t>
            </a:r>
            <a:r>
              <a:rPr kumimoji="0" lang="zh-CN" altLang="en-US" sz="2400">
                <a:solidFill>
                  <a:srgbClr val="000000"/>
                </a:solidFill>
                <a:latin typeface="楷体_GB2312" pitchFamily="49" charset="-122"/>
              </a:rPr>
              <a:t>按下述步骤创建一个新进程：</a:t>
            </a:r>
          </a:p>
          <a:p>
            <a:pPr eaLnBrk="1" hangingPunct="1">
              <a:spcBef>
                <a:spcPct val="0"/>
              </a:spcBef>
              <a:buFontTx/>
              <a:buNone/>
            </a:pPr>
            <a:endParaRPr kumimoji="0" lang="zh-CN" altLang="en-US" sz="2400">
              <a:solidFill>
                <a:srgbClr val="000000"/>
              </a:solidFill>
              <a:latin typeface="楷体_GB2312" pitchFamily="49" charset="-122"/>
            </a:endParaRPr>
          </a:p>
          <a:p>
            <a:pPr eaLnBrk="1" hangingPunct="1">
              <a:spcBef>
                <a:spcPct val="0"/>
              </a:spcBef>
            </a:pPr>
            <a:r>
              <a:rPr kumimoji="0" lang="zh-CN" altLang="en-US" sz="2400">
                <a:solidFill>
                  <a:srgbClr val="000000"/>
                </a:solidFill>
                <a:latin typeface="楷体_GB2312" pitchFamily="49" charset="-122"/>
              </a:rPr>
              <a:t>申请空白</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a:t>
            </a:r>
          </a:p>
          <a:p>
            <a:pPr eaLnBrk="1" hangingPunct="1">
              <a:spcBef>
                <a:spcPct val="0"/>
              </a:spcBef>
            </a:pPr>
            <a:endParaRPr kumimoji="0" lang="zh-CN" altLang="en-US" sz="1000">
              <a:solidFill>
                <a:srgbClr val="000000"/>
              </a:solidFill>
              <a:latin typeface="楷体_GB2312" pitchFamily="49" charset="-122"/>
            </a:endParaRPr>
          </a:p>
          <a:p>
            <a:pPr eaLnBrk="1" hangingPunct="1">
              <a:spcBef>
                <a:spcPct val="0"/>
              </a:spcBef>
            </a:pPr>
            <a:r>
              <a:rPr kumimoji="0" lang="zh-CN" altLang="en-US" sz="2400">
                <a:solidFill>
                  <a:srgbClr val="000000"/>
                </a:solidFill>
                <a:latin typeface="楷体_GB2312" pitchFamily="49" charset="-122"/>
              </a:rPr>
              <a:t>为新进程分配资源。</a:t>
            </a:r>
          </a:p>
          <a:p>
            <a:pPr eaLnBrk="1" hangingPunct="1">
              <a:spcBef>
                <a:spcPct val="0"/>
              </a:spcBef>
            </a:pPr>
            <a:endParaRPr kumimoji="0" lang="zh-CN" altLang="en-US" sz="1000">
              <a:solidFill>
                <a:srgbClr val="000000"/>
              </a:solidFill>
              <a:latin typeface="楷体_GB2312" pitchFamily="49" charset="-122"/>
            </a:endParaRPr>
          </a:p>
          <a:p>
            <a:pPr eaLnBrk="1" hangingPunct="1">
              <a:spcBef>
                <a:spcPct val="0"/>
              </a:spcBef>
            </a:pPr>
            <a:r>
              <a:rPr kumimoji="0" lang="zh-CN" altLang="en-US" sz="2400">
                <a:solidFill>
                  <a:srgbClr val="000000"/>
                </a:solidFill>
                <a:latin typeface="楷体_GB2312" pitchFamily="49" charset="-122"/>
              </a:rPr>
              <a:t>初始化进程控制块。</a:t>
            </a:r>
          </a:p>
          <a:p>
            <a:pPr eaLnBrk="1" hangingPunct="1">
              <a:spcBef>
                <a:spcPct val="0"/>
              </a:spcBef>
            </a:pPr>
            <a:endParaRPr kumimoji="0" lang="zh-CN" altLang="en-US" sz="1000">
              <a:solidFill>
                <a:srgbClr val="000000"/>
              </a:solidFill>
              <a:latin typeface="楷体_GB2312" pitchFamily="49" charset="-122"/>
            </a:endParaRPr>
          </a:p>
          <a:p>
            <a:pPr eaLnBrk="1" hangingPunct="1">
              <a:spcBef>
                <a:spcPct val="0"/>
              </a:spcBef>
            </a:pPr>
            <a:r>
              <a:rPr kumimoji="0" lang="zh-CN" altLang="en-US" sz="2400">
                <a:solidFill>
                  <a:srgbClr val="000000"/>
                </a:solidFill>
                <a:latin typeface="楷体_GB2312" pitchFamily="49" charset="-122"/>
              </a:rPr>
              <a:t>将新进程插入就绪队列。</a:t>
            </a:r>
          </a:p>
          <a:p>
            <a:pPr eaLnBrk="1" hangingPunct="1">
              <a:spcBef>
                <a:spcPct val="0"/>
              </a:spcBef>
              <a:buFontTx/>
              <a:buNone/>
            </a:pPr>
            <a:endParaRPr kumimoji="0" lang="en-US" altLang="zh-CN" sz="2400">
              <a:solidFill>
                <a:srgbClr val="000000"/>
              </a:solidFill>
              <a:latin typeface="楷体_GB2312" pitchFamily="49" charset="-122"/>
            </a:endParaRPr>
          </a:p>
        </p:txBody>
      </p:sp>
      <p:pic>
        <p:nvPicPr>
          <p:cNvPr id="37893" name="Picture 7" descr="j01998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4191000"/>
            <a:ext cx="22685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7347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8915"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2.2.2 </a:t>
            </a:r>
            <a:r>
              <a:rPr kumimoji="0" lang="zh-CN" altLang="en-US" sz="2800">
                <a:solidFill>
                  <a:srgbClr val="000000"/>
                </a:solidFill>
                <a:latin typeface="楷体_GB2312" pitchFamily="49" charset="-122"/>
              </a:rPr>
              <a:t>进程的终止</a:t>
            </a:r>
          </a:p>
        </p:txBody>
      </p:sp>
      <p:sp>
        <p:nvSpPr>
          <p:cNvPr id="38916" name="Text Box 4"/>
          <p:cNvSpPr txBox="1">
            <a:spLocks noChangeArrowheads="1"/>
          </p:cNvSpPr>
          <p:nvPr/>
        </p:nvSpPr>
        <p:spPr bwMode="auto">
          <a:xfrm>
            <a:off x="609600" y="14478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引起进程终止的事件</a:t>
            </a:r>
          </a:p>
        </p:txBody>
      </p:sp>
      <p:sp>
        <p:nvSpPr>
          <p:cNvPr id="38917" name="Text Box 6"/>
          <p:cNvSpPr txBox="1">
            <a:spLocks noChangeArrowheads="1"/>
          </p:cNvSpPr>
          <p:nvPr/>
        </p:nvSpPr>
        <p:spPr bwMode="auto">
          <a:xfrm>
            <a:off x="914400" y="1981200"/>
            <a:ext cx="76200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800100" indent="-34290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en-US" altLang="zh-CN" sz="2400" dirty="0">
                <a:solidFill>
                  <a:srgbClr val="000000"/>
                </a:solidFill>
                <a:latin typeface="楷体_GB2312" pitchFamily="49" charset="-122"/>
              </a:rPr>
              <a:t> </a:t>
            </a:r>
            <a:r>
              <a:rPr kumimoji="0" lang="zh-CN" altLang="en-US" sz="2400" dirty="0">
                <a:solidFill>
                  <a:srgbClr val="000000"/>
                </a:solidFill>
                <a:latin typeface="楷体_GB2312" pitchFamily="49" charset="-122"/>
              </a:rPr>
              <a:t>正常结束 </a:t>
            </a:r>
            <a:r>
              <a:rPr kumimoji="0" lang="en-US" altLang="zh-CN" sz="2400" dirty="0">
                <a:solidFill>
                  <a:srgbClr val="000000"/>
                </a:solidFill>
                <a:latin typeface="楷体_GB2312" pitchFamily="49" charset="-122"/>
              </a:rPr>
              <a:t>(</a:t>
            </a:r>
            <a:r>
              <a:rPr kumimoji="0" lang="zh-CN" altLang="en-US" sz="2400" dirty="0">
                <a:solidFill>
                  <a:srgbClr val="000000"/>
                </a:solidFill>
                <a:latin typeface="楷体_GB2312" pitchFamily="49" charset="-122"/>
              </a:rPr>
              <a:t>寿终）</a:t>
            </a:r>
          </a:p>
          <a:p>
            <a:pPr eaLnBrk="1" hangingPunct="1">
              <a:spcBef>
                <a:spcPct val="0"/>
              </a:spcBef>
            </a:pPr>
            <a:endParaRPr kumimoji="0" lang="zh-CN" altLang="en-US" sz="1000" dirty="0">
              <a:solidFill>
                <a:srgbClr val="000000"/>
              </a:solidFill>
              <a:latin typeface="楷体_GB2312" pitchFamily="49" charset="-122"/>
            </a:endParaRPr>
          </a:p>
          <a:p>
            <a:pPr eaLnBrk="1" hangingPunct="1">
              <a:spcBef>
                <a:spcPct val="0"/>
              </a:spcBef>
            </a:pPr>
            <a:r>
              <a:rPr kumimoji="0" lang="zh-CN" altLang="en-US" sz="2400" dirty="0">
                <a:solidFill>
                  <a:srgbClr val="000000"/>
                </a:solidFill>
                <a:latin typeface="楷体_GB2312" pitchFamily="49" charset="-122"/>
              </a:rPr>
              <a:t> 异常结束（越界错误、算术运算错等等）（处决）</a:t>
            </a:r>
          </a:p>
          <a:p>
            <a:pPr eaLnBrk="1" hangingPunct="1">
              <a:spcBef>
                <a:spcPct val="0"/>
              </a:spcBef>
            </a:pPr>
            <a:endParaRPr kumimoji="0" lang="zh-CN" altLang="en-US" sz="1000" dirty="0">
              <a:solidFill>
                <a:srgbClr val="000000"/>
              </a:solidFill>
              <a:latin typeface="楷体_GB2312" pitchFamily="49" charset="-122"/>
            </a:endParaRPr>
          </a:p>
          <a:p>
            <a:pPr eaLnBrk="1" hangingPunct="1">
              <a:spcBef>
                <a:spcPct val="0"/>
              </a:spcBef>
            </a:pPr>
            <a:r>
              <a:rPr kumimoji="0" lang="zh-CN" altLang="en-US" sz="2400" dirty="0">
                <a:solidFill>
                  <a:srgbClr val="000000"/>
                </a:solidFill>
                <a:latin typeface="楷体_GB2312" pitchFamily="49" charset="-122"/>
              </a:rPr>
              <a:t> 外界干预。（他杀）外界干预并非指在本进程运行中出现了异常事件，而是指进程应外界的请求而终止运行。这些干预有：</a:t>
            </a:r>
          </a:p>
          <a:p>
            <a:pPr lvl="1" eaLnBrk="1" hangingPunct="1">
              <a:spcBef>
                <a:spcPct val="0"/>
              </a:spcBef>
            </a:pPr>
            <a:r>
              <a:rPr lang="zh-CN" altLang="en-US" sz="2400" dirty="0">
                <a:solidFill>
                  <a:srgbClr val="000000"/>
                </a:solidFill>
              </a:rPr>
              <a:t>操作员或操作系统干预</a:t>
            </a:r>
          </a:p>
          <a:p>
            <a:pPr lvl="1" eaLnBrk="1" hangingPunct="1">
              <a:spcBef>
                <a:spcPct val="0"/>
              </a:spcBef>
            </a:pPr>
            <a:r>
              <a:rPr lang="zh-CN" altLang="en-US" sz="2400" dirty="0">
                <a:solidFill>
                  <a:srgbClr val="000000"/>
                </a:solidFill>
              </a:rPr>
              <a:t>父进程请求</a:t>
            </a:r>
          </a:p>
          <a:p>
            <a:pPr lvl="1" eaLnBrk="1" hangingPunct="1">
              <a:spcBef>
                <a:spcPct val="0"/>
              </a:spcBef>
            </a:pPr>
            <a:r>
              <a:rPr lang="zh-CN" altLang="en-US" sz="2400" dirty="0">
                <a:solidFill>
                  <a:srgbClr val="000000"/>
                </a:solidFill>
              </a:rPr>
              <a:t>父进程终止</a:t>
            </a:r>
          </a:p>
          <a:p>
            <a:pPr eaLnBrk="1" hangingPunct="1">
              <a:spcBef>
                <a:spcPct val="0"/>
              </a:spcBef>
              <a:buFontTx/>
              <a:buNone/>
            </a:pPr>
            <a:endParaRPr kumimoji="0" lang="en-US" altLang="zh-CN" sz="2400" dirty="0">
              <a:solidFill>
                <a:srgbClr val="000000"/>
              </a:solidFill>
              <a:latin typeface="楷体_GB2312" pitchFamily="49" charset="-122"/>
            </a:endParaRPr>
          </a:p>
        </p:txBody>
      </p:sp>
      <p:pic>
        <p:nvPicPr>
          <p:cNvPr id="38918" name="Picture 8" descr="MM900189242[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953000"/>
            <a:ext cx="14795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70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39939" name="Text Box 3"/>
          <p:cNvSpPr txBox="1">
            <a:spLocks noChangeArrowheads="1"/>
          </p:cNvSpPr>
          <p:nvPr/>
        </p:nvSpPr>
        <p:spPr bwMode="auto">
          <a:xfrm>
            <a:off x="593725" y="80645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2.2.2 </a:t>
            </a:r>
            <a:r>
              <a:rPr kumimoji="0" lang="zh-CN" altLang="en-US" sz="2800">
                <a:solidFill>
                  <a:srgbClr val="000000"/>
                </a:solidFill>
                <a:latin typeface="楷体_GB2312" pitchFamily="49" charset="-122"/>
              </a:rPr>
              <a:t>进程的终止</a:t>
            </a:r>
          </a:p>
        </p:txBody>
      </p:sp>
      <p:sp>
        <p:nvSpPr>
          <p:cNvPr id="39940" name="Text Box 4"/>
          <p:cNvSpPr txBox="1">
            <a:spLocks noChangeArrowheads="1"/>
          </p:cNvSpPr>
          <p:nvPr/>
        </p:nvSpPr>
        <p:spPr bwMode="auto">
          <a:xfrm>
            <a:off x="609600" y="12954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进程终止过程</a:t>
            </a:r>
          </a:p>
        </p:txBody>
      </p:sp>
      <p:sp>
        <p:nvSpPr>
          <p:cNvPr id="39941" name="Text Box 5"/>
          <p:cNvSpPr txBox="1">
            <a:spLocks noChangeArrowheads="1"/>
          </p:cNvSpPr>
          <p:nvPr/>
        </p:nvSpPr>
        <p:spPr bwMode="auto">
          <a:xfrm>
            <a:off x="609600" y="1828800"/>
            <a:ext cx="76200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dirty="0">
                <a:solidFill>
                  <a:srgbClr val="000000"/>
                </a:solidFill>
                <a:latin typeface="楷体_GB2312" pitchFamily="49" charset="-122"/>
              </a:rPr>
              <a:t>根据被终止进程的标识符，从</a:t>
            </a:r>
            <a:r>
              <a:rPr kumimoji="0" lang="en-US" altLang="zh-CN" sz="2400" dirty="0">
                <a:solidFill>
                  <a:srgbClr val="000000"/>
                </a:solidFill>
                <a:latin typeface="楷体_GB2312" pitchFamily="49" charset="-122"/>
              </a:rPr>
              <a:t>PCB</a:t>
            </a:r>
            <a:r>
              <a:rPr kumimoji="0" lang="zh-CN" altLang="en-US" sz="2400" dirty="0">
                <a:solidFill>
                  <a:srgbClr val="000000"/>
                </a:solidFill>
                <a:latin typeface="楷体_GB2312" pitchFamily="49" charset="-122"/>
              </a:rPr>
              <a:t>集合中检索出该进程的</a:t>
            </a:r>
            <a:r>
              <a:rPr kumimoji="0" lang="en-US" altLang="zh-CN" sz="2400" dirty="0">
                <a:solidFill>
                  <a:srgbClr val="000000"/>
                </a:solidFill>
                <a:latin typeface="楷体_GB2312" pitchFamily="49" charset="-122"/>
              </a:rPr>
              <a:t>PCB</a:t>
            </a:r>
            <a:r>
              <a:rPr kumimoji="0" lang="zh-CN" altLang="en-US" sz="2400" dirty="0">
                <a:solidFill>
                  <a:srgbClr val="000000"/>
                </a:solidFill>
                <a:latin typeface="楷体_GB2312" pitchFamily="49" charset="-122"/>
              </a:rPr>
              <a:t>，从中读出该进程的状态。</a:t>
            </a:r>
          </a:p>
          <a:p>
            <a:pPr eaLnBrk="1" hangingPunct="1">
              <a:spcBef>
                <a:spcPct val="0"/>
              </a:spcBef>
            </a:pPr>
            <a:r>
              <a:rPr kumimoji="0" lang="zh-CN" altLang="en-US" sz="2400" dirty="0">
                <a:solidFill>
                  <a:srgbClr val="000000"/>
                </a:solidFill>
                <a:latin typeface="楷体_GB2312" pitchFamily="49" charset="-122"/>
              </a:rPr>
              <a:t>若被终止进程正处于执行状态，应立即终止该进程的执行，并置调度标志为真，用于指示该进程被终止后应重新进行调度。</a:t>
            </a:r>
          </a:p>
          <a:p>
            <a:pPr eaLnBrk="1" hangingPunct="1">
              <a:spcBef>
                <a:spcPct val="0"/>
              </a:spcBef>
            </a:pPr>
            <a:r>
              <a:rPr kumimoji="0" lang="zh-CN" altLang="en-US" sz="2400" dirty="0">
                <a:solidFill>
                  <a:srgbClr val="000000"/>
                </a:solidFill>
                <a:latin typeface="楷体_GB2312" pitchFamily="49" charset="-122"/>
              </a:rPr>
              <a:t>若该进程还有子孙进程，还应将其所有子孙进程予以终止，以防它们成为不可控的进程。</a:t>
            </a:r>
          </a:p>
          <a:p>
            <a:pPr eaLnBrk="1" hangingPunct="1">
              <a:spcBef>
                <a:spcPct val="0"/>
              </a:spcBef>
            </a:pPr>
            <a:r>
              <a:rPr kumimoji="0" lang="zh-CN" altLang="en-US" sz="2400" dirty="0">
                <a:solidFill>
                  <a:srgbClr val="000000"/>
                </a:solidFill>
                <a:latin typeface="楷体_GB2312" pitchFamily="49" charset="-122"/>
              </a:rPr>
              <a:t>将被终止进程所拥有的全部资源，或者归还给其父进程，或者归还给系统。</a:t>
            </a:r>
          </a:p>
          <a:p>
            <a:pPr eaLnBrk="1" hangingPunct="1">
              <a:spcBef>
                <a:spcPct val="0"/>
              </a:spcBef>
            </a:pPr>
            <a:r>
              <a:rPr kumimoji="0" lang="zh-CN" altLang="en-US" sz="2400" dirty="0">
                <a:solidFill>
                  <a:srgbClr val="000000"/>
                </a:solidFill>
                <a:latin typeface="楷体_GB2312" pitchFamily="49" charset="-122"/>
              </a:rPr>
              <a:t>将被终止进程</a:t>
            </a:r>
            <a:r>
              <a:rPr kumimoji="0" lang="en-US" altLang="zh-CN" sz="2400" dirty="0">
                <a:solidFill>
                  <a:srgbClr val="000000"/>
                </a:solidFill>
                <a:latin typeface="楷体_GB2312" pitchFamily="49" charset="-122"/>
              </a:rPr>
              <a:t>(PCB)</a:t>
            </a:r>
            <a:r>
              <a:rPr kumimoji="0" lang="zh-CN" altLang="en-US" sz="2400" dirty="0">
                <a:solidFill>
                  <a:srgbClr val="000000"/>
                </a:solidFill>
                <a:latin typeface="楷体_GB2312" pitchFamily="49" charset="-122"/>
              </a:rPr>
              <a:t>从所在队列</a:t>
            </a:r>
            <a:r>
              <a:rPr kumimoji="0" lang="en-US" altLang="zh-CN" sz="2400" dirty="0">
                <a:solidFill>
                  <a:srgbClr val="000000"/>
                </a:solidFill>
                <a:latin typeface="楷体_GB2312" pitchFamily="49" charset="-122"/>
              </a:rPr>
              <a:t>(</a:t>
            </a:r>
            <a:r>
              <a:rPr kumimoji="0" lang="zh-CN" altLang="en-US" sz="2400" dirty="0">
                <a:solidFill>
                  <a:srgbClr val="000000"/>
                </a:solidFill>
                <a:latin typeface="楷体_GB2312" pitchFamily="49" charset="-122"/>
              </a:rPr>
              <a:t>或链表</a:t>
            </a:r>
            <a:r>
              <a:rPr kumimoji="0" lang="en-US" altLang="zh-CN" sz="2400" dirty="0">
                <a:solidFill>
                  <a:srgbClr val="000000"/>
                </a:solidFill>
                <a:latin typeface="楷体_GB2312" pitchFamily="49" charset="-122"/>
              </a:rPr>
              <a:t>)</a:t>
            </a:r>
            <a:r>
              <a:rPr kumimoji="0" lang="zh-CN" altLang="en-US" sz="2400" dirty="0">
                <a:solidFill>
                  <a:srgbClr val="000000"/>
                </a:solidFill>
                <a:latin typeface="楷体_GB2312" pitchFamily="49" charset="-122"/>
              </a:rPr>
              <a:t>中移出，等待其他程序来搜集信息。</a:t>
            </a:r>
          </a:p>
        </p:txBody>
      </p:sp>
    </p:spTree>
    <p:extLst>
      <p:ext uri="{BB962C8B-B14F-4D97-AF65-F5344CB8AC3E}">
        <p14:creationId xmlns:p14="http://schemas.microsoft.com/office/powerpoint/2010/main" val="1780407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40963"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2.2.3 </a:t>
            </a:r>
            <a:r>
              <a:rPr kumimoji="0" lang="zh-CN" altLang="en-US" sz="2800">
                <a:solidFill>
                  <a:srgbClr val="000000"/>
                </a:solidFill>
                <a:latin typeface="楷体_GB2312" pitchFamily="49" charset="-122"/>
              </a:rPr>
              <a:t>进程的阻塞与唤醒</a:t>
            </a:r>
          </a:p>
        </p:txBody>
      </p:sp>
      <p:sp>
        <p:nvSpPr>
          <p:cNvPr id="40964" name="Text Box 4"/>
          <p:cNvSpPr txBox="1">
            <a:spLocks noChangeArrowheads="1"/>
          </p:cNvSpPr>
          <p:nvPr/>
        </p:nvSpPr>
        <p:spPr bwMode="auto">
          <a:xfrm>
            <a:off x="609600" y="12954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引起进程阻塞和唤醒的事件</a:t>
            </a:r>
          </a:p>
        </p:txBody>
      </p:sp>
      <p:sp>
        <p:nvSpPr>
          <p:cNvPr id="40965" name="Text Box 5"/>
          <p:cNvSpPr txBox="1">
            <a:spLocks noChangeArrowheads="1"/>
          </p:cNvSpPr>
          <p:nvPr/>
        </p:nvSpPr>
        <p:spPr bwMode="auto">
          <a:xfrm>
            <a:off x="609600" y="1752600"/>
            <a:ext cx="7620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latin typeface="楷体_GB2312" pitchFamily="49" charset="-122"/>
              </a:rPr>
              <a:t>请求系统服务</a:t>
            </a:r>
          </a:p>
          <a:p>
            <a:pPr eaLnBrk="1" hangingPunct="1">
              <a:spcBef>
                <a:spcPct val="0"/>
              </a:spcBef>
            </a:pPr>
            <a:r>
              <a:rPr kumimoji="0" lang="zh-CN" altLang="en-US" sz="2400">
                <a:solidFill>
                  <a:srgbClr val="000000"/>
                </a:solidFill>
                <a:latin typeface="楷体_GB2312" pitchFamily="49" charset="-122"/>
              </a:rPr>
              <a:t>启动某种操作 </a:t>
            </a:r>
          </a:p>
          <a:p>
            <a:pPr eaLnBrk="1" hangingPunct="1">
              <a:spcBef>
                <a:spcPct val="0"/>
              </a:spcBef>
            </a:pPr>
            <a:r>
              <a:rPr kumimoji="0" lang="zh-CN" altLang="en-US" sz="2400">
                <a:solidFill>
                  <a:srgbClr val="000000"/>
                </a:solidFill>
                <a:latin typeface="楷体_GB2312" pitchFamily="49" charset="-122"/>
              </a:rPr>
              <a:t>新数据尚未到达</a:t>
            </a:r>
          </a:p>
          <a:p>
            <a:pPr eaLnBrk="1" hangingPunct="1">
              <a:spcBef>
                <a:spcPct val="0"/>
              </a:spcBef>
            </a:pPr>
            <a:r>
              <a:rPr kumimoji="0" lang="zh-CN" altLang="en-US" sz="2400">
                <a:solidFill>
                  <a:srgbClr val="000000"/>
                </a:solidFill>
                <a:latin typeface="楷体_GB2312" pitchFamily="49" charset="-122"/>
              </a:rPr>
              <a:t>无新工作可做</a:t>
            </a:r>
          </a:p>
        </p:txBody>
      </p:sp>
    </p:spTree>
    <p:extLst>
      <p:ext uri="{BB962C8B-B14F-4D97-AF65-F5344CB8AC3E}">
        <p14:creationId xmlns:p14="http://schemas.microsoft.com/office/powerpoint/2010/main" val="605122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41987"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2.2.3 </a:t>
            </a:r>
            <a:r>
              <a:rPr kumimoji="0" lang="zh-CN" altLang="en-US" sz="2800">
                <a:solidFill>
                  <a:srgbClr val="000000"/>
                </a:solidFill>
                <a:latin typeface="楷体_GB2312" pitchFamily="49" charset="-122"/>
              </a:rPr>
              <a:t>进程的阻塞与唤醒</a:t>
            </a:r>
          </a:p>
        </p:txBody>
      </p:sp>
      <p:sp>
        <p:nvSpPr>
          <p:cNvPr id="41988" name="Text Box 6"/>
          <p:cNvSpPr txBox="1">
            <a:spLocks noChangeArrowheads="1"/>
          </p:cNvSpPr>
          <p:nvPr/>
        </p:nvSpPr>
        <p:spPr bwMode="auto">
          <a:xfrm>
            <a:off x="609600" y="4038600"/>
            <a:ext cx="8534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3 </a:t>
            </a:r>
            <a:r>
              <a:rPr kumimoji="0" lang="zh-CN" altLang="en-US" sz="2400">
                <a:solidFill>
                  <a:srgbClr val="000000"/>
                </a:solidFill>
                <a:latin typeface="楷体_GB2312" pitchFamily="49" charset="-122"/>
              </a:rPr>
              <a:t>进程唤醒过程</a:t>
            </a:r>
          </a:p>
          <a:p>
            <a:pPr eaLnBrk="1" hangingPunct="1">
              <a:spcBef>
                <a:spcPct val="0"/>
              </a:spcBef>
              <a:buFontTx/>
              <a:buNone/>
            </a:pPr>
            <a:r>
              <a:rPr kumimoji="0" lang="zh-CN" altLang="en-US" sz="2400">
                <a:solidFill>
                  <a:srgbClr val="000000"/>
                </a:solidFill>
                <a:latin typeface="楷体_GB2312" pitchFamily="49" charset="-122"/>
              </a:rPr>
              <a:t>由有关进程调用</a:t>
            </a:r>
            <a:r>
              <a:rPr kumimoji="0" lang="zh-CN" altLang="en-US" sz="2400">
                <a:solidFill>
                  <a:srgbClr val="3366FF"/>
                </a:solidFill>
                <a:latin typeface="楷体_GB2312" pitchFamily="49" charset="-122"/>
              </a:rPr>
              <a:t>唤醒原语</a:t>
            </a:r>
            <a:r>
              <a:rPr kumimoji="0" lang="en-US" altLang="zh-CN" sz="2400">
                <a:solidFill>
                  <a:srgbClr val="3366FF"/>
                </a:solidFill>
                <a:latin typeface="楷体_GB2312" pitchFamily="49" charset="-122"/>
              </a:rPr>
              <a:t>wakeup</a:t>
            </a:r>
            <a:r>
              <a:rPr kumimoji="0" lang="zh-CN" altLang="en-US" sz="2400">
                <a:solidFill>
                  <a:srgbClr val="000000"/>
                </a:solidFill>
                <a:latin typeface="楷体_GB2312" pitchFamily="49" charset="-122"/>
              </a:rPr>
              <a:t>，将等待该事件的进程唤醒</a:t>
            </a:r>
          </a:p>
        </p:txBody>
      </p:sp>
      <p:sp>
        <p:nvSpPr>
          <p:cNvPr id="41989" name="Text Box 7"/>
          <p:cNvSpPr txBox="1">
            <a:spLocks noChangeArrowheads="1"/>
          </p:cNvSpPr>
          <p:nvPr/>
        </p:nvSpPr>
        <p:spPr bwMode="auto">
          <a:xfrm>
            <a:off x="685800" y="4876800"/>
            <a:ext cx="8001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latin typeface="楷体_GB2312" pitchFamily="49" charset="-122"/>
              </a:rPr>
              <a:t>首先把被阻塞的进程从等待该事件的阻塞队列中移出；</a:t>
            </a:r>
          </a:p>
          <a:p>
            <a:pPr eaLnBrk="1" hangingPunct="1">
              <a:spcBef>
                <a:spcPct val="0"/>
              </a:spcBef>
            </a:pPr>
            <a:r>
              <a:rPr kumimoji="0" lang="zh-CN" altLang="en-US" sz="2400">
                <a:solidFill>
                  <a:srgbClr val="000000"/>
                </a:solidFill>
                <a:latin typeface="楷体_GB2312" pitchFamily="49" charset="-122"/>
              </a:rPr>
              <a:t>将其</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中的现行状态由阻塞改为就绪；</a:t>
            </a:r>
          </a:p>
          <a:p>
            <a:pPr eaLnBrk="1" hangingPunct="1">
              <a:spcBef>
                <a:spcPct val="0"/>
              </a:spcBef>
            </a:pPr>
            <a:r>
              <a:rPr kumimoji="0" lang="zh-CN" altLang="en-US" sz="2400">
                <a:solidFill>
                  <a:srgbClr val="000000"/>
                </a:solidFill>
                <a:latin typeface="楷体_GB2312" pitchFamily="49" charset="-122"/>
              </a:rPr>
              <a:t>然后再将该</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插入到就绪队列中。</a:t>
            </a:r>
          </a:p>
        </p:txBody>
      </p:sp>
      <p:sp>
        <p:nvSpPr>
          <p:cNvPr id="41990" name="Line 8"/>
          <p:cNvSpPr>
            <a:spLocks noChangeShapeType="1"/>
          </p:cNvSpPr>
          <p:nvPr/>
        </p:nvSpPr>
        <p:spPr bwMode="auto">
          <a:xfrm>
            <a:off x="381000" y="4038600"/>
            <a:ext cx="81534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1991" name="Text Box 9"/>
          <p:cNvSpPr txBox="1">
            <a:spLocks noChangeArrowheads="1"/>
          </p:cNvSpPr>
          <p:nvPr/>
        </p:nvSpPr>
        <p:spPr bwMode="auto">
          <a:xfrm>
            <a:off x="762000" y="1371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进程阻塞过程</a:t>
            </a:r>
          </a:p>
          <a:p>
            <a:pPr eaLnBrk="1" hangingPunct="1">
              <a:spcBef>
                <a:spcPct val="0"/>
              </a:spcBef>
              <a:buFontTx/>
              <a:buNone/>
            </a:pPr>
            <a:r>
              <a:rPr kumimoji="0" lang="zh-CN" altLang="en-US" sz="2400">
                <a:solidFill>
                  <a:srgbClr val="000000"/>
                </a:solidFill>
                <a:latin typeface="楷体_GB2312" pitchFamily="49" charset="-122"/>
              </a:rPr>
              <a:t>  调用</a:t>
            </a:r>
            <a:r>
              <a:rPr kumimoji="0" lang="zh-CN" altLang="en-US" sz="2400">
                <a:solidFill>
                  <a:srgbClr val="3366FF"/>
                </a:solidFill>
                <a:latin typeface="楷体_GB2312" pitchFamily="49" charset="-122"/>
              </a:rPr>
              <a:t>阻塞原语</a:t>
            </a:r>
            <a:r>
              <a:rPr kumimoji="0" lang="en-US" altLang="zh-CN" sz="2400">
                <a:solidFill>
                  <a:srgbClr val="3366FF"/>
                </a:solidFill>
                <a:latin typeface="楷体_GB2312" pitchFamily="49" charset="-122"/>
              </a:rPr>
              <a:t>block</a:t>
            </a:r>
            <a:r>
              <a:rPr kumimoji="0" lang="zh-CN" altLang="en-US" sz="2400">
                <a:solidFill>
                  <a:srgbClr val="000000"/>
                </a:solidFill>
                <a:latin typeface="楷体_GB2312" pitchFamily="49" charset="-122"/>
              </a:rPr>
              <a:t>把自己阻塞</a:t>
            </a:r>
          </a:p>
        </p:txBody>
      </p:sp>
      <p:sp>
        <p:nvSpPr>
          <p:cNvPr id="41992" name="Text Box 10"/>
          <p:cNvSpPr txBox="1">
            <a:spLocks noChangeArrowheads="1"/>
          </p:cNvSpPr>
          <p:nvPr/>
        </p:nvSpPr>
        <p:spPr bwMode="auto">
          <a:xfrm>
            <a:off x="838200" y="2209800"/>
            <a:ext cx="7848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latin typeface="楷体_GB2312" pitchFamily="49" charset="-122"/>
              </a:rPr>
              <a:t>停止执行，把</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中的现行状态由</a:t>
            </a:r>
            <a:r>
              <a:rPr kumimoji="0" lang="zh-CN" altLang="en-US" sz="2400">
                <a:solidFill>
                  <a:srgbClr val="000000"/>
                </a:solidFill>
              </a:rPr>
              <a:t>“</a:t>
            </a:r>
            <a:r>
              <a:rPr kumimoji="0" lang="zh-CN" altLang="en-US" sz="2400">
                <a:solidFill>
                  <a:srgbClr val="000000"/>
                </a:solidFill>
                <a:latin typeface="楷体_GB2312" pitchFamily="49" charset="-122"/>
              </a:rPr>
              <a:t>执行</a:t>
            </a:r>
            <a:r>
              <a:rPr kumimoji="0" lang="zh-CN" altLang="en-US" sz="2400">
                <a:solidFill>
                  <a:srgbClr val="000000"/>
                </a:solidFill>
              </a:rPr>
              <a:t>”</a:t>
            </a:r>
            <a:r>
              <a:rPr kumimoji="0" lang="zh-CN" altLang="en-US" sz="2400">
                <a:solidFill>
                  <a:srgbClr val="000000"/>
                </a:solidFill>
                <a:latin typeface="楷体_GB2312" pitchFamily="49" charset="-122"/>
              </a:rPr>
              <a:t>改为</a:t>
            </a:r>
            <a:r>
              <a:rPr kumimoji="0" lang="zh-CN" altLang="en-US" sz="2400">
                <a:solidFill>
                  <a:srgbClr val="000000"/>
                </a:solidFill>
              </a:rPr>
              <a:t>“</a:t>
            </a:r>
            <a:r>
              <a:rPr kumimoji="0" lang="zh-CN" altLang="en-US" sz="2400">
                <a:solidFill>
                  <a:srgbClr val="000000"/>
                </a:solidFill>
                <a:latin typeface="楷体_GB2312" pitchFamily="49" charset="-122"/>
              </a:rPr>
              <a:t>阻塞</a:t>
            </a:r>
            <a:r>
              <a:rPr kumimoji="0" lang="zh-CN" altLang="en-US" sz="2400">
                <a:solidFill>
                  <a:srgbClr val="000000"/>
                </a:solidFill>
              </a:rPr>
              <a:t>”</a:t>
            </a:r>
            <a:r>
              <a:rPr kumimoji="0" lang="zh-CN" altLang="en-US" sz="2400">
                <a:solidFill>
                  <a:srgbClr val="000000"/>
                </a:solidFill>
                <a:latin typeface="楷体_GB2312" pitchFamily="49" charset="-122"/>
              </a:rPr>
              <a:t>；</a:t>
            </a:r>
          </a:p>
          <a:p>
            <a:pPr eaLnBrk="1" hangingPunct="1">
              <a:spcBef>
                <a:spcPct val="0"/>
              </a:spcBef>
            </a:pPr>
            <a:r>
              <a:rPr kumimoji="0" lang="zh-CN" altLang="en-US" sz="2400">
                <a:solidFill>
                  <a:srgbClr val="000000"/>
                </a:solidFill>
                <a:latin typeface="楷体_GB2312" pitchFamily="49" charset="-122"/>
              </a:rPr>
              <a:t>将</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插入阻塞队列；</a:t>
            </a:r>
          </a:p>
          <a:p>
            <a:pPr eaLnBrk="1" hangingPunct="1">
              <a:spcBef>
                <a:spcPct val="0"/>
              </a:spcBef>
            </a:pPr>
            <a:r>
              <a:rPr kumimoji="0" lang="zh-CN" altLang="en-US" sz="2400">
                <a:solidFill>
                  <a:srgbClr val="000000"/>
                </a:solidFill>
                <a:latin typeface="楷体_GB2312" pitchFamily="49" charset="-122"/>
              </a:rPr>
              <a:t>转调度程序进行重新调度，将处理机分配给另一就绪进程并进行切换。</a:t>
            </a:r>
          </a:p>
        </p:txBody>
      </p:sp>
      <p:sp>
        <p:nvSpPr>
          <p:cNvPr id="41993" name="Rectangle 12"/>
          <p:cNvSpPr>
            <a:spLocks noChangeArrowheads="1"/>
          </p:cNvSpPr>
          <p:nvPr/>
        </p:nvSpPr>
        <p:spPr bwMode="auto">
          <a:xfrm>
            <a:off x="762000" y="6019800"/>
            <a:ext cx="7620000" cy="7620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200">
                <a:solidFill>
                  <a:srgbClr val="000000"/>
                </a:solidFill>
              </a:rPr>
              <a:t>注意：如果在某进程中调用了阻塞原语，则必须在与之合作的另一进程中或其他相关的进程中安排唤醒原语。</a:t>
            </a:r>
          </a:p>
        </p:txBody>
      </p:sp>
    </p:spTree>
    <p:extLst>
      <p:ext uri="{BB962C8B-B14F-4D97-AF65-F5344CB8AC3E}">
        <p14:creationId xmlns:p14="http://schemas.microsoft.com/office/powerpoint/2010/main" val="11210438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z="3200" smtClean="0"/>
              <a:t>2.2 </a:t>
            </a:r>
            <a:r>
              <a:rPr lang="zh-CN" altLang="en-US" sz="3200" smtClean="0"/>
              <a:t>进程控制</a:t>
            </a:r>
          </a:p>
        </p:txBody>
      </p:sp>
      <p:sp>
        <p:nvSpPr>
          <p:cNvPr id="43011"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2.2.4 </a:t>
            </a:r>
            <a:r>
              <a:rPr kumimoji="0" lang="zh-CN" altLang="en-US" sz="2800">
                <a:solidFill>
                  <a:srgbClr val="000000"/>
                </a:solidFill>
                <a:latin typeface="楷体_GB2312" pitchFamily="49" charset="-122"/>
              </a:rPr>
              <a:t>进程的挂起与激活</a:t>
            </a:r>
          </a:p>
        </p:txBody>
      </p:sp>
      <p:sp>
        <p:nvSpPr>
          <p:cNvPr id="43012" name="Text Box 4"/>
          <p:cNvSpPr txBox="1">
            <a:spLocks noChangeArrowheads="1"/>
          </p:cNvSpPr>
          <p:nvPr/>
        </p:nvSpPr>
        <p:spPr bwMode="auto">
          <a:xfrm>
            <a:off x="762000" y="4206875"/>
            <a:ext cx="8534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 </a:t>
            </a:r>
            <a:r>
              <a:rPr kumimoji="0" lang="zh-CN" altLang="en-US" sz="2400">
                <a:solidFill>
                  <a:srgbClr val="000000"/>
                </a:solidFill>
                <a:latin typeface="楷体_GB2312" pitchFamily="49" charset="-122"/>
              </a:rPr>
              <a:t>进程的激活过程</a:t>
            </a:r>
          </a:p>
          <a:p>
            <a:pPr eaLnBrk="1" hangingPunct="1">
              <a:spcBef>
                <a:spcPct val="0"/>
              </a:spcBef>
              <a:buFontTx/>
              <a:buNone/>
            </a:pPr>
            <a:r>
              <a:rPr lang="zh-CN" altLang="en-US" sz="2400">
                <a:solidFill>
                  <a:srgbClr val="000000"/>
                </a:solidFill>
              </a:rPr>
              <a:t>系统利用</a:t>
            </a:r>
            <a:r>
              <a:rPr lang="zh-CN" altLang="en-US" sz="2400">
                <a:solidFill>
                  <a:srgbClr val="3333CC"/>
                </a:solidFill>
              </a:rPr>
              <a:t>激活原语</a:t>
            </a:r>
            <a:r>
              <a:rPr lang="en-US" altLang="zh-CN" sz="2400">
                <a:solidFill>
                  <a:srgbClr val="3333CC"/>
                </a:solidFill>
              </a:rPr>
              <a:t>active( )</a:t>
            </a:r>
            <a:r>
              <a:rPr lang="zh-CN" altLang="en-US" sz="2400">
                <a:solidFill>
                  <a:srgbClr val="000000"/>
                </a:solidFill>
              </a:rPr>
              <a:t>将指定进程激活。</a:t>
            </a:r>
          </a:p>
        </p:txBody>
      </p:sp>
      <p:sp>
        <p:nvSpPr>
          <p:cNvPr id="43013" name="Text Box 5"/>
          <p:cNvSpPr txBox="1">
            <a:spLocks noChangeArrowheads="1"/>
          </p:cNvSpPr>
          <p:nvPr/>
        </p:nvSpPr>
        <p:spPr bwMode="auto">
          <a:xfrm>
            <a:off x="685800" y="4984750"/>
            <a:ext cx="8001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latin typeface="楷体_GB2312" pitchFamily="49" charset="-122"/>
              </a:rPr>
              <a:t>如果挂起是为了对换，先将进程从外存调入内存；</a:t>
            </a:r>
          </a:p>
          <a:p>
            <a:pPr eaLnBrk="1" hangingPunct="1">
              <a:spcBef>
                <a:spcPct val="0"/>
              </a:spcBef>
            </a:pPr>
            <a:r>
              <a:rPr kumimoji="0" lang="zh-CN" altLang="en-US" sz="2400">
                <a:solidFill>
                  <a:srgbClr val="000000"/>
                </a:solidFill>
                <a:latin typeface="楷体_GB2312" pitchFamily="49" charset="-122"/>
              </a:rPr>
              <a:t>更改进程状态；</a:t>
            </a:r>
            <a:endParaRPr kumimoji="0" lang="zh-CN" altLang="en-US" sz="1800">
              <a:solidFill>
                <a:srgbClr val="000000"/>
              </a:solidFill>
            </a:endParaRPr>
          </a:p>
          <a:p>
            <a:pPr eaLnBrk="1" hangingPunct="1">
              <a:spcBef>
                <a:spcPct val="0"/>
              </a:spcBef>
            </a:pPr>
            <a:r>
              <a:rPr kumimoji="0" lang="zh-CN" altLang="en-US" sz="2400">
                <a:solidFill>
                  <a:srgbClr val="000000"/>
                </a:solidFill>
                <a:latin typeface="楷体_GB2312" pitchFamily="49" charset="-122"/>
              </a:rPr>
              <a:t>如采用的是抢占调度策略，则判断是否需要进行重新调度</a:t>
            </a:r>
            <a:r>
              <a:rPr kumimoji="0" lang="en-US" altLang="zh-CN" sz="2400">
                <a:solidFill>
                  <a:srgbClr val="000000"/>
                </a:solidFill>
                <a:latin typeface="楷体_GB2312" pitchFamily="49" charset="-122"/>
              </a:rPr>
              <a:t>.</a:t>
            </a:r>
          </a:p>
        </p:txBody>
      </p:sp>
      <p:sp>
        <p:nvSpPr>
          <p:cNvPr id="43014" name="Line 6"/>
          <p:cNvSpPr>
            <a:spLocks noChangeShapeType="1"/>
          </p:cNvSpPr>
          <p:nvPr/>
        </p:nvSpPr>
        <p:spPr bwMode="auto">
          <a:xfrm>
            <a:off x="381000" y="4114800"/>
            <a:ext cx="81534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3015" name="Text Box 7"/>
          <p:cNvSpPr txBox="1">
            <a:spLocks noChangeArrowheads="1"/>
          </p:cNvSpPr>
          <p:nvPr/>
        </p:nvSpPr>
        <p:spPr bwMode="auto">
          <a:xfrm>
            <a:off x="762000" y="1249363"/>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进程的挂起</a:t>
            </a:r>
          </a:p>
          <a:p>
            <a:pPr eaLnBrk="1" hangingPunct="1">
              <a:spcBef>
                <a:spcPct val="0"/>
              </a:spcBef>
              <a:buFontTx/>
              <a:buNone/>
            </a:pPr>
            <a:r>
              <a:rPr kumimoji="0" lang="zh-CN" altLang="en-US" sz="2400">
                <a:solidFill>
                  <a:srgbClr val="000000"/>
                </a:solidFill>
                <a:latin typeface="楷体_GB2312" pitchFamily="49" charset="-122"/>
              </a:rPr>
              <a:t>  系统将利用</a:t>
            </a:r>
            <a:r>
              <a:rPr kumimoji="0" lang="zh-CN" altLang="en-US" sz="2400">
                <a:solidFill>
                  <a:srgbClr val="3366FF"/>
                </a:solidFill>
                <a:latin typeface="楷体_GB2312" pitchFamily="49" charset="-122"/>
              </a:rPr>
              <a:t>挂起原语</a:t>
            </a:r>
            <a:r>
              <a:rPr kumimoji="0" lang="en-US" altLang="zh-CN" sz="2400">
                <a:solidFill>
                  <a:srgbClr val="3366FF"/>
                </a:solidFill>
                <a:latin typeface="楷体_GB2312" pitchFamily="49" charset="-122"/>
              </a:rPr>
              <a:t>suspend</a:t>
            </a:r>
            <a:r>
              <a:rPr kumimoji="0" lang="zh-CN" altLang="en-US" sz="2400">
                <a:solidFill>
                  <a:srgbClr val="000000"/>
                </a:solidFill>
                <a:latin typeface="楷体_GB2312" pitchFamily="49" charset="-122"/>
              </a:rPr>
              <a:t>将指定进程挂起</a:t>
            </a:r>
          </a:p>
        </p:txBody>
      </p:sp>
      <p:sp>
        <p:nvSpPr>
          <p:cNvPr id="43016" name="Text Box 8"/>
          <p:cNvSpPr txBox="1">
            <a:spLocks noChangeArrowheads="1"/>
          </p:cNvSpPr>
          <p:nvPr/>
        </p:nvSpPr>
        <p:spPr bwMode="auto">
          <a:xfrm>
            <a:off x="838200" y="2087563"/>
            <a:ext cx="7848600"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latin typeface="楷体_GB2312" pitchFamily="49" charset="-122"/>
              </a:rPr>
              <a:t>更改被挂起的进程状态</a:t>
            </a:r>
          </a:p>
          <a:p>
            <a:pPr eaLnBrk="1" hangingPunct="1">
              <a:spcBef>
                <a:spcPct val="0"/>
              </a:spcBef>
            </a:pPr>
            <a:r>
              <a:rPr kumimoji="0" lang="zh-CN" altLang="en-US" sz="2400">
                <a:solidFill>
                  <a:srgbClr val="000000"/>
                </a:solidFill>
                <a:latin typeface="楷体_GB2312" pitchFamily="49" charset="-122"/>
              </a:rPr>
              <a:t>保存该进程的</a:t>
            </a:r>
            <a:r>
              <a:rPr kumimoji="0" lang="en-US" altLang="zh-CN" sz="2400">
                <a:solidFill>
                  <a:srgbClr val="000000"/>
                </a:solidFill>
                <a:latin typeface="楷体_GB2312" pitchFamily="49" charset="-122"/>
              </a:rPr>
              <a:t>PCB</a:t>
            </a:r>
            <a:r>
              <a:rPr kumimoji="0" lang="zh-CN" altLang="en-US" sz="2400">
                <a:solidFill>
                  <a:srgbClr val="000000"/>
                </a:solidFill>
                <a:latin typeface="楷体_GB2312" pitchFamily="49" charset="-122"/>
              </a:rPr>
              <a:t>；</a:t>
            </a:r>
          </a:p>
          <a:p>
            <a:pPr eaLnBrk="1" hangingPunct="1">
              <a:spcBef>
                <a:spcPct val="0"/>
              </a:spcBef>
            </a:pPr>
            <a:r>
              <a:rPr kumimoji="0" lang="zh-CN" altLang="en-US" sz="2400">
                <a:solidFill>
                  <a:srgbClr val="000000"/>
                </a:solidFill>
                <a:latin typeface="楷体_GB2312" pitchFamily="49" charset="-122"/>
              </a:rPr>
              <a:t>若被挂起的进程正在执行，则转向调度程序重新调度。</a:t>
            </a:r>
          </a:p>
          <a:p>
            <a:pPr eaLnBrk="1" hangingPunct="1">
              <a:lnSpc>
                <a:spcPct val="90000"/>
              </a:lnSpc>
              <a:spcBef>
                <a:spcPct val="50000"/>
              </a:spcBef>
              <a:buClr>
                <a:srgbClr val="808080"/>
              </a:buClr>
              <a:buSzPct val="75000"/>
              <a:buFont typeface="Wingdings" panose="05000000000000000000" pitchFamily="2" charset="2"/>
              <a:buNone/>
            </a:pPr>
            <a:r>
              <a:rPr lang="zh-CN" altLang="en-US" sz="2400">
                <a:solidFill>
                  <a:srgbClr val="FF0000"/>
                </a:solidFill>
              </a:rPr>
              <a:t>注</a:t>
            </a:r>
            <a:r>
              <a:rPr lang="zh-CN" altLang="en-US" sz="2400">
                <a:solidFill>
                  <a:srgbClr val="000000"/>
                </a:solidFill>
              </a:rPr>
              <a:t>：如果挂起是为了对换，则在挂起进程时还须将 它换出到外存中。</a:t>
            </a:r>
            <a:r>
              <a:rPr lang="zh-CN" altLang="en-US" sz="1800">
                <a:solidFill>
                  <a:srgbClr val="000000"/>
                </a:solidFill>
              </a:rPr>
              <a:t> </a:t>
            </a:r>
            <a:endParaRPr kumimoji="0" lang="zh-CN" altLang="en-US" sz="2400">
              <a:solidFill>
                <a:srgbClr val="000000"/>
              </a:solidFill>
              <a:latin typeface="楷体_GB2312" pitchFamily="49" charset="-122"/>
            </a:endParaRPr>
          </a:p>
        </p:txBody>
      </p:sp>
    </p:spTree>
    <p:extLst>
      <p:ext uri="{BB962C8B-B14F-4D97-AF65-F5344CB8AC3E}">
        <p14:creationId xmlns:p14="http://schemas.microsoft.com/office/powerpoint/2010/main" val="42347186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sz="3200" smtClean="0"/>
              <a:t>2.2 </a:t>
            </a:r>
            <a:r>
              <a:rPr lang="zh-CN" altLang="en-US" sz="3200" smtClean="0"/>
              <a:t>进程同步</a:t>
            </a:r>
          </a:p>
        </p:txBody>
      </p:sp>
      <p:sp>
        <p:nvSpPr>
          <p:cNvPr id="44035" name="Rectangle 9"/>
          <p:cNvSpPr>
            <a:spLocks noGrp="1" noChangeArrowheads="1"/>
          </p:cNvSpPr>
          <p:nvPr>
            <p:ph type="body" idx="1"/>
          </p:nvPr>
        </p:nvSpPr>
        <p:spPr/>
        <p:txBody>
          <a:bodyPr/>
          <a:lstStyle/>
          <a:p>
            <a:pPr eaLnBrk="1" hangingPunct="1">
              <a:lnSpc>
                <a:spcPct val="90000"/>
              </a:lnSpc>
            </a:pPr>
            <a:r>
              <a:rPr lang="zh-CN" altLang="en-US" sz="2800" smtClean="0">
                <a:solidFill>
                  <a:srgbClr val="FF0000"/>
                </a:solidFill>
              </a:rPr>
              <a:t>进程同步的主要任务</a:t>
            </a:r>
            <a:r>
              <a:rPr lang="zh-CN" altLang="en-US" sz="2800" smtClean="0"/>
              <a:t>是对多个</a:t>
            </a:r>
            <a:r>
              <a:rPr lang="zh-CN" altLang="en-US" sz="2800" smtClean="0">
                <a:solidFill>
                  <a:srgbClr val="3333CC"/>
                </a:solidFill>
              </a:rPr>
              <a:t>相关进程</a:t>
            </a:r>
            <a:r>
              <a:rPr lang="zh-CN" altLang="en-US" sz="2800" smtClean="0"/>
              <a:t>在</a:t>
            </a:r>
            <a:r>
              <a:rPr lang="zh-CN" altLang="en-US" sz="2800" smtClean="0">
                <a:solidFill>
                  <a:srgbClr val="3333CC"/>
                </a:solidFill>
              </a:rPr>
              <a:t>执行次序</a:t>
            </a:r>
            <a:r>
              <a:rPr lang="zh-CN" altLang="en-US" sz="2800" smtClean="0"/>
              <a:t>上进行</a:t>
            </a:r>
            <a:r>
              <a:rPr lang="zh-CN" altLang="en-US" sz="2800" smtClean="0">
                <a:solidFill>
                  <a:srgbClr val="3333CC"/>
                </a:solidFill>
              </a:rPr>
              <a:t>协调</a:t>
            </a:r>
            <a:r>
              <a:rPr lang="zh-CN" altLang="en-US" sz="2800" smtClean="0"/>
              <a:t>，以使</a:t>
            </a:r>
            <a:r>
              <a:rPr lang="zh-CN" altLang="en-US" sz="2800" smtClean="0">
                <a:solidFill>
                  <a:srgbClr val="3333CC"/>
                </a:solidFill>
              </a:rPr>
              <a:t>并发执行</a:t>
            </a:r>
            <a:r>
              <a:rPr lang="zh-CN" altLang="en-US" sz="2800" smtClean="0"/>
              <a:t>的诸</a:t>
            </a:r>
            <a:r>
              <a:rPr lang="zh-CN" altLang="en-US" sz="2800" smtClean="0">
                <a:solidFill>
                  <a:srgbClr val="3333CC"/>
                </a:solidFill>
              </a:rPr>
              <a:t>进程</a:t>
            </a:r>
            <a:r>
              <a:rPr lang="zh-CN" altLang="en-US" sz="2800" smtClean="0"/>
              <a:t>之间能有效地</a:t>
            </a:r>
            <a:r>
              <a:rPr lang="zh-CN" altLang="en-US" sz="2800" smtClean="0">
                <a:solidFill>
                  <a:srgbClr val="3333CC"/>
                </a:solidFill>
              </a:rPr>
              <a:t>共享资源</a:t>
            </a:r>
            <a:r>
              <a:rPr lang="zh-CN" altLang="en-US" sz="2800" smtClean="0"/>
              <a:t>和</a:t>
            </a:r>
            <a:r>
              <a:rPr lang="zh-CN" altLang="en-US" sz="2800" smtClean="0">
                <a:solidFill>
                  <a:srgbClr val="3333CC"/>
                </a:solidFill>
              </a:rPr>
              <a:t>相互合作</a:t>
            </a:r>
            <a:r>
              <a:rPr lang="zh-CN" altLang="en-US" sz="2800" smtClean="0"/>
              <a:t>，从而使程序的执行具有</a:t>
            </a:r>
            <a:r>
              <a:rPr lang="zh-CN" altLang="en-US" sz="2800" smtClean="0">
                <a:solidFill>
                  <a:srgbClr val="3333CC"/>
                </a:solidFill>
              </a:rPr>
              <a:t>可再现性</a:t>
            </a:r>
            <a:r>
              <a:rPr lang="zh-CN" altLang="en-US" sz="2800" smtClean="0"/>
              <a:t>。</a:t>
            </a:r>
          </a:p>
          <a:p>
            <a:pPr eaLnBrk="1" hangingPunct="1">
              <a:lnSpc>
                <a:spcPct val="90000"/>
              </a:lnSpc>
            </a:pPr>
            <a:r>
              <a:rPr kumimoji="1" lang="zh-CN" altLang="en-US" sz="2800" smtClean="0"/>
              <a:t>进程同步既是</a:t>
            </a:r>
            <a:r>
              <a:rPr kumimoji="1" lang="en-US" altLang="zh-CN" sz="2800" smtClean="0"/>
              <a:t>OS</a:t>
            </a:r>
            <a:r>
              <a:rPr kumimoji="1" lang="zh-CN" altLang="en-US" sz="2800" smtClean="0"/>
              <a:t>中的一个重要概念，又是保证系统中诸进程间能协调运行的关键，应对以下几个基本概念有较好的理解和掌握：</a:t>
            </a:r>
          </a:p>
          <a:p>
            <a:pPr lvl="1" eaLnBrk="1" hangingPunct="1">
              <a:lnSpc>
                <a:spcPct val="90000"/>
              </a:lnSpc>
            </a:pPr>
            <a:r>
              <a:rPr kumimoji="1" lang="zh-CN" altLang="en-US" sz="2400" smtClean="0">
                <a:solidFill>
                  <a:srgbClr val="FF0000"/>
                </a:solidFill>
              </a:rPr>
              <a:t>临界资源</a:t>
            </a:r>
            <a:r>
              <a:rPr kumimoji="1" lang="zh-CN" altLang="en-US" sz="2400" smtClean="0"/>
              <a:t>：什么是临界资源？应如何共享临界资源？</a:t>
            </a:r>
          </a:p>
          <a:p>
            <a:pPr lvl="1" eaLnBrk="1" hangingPunct="1">
              <a:lnSpc>
                <a:spcPct val="90000"/>
              </a:lnSpc>
            </a:pPr>
            <a:r>
              <a:rPr kumimoji="1" lang="zh-CN" altLang="en-US" sz="2400" smtClean="0">
                <a:solidFill>
                  <a:srgbClr val="FF0000"/>
                </a:solidFill>
              </a:rPr>
              <a:t>临界区</a:t>
            </a:r>
            <a:r>
              <a:rPr kumimoji="1" lang="zh-CN" altLang="en-US" sz="2400" smtClean="0"/>
              <a:t>：什么是临界区？应采用什么样的同步机制来实现进程互斥地进入临界区？</a:t>
            </a:r>
          </a:p>
          <a:p>
            <a:pPr lvl="1" eaLnBrk="1" hangingPunct="1">
              <a:lnSpc>
                <a:spcPct val="90000"/>
              </a:lnSpc>
            </a:pPr>
            <a:r>
              <a:rPr kumimoji="1" lang="zh-CN" altLang="en-US" sz="2400" smtClean="0">
                <a:solidFill>
                  <a:srgbClr val="FF0000"/>
                </a:solidFill>
              </a:rPr>
              <a:t>同步机制应遵循的准则</a:t>
            </a:r>
            <a:r>
              <a:rPr kumimoji="1" lang="zh-CN" altLang="en-US" sz="2400" smtClean="0"/>
              <a:t>：哪些准则？违背某准则的后果是什么？</a:t>
            </a:r>
          </a:p>
          <a:p>
            <a:pPr eaLnBrk="1" hangingPunct="1">
              <a:lnSpc>
                <a:spcPct val="90000"/>
              </a:lnSpc>
            </a:pPr>
            <a:endParaRPr lang="zh-CN" altLang="en-US" sz="2800" smtClean="0"/>
          </a:p>
          <a:p>
            <a:pPr eaLnBrk="1" hangingPunct="1">
              <a:lnSpc>
                <a:spcPct val="90000"/>
              </a:lnSpc>
            </a:pPr>
            <a:endParaRPr lang="en-US" altLang="zh-CN" sz="2800" smtClean="0"/>
          </a:p>
        </p:txBody>
      </p:sp>
    </p:spTree>
    <p:extLst>
      <p:ext uri="{BB962C8B-B14F-4D97-AF65-F5344CB8AC3E}">
        <p14:creationId xmlns:p14="http://schemas.microsoft.com/office/powerpoint/2010/main" val="3180867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3200" smtClean="0"/>
              <a:t>2.3 </a:t>
            </a:r>
            <a:r>
              <a:rPr lang="zh-CN" altLang="en-US" sz="3200" smtClean="0"/>
              <a:t>进程同步</a:t>
            </a:r>
          </a:p>
        </p:txBody>
      </p:sp>
      <p:sp>
        <p:nvSpPr>
          <p:cNvPr id="45059" name="Text Box 3"/>
          <p:cNvSpPr txBox="1">
            <a:spLocks noChangeArrowheads="1"/>
          </p:cNvSpPr>
          <p:nvPr/>
        </p:nvSpPr>
        <p:spPr bwMode="auto">
          <a:xfrm>
            <a:off x="593725" y="806450"/>
            <a:ext cx="449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2.3.1	 </a:t>
            </a:r>
            <a:r>
              <a:rPr kumimoji="0" lang="zh-CN" altLang="en-US" sz="2800">
                <a:solidFill>
                  <a:srgbClr val="000000"/>
                </a:solidFill>
                <a:latin typeface="楷体_GB2312" pitchFamily="49" charset="-122"/>
              </a:rPr>
              <a:t>进程同步的基本概念</a:t>
            </a:r>
          </a:p>
        </p:txBody>
      </p:sp>
      <p:sp>
        <p:nvSpPr>
          <p:cNvPr id="45060" name="Text Box 4"/>
          <p:cNvSpPr txBox="1">
            <a:spLocks noChangeArrowheads="1"/>
          </p:cNvSpPr>
          <p:nvPr/>
        </p:nvSpPr>
        <p:spPr bwMode="auto">
          <a:xfrm>
            <a:off x="609600" y="1462088"/>
            <a:ext cx="2865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1. </a:t>
            </a:r>
            <a:r>
              <a:rPr kumimoji="0" lang="zh-CN" altLang="en-US" sz="2800">
                <a:solidFill>
                  <a:srgbClr val="000000"/>
                </a:solidFill>
                <a:latin typeface="楷体_GB2312" pitchFamily="49" charset="-122"/>
              </a:rPr>
              <a:t>两种制约关系</a:t>
            </a:r>
          </a:p>
        </p:txBody>
      </p:sp>
      <p:sp>
        <p:nvSpPr>
          <p:cNvPr id="45061" name="Rectangle 5"/>
          <p:cNvSpPr>
            <a:spLocks noGrp="1" noChangeArrowheads="1"/>
          </p:cNvSpPr>
          <p:nvPr>
            <p:ph type="body" idx="1"/>
          </p:nvPr>
        </p:nvSpPr>
        <p:spPr>
          <a:xfrm>
            <a:off x="533400" y="2133600"/>
            <a:ext cx="8153400" cy="2819400"/>
          </a:xfrm>
        </p:spPr>
        <p:txBody>
          <a:bodyPr/>
          <a:lstStyle/>
          <a:p>
            <a:pPr eaLnBrk="1" hangingPunct="1"/>
            <a:r>
              <a:rPr lang="zh-CN" altLang="en-US" sz="2800" smtClean="0"/>
              <a:t>在多道程序的环境下，进程之间存在着以下两种制约关系：</a:t>
            </a:r>
          </a:p>
          <a:p>
            <a:pPr lvl="1" eaLnBrk="1" hangingPunct="1"/>
            <a:r>
              <a:rPr lang="zh-CN" altLang="en-US" smtClean="0"/>
              <a:t>间接制约。主要源于资源共享。</a:t>
            </a:r>
          </a:p>
          <a:p>
            <a:pPr lvl="1" eaLnBrk="1" hangingPunct="1"/>
            <a:r>
              <a:rPr lang="zh-CN" altLang="en-US" smtClean="0"/>
              <a:t>直接制约。主要源于进程合作。</a:t>
            </a:r>
          </a:p>
        </p:txBody>
      </p:sp>
      <p:pic>
        <p:nvPicPr>
          <p:cNvPr id="45062" name="Picture 7" descr="MC90023949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419600"/>
            <a:ext cx="2286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3891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3200" smtClean="0"/>
              <a:t>2.3 </a:t>
            </a:r>
            <a:r>
              <a:rPr lang="zh-CN" altLang="en-US" sz="3200" smtClean="0"/>
              <a:t>进程同步</a:t>
            </a:r>
          </a:p>
        </p:txBody>
      </p:sp>
      <p:sp>
        <p:nvSpPr>
          <p:cNvPr id="46083" name="Text Box 5"/>
          <p:cNvSpPr txBox="1">
            <a:spLocks noChangeArrowheads="1"/>
          </p:cNvSpPr>
          <p:nvPr/>
        </p:nvSpPr>
        <p:spPr bwMode="auto">
          <a:xfrm>
            <a:off x="593725" y="806450"/>
            <a:ext cx="232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800">
                <a:solidFill>
                  <a:srgbClr val="000000"/>
                </a:solidFill>
                <a:latin typeface="楷体_GB2312" pitchFamily="49" charset="-122"/>
              </a:rPr>
              <a:t>模拟车票售卖</a:t>
            </a:r>
          </a:p>
        </p:txBody>
      </p:sp>
      <p:sp>
        <p:nvSpPr>
          <p:cNvPr id="46084" name="Rectangle 11"/>
          <p:cNvSpPr>
            <a:spLocks noGrp="1" noChangeArrowheads="1"/>
          </p:cNvSpPr>
          <p:nvPr>
            <p:ph type="body" idx="1"/>
          </p:nvPr>
        </p:nvSpPr>
        <p:spPr>
          <a:xfrm>
            <a:off x="685800" y="1371600"/>
            <a:ext cx="6172200" cy="3886200"/>
          </a:xfrm>
          <a:noFill/>
          <a:ln>
            <a:solidFill>
              <a:schemeClr val="accent1"/>
            </a:solidFill>
            <a:miter lim="800000"/>
            <a:headEnd/>
            <a:tailEnd/>
          </a:ln>
        </p:spPr>
        <p:txBody>
          <a:bodyPr/>
          <a:lstStyle/>
          <a:p>
            <a:pPr eaLnBrk="1" hangingPunct="1">
              <a:lnSpc>
                <a:spcPct val="80000"/>
              </a:lnSpc>
              <a:buFontTx/>
              <a:buNone/>
            </a:pPr>
            <a:r>
              <a:rPr lang="en-US" altLang="zh-CN" sz="2000" smtClean="0"/>
              <a:t>void Sell()</a:t>
            </a:r>
          </a:p>
          <a:p>
            <a:pPr eaLnBrk="1" hangingPunct="1">
              <a:lnSpc>
                <a:spcPct val="80000"/>
              </a:lnSpc>
              <a:buFontTx/>
              <a:buNone/>
            </a:pPr>
            <a:r>
              <a:rPr lang="en-US" altLang="zh-CN" sz="2000" smtClean="0"/>
              <a:t>{</a:t>
            </a:r>
          </a:p>
          <a:p>
            <a:pPr eaLnBrk="1" hangingPunct="1">
              <a:lnSpc>
                <a:spcPct val="80000"/>
              </a:lnSpc>
              <a:buFontTx/>
              <a:buNone/>
            </a:pPr>
            <a:r>
              <a:rPr lang="en-US" altLang="zh-CN" sz="2000" smtClean="0"/>
              <a:t>    while (true)</a:t>
            </a:r>
          </a:p>
          <a:p>
            <a:pPr eaLnBrk="1" hangingPunct="1">
              <a:lnSpc>
                <a:spcPct val="80000"/>
              </a:lnSpc>
              <a:buFontTx/>
              <a:buNone/>
            </a:pPr>
            <a:r>
              <a:rPr lang="en-US" altLang="zh-CN" sz="2000" smtClean="0"/>
              <a:t>    {</a:t>
            </a:r>
          </a:p>
          <a:p>
            <a:pPr eaLnBrk="1" hangingPunct="1">
              <a:lnSpc>
                <a:spcPct val="80000"/>
              </a:lnSpc>
              <a:buFontTx/>
              <a:buNone/>
            </a:pPr>
            <a:r>
              <a:rPr lang="en-US" altLang="zh-CN" sz="2000" smtClean="0"/>
              <a:t>        if (ticket &gt; 0) </a:t>
            </a:r>
            <a:r>
              <a:rPr lang="en-US" altLang="zh-CN" sz="2000" smtClean="0">
                <a:solidFill>
                  <a:srgbClr val="008000"/>
                </a:solidFill>
              </a:rPr>
              <a:t>// ticket</a:t>
            </a:r>
            <a:r>
              <a:rPr lang="zh-CN" altLang="en-US" sz="2000" smtClean="0">
                <a:solidFill>
                  <a:srgbClr val="008000"/>
                </a:solidFill>
              </a:rPr>
              <a:t>为全局变量</a:t>
            </a:r>
          </a:p>
          <a:p>
            <a:pPr eaLnBrk="1" hangingPunct="1">
              <a:lnSpc>
                <a:spcPct val="80000"/>
              </a:lnSpc>
              <a:buFontTx/>
              <a:buNone/>
            </a:pPr>
            <a:r>
              <a:rPr lang="zh-CN" altLang="en-US" sz="2000" smtClean="0"/>
              <a:t>        </a:t>
            </a:r>
            <a:r>
              <a:rPr lang="en-US" altLang="zh-CN" sz="2000" smtClean="0"/>
              <a:t>{</a:t>
            </a:r>
          </a:p>
          <a:p>
            <a:pPr eaLnBrk="1" hangingPunct="1">
              <a:lnSpc>
                <a:spcPct val="80000"/>
              </a:lnSpc>
              <a:buFontTx/>
              <a:buNone/>
            </a:pPr>
            <a:r>
              <a:rPr lang="en-US" altLang="zh-CN" sz="2000" smtClean="0"/>
              <a:t>              ticket--;</a:t>
            </a:r>
          </a:p>
          <a:p>
            <a:pPr eaLnBrk="1" hangingPunct="1">
              <a:lnSpc>
                <a:spcPct val="80000"/>
              </a:lnSpc>
              <a:buFontTx/>
              <a:buNone/>
            </a:pPr>
            <a:r>
              <a:rPr lang="en-US" altLang="zh-CN" sz="2000" smtClean="0"/>
              <a:t>              Console.WriteLine("</a:t>
            </a:r>
            <a:r>
              <a:rPr lang="zh-CN" altLang="en-US" sz="2000" smtClean="0"/>
              <a:t>剩余</a:t>
            </a:r>
            <a:r>
              <a:rPr lang="en-US" altLang="zh-CN" sz="2000" smtClean="0"/>
              <a:t>{0}</a:t>
            </a:r>
            <a:r>
              <a:rPr lang="zh-CN" altLang="en-US" sz="2000" smtClean="0"/>
              <a:t>张票</a:t>
            </a:r>
            <a:r>
              <a:rPr lang="en-US" altLang="zh-CN" sz="2000" smtClean="0"/>
              <a:t>", ticket);</a:t>
            </a:r>
          </a:p>
          <a:p>
            <a:pPr eaLnBrk="1" hangingPunct="1">
              <a:lnSpc>
                <a:spcPct val="80000"/>
              </a:lnSpc>
              <a:buFontTx/>
              <a:buNone/>
            </a:pPr>
            <a:r>
              <a:rPr lang="en-US" altLang="zh-CN" sz="2000" smtClean="0"/>
              <a:t>        }</a:t>
            </a:r>
          </a:p>
          <a:p>
            <a:pPr eaLnBrk="1" hangingPunct="1">
              <a:lnSpc>
                <a:spcPct val="80000"/>
              </a:lnSpc>
              <a:buFontTx/>
              <a:buNone/>
            </a:pPr>
            <a:r>
              <a:rPr lang="en-US" altLang="zh-CN" sz="2000" smtClean="0"/>
              <a:t>        else break; </a:t>
            </a:r>
          </a:p>
          <a:p>
            <a:pPr eaLnBrk="1" hangingPunct="1">
              <a:lnSpc>
                <a:spcPct val="80000"/>
              </a:lnSpc>
              <a:buFontTx/>
              <a:buNone/>
            </a:pPr>
            <a:r>
              <a:rPr lang="en-US" altLang="zh-CN" sz="2000" smtClean="0"/>
              <a:t>    }</a:t>
            </a:r>
          </a:p>
          <a:p>
            <a:pPr eaLnBrk="1" hangingPunct="1">
              <a:lnSpc>
                <a:spcPct val="80000"/>
              </a:lnSpc>
              <a:buFontTx/>
              <a:buNone/>
            </a:pPr>
            <a:r>
              <a:rPr lang="en-US" altLang="zh-CN" sz="2000" smtClean="0"/>
              <a:t>}</a:t>
            </a:r>
          </a:p>
        </p:txBody>
      </p:sp>
      <p:pic>
        <p:nvPicPr>
          <p:cNvPr id="46085" name="Picture 13"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50" y="3810000"/>
            <a:ext cx="18859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AutoShape 14"/>
          <p:cNvSpPr>
            <a:spLocks noChangeArrowheads="1"/>
          </p:cNvSpPr>
          <p:nvPr/>
        </p:nvSpPr>
        <p:spPr bwMode="auto">
          <a:xfrm>
            <a:off x="5943600" y="3733800"/>
            <a:ext cx="3200400" cy="1524000"/>
          </a:xfrm>
          <a:prstGeom prst="cloudCallout">
            <a:avLst>
              <a:gd name="adj1" fmla="val 31796"/>
              <a:gd name="adj2" fmla="val 2895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若启动两个线程并发执行</a:t>
            </a:r>
            <a:r>
              <a:rPr lang="en-US" altLang="zh-CN" sz="2400">
                <a:solidFill>
                  <a:srgbClr val="000000"/>
                </a:solidFill>
              </a:rPr>
              <a:t>Sell()</a:t>
            </a:r>
            <a:r>
              <a:rPr lang="zh-CN" altLang="en-US" sz="2400">
                <a:solidFill>
                  <a:srgbClr val="000000"/>
                </a:solidFill>
              </a:rPr>
              <a:t>，执行结果正确吗？</a:t>
            </a:r>
          </a:p>
        </p:txBody>
      </p:sp>
    </p:spTree>
    <p:extLst>
      <p:ext uri="{BB962C8B-B14F-4D97-AF65-F5344CB8AC3E}">
        <p14:creationId xmlns:p14="http://schemas.microsoft.com/office/powerpoint/2010/main" val="2805019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200" dirty="0" smtClean="0"/>
              <a:t>2.1 </a:t>
            </a:r>
            <a:r>
              <a:rPr lang="zh-CN" altLang="en-US" sz="3200" smtClean="0"/>
              <a:t>进程的基本概念</a:t>
            </a:r>
          </a:p>
        </p:txBody>
      </p:sp>
      <p:sp>
        <p:nvSpPr>
          <p:cNvPr id="8195" name="Text Box 3"/>
          <p:cNvSpPr txBox="1">
            <a:spLocks noChangeArrowheads="1"/>
          </p:cNvSpPr>
          <p:nvPr/>
        </p:nvSpPr>
        <p:spPr bwMode="auto">
          <a:xfrm>
            <a:off x="593725" y="806450"/>
            <a:ext cx="518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a:solidFill>
                  <a:srgbClr val="000000"/>
                </a:solidFill>
                <a:latin typeface="楷体_GB2312" pitchFamily="49" charset="-122"/>
              </a:rPr>
              <a:t>2.1.1 </a:t>
            </a:r>
            <a:r>
              <a:rPr kumimoji="0" lang="zh-CN" altLang="en-US" sz="2800">
                <a:solidFill>
                  <a:srgbClr val="000000"/>
                </a:solidFill>
                <a:latin typeface="楷体_GB2312" pitchFamily="49" charset="-122"/>
              </a:rPr>
              <a:t>程序的顺序执行及其特征</a:t>
            </a:r>
          </a:p>
        </p:txBody>
      </p:sp>
      <p:sp>
        <p:nvSpPr>
          <p:cNvPr id="8196" name="Rectangle 16"/>
          <p:cNvSpPr>
            <a:spLocks noChangeArrowheads="1"/>
          </p:cNvSpPr>
          <p:nvPr/>
        </p:nvSpPr>
        <p:spPr bwMode="auto">
          <a:xfrm>
            <a:off x="838200" y="1600200"/>
            <a:ext cx="7315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kumimoji="0" lang="en-US" altLang="zh-CN" sz="2400" dirty="0">
                <a:solidFill>
                  <a:srgbClr val="000000"/>
                </a:solidFill>
              </a:rPr>
              <a:t>2</a:t>
            </a:r>
            <a:r>
              <a:rPr kumimoji="0" lang="zh-CN" altLang="en-US" sz="2400">
                <a:solidFill>
                  <a:srgbClr val="000000"/>
                </a:solidFill>
              </a:rPr>
              <a:t>、程序顺序执行时的特征</a:t>
            </a:r>
          </a:p>
          <a:p>
            <a:pPr eaLnBrk="1" hangingPunct="1">
              <a:spcBef>
                <a:spcPct val="50000"/>
              </a:spcBef>
              <a:buFontTx/>
              <a:buNone/>
            </a:pPr>
            <a:r>
              <a:rPr kumimoji="0" lang="zh-CN" altLang="en-US" sz="2400">
                <a:solidFill>
                  <a:srgbClr val="3366FF"/>
                </a:solidFill>
              </a:rPr>
              <a:t>顺序性</a:t>
            </a:r>
            <a:r>
              <a:rPr kumimoji="0" lang="zh-CN" altLang="en-US" sz="2400">
                <a:solidFill>
                  <a:srgbClr val="000000"/>
                </a:solidFill>
              </a:rPr>
              <a:t>：处理机的操作必须严格按照程序所规定的顺序执行。</a:t>
            </a:r>
          </a:p>
          <a:p>
            <a:pPr eaLnBrk="1" hangingPunct="1">
              <a:spcBef>
                <a:spcPct val="50000"/>
              </a:spcBef>
              <a:buFontTx/>
              <a:buNone/>
            </a:pPr>
            <a:r>
              <a:rPr kumimoji="0" lang="zh-CN" altLang="en-US" sz="2400">
                <a:solidFill>
                  <a:srgbClr val="3366FF"/>
                </a:solidFill>
              </a:rPr>
              <a:t>封闭性</a:t>
            </a:r>
            <a:r>
              <a:rPr kumimoji="0" lang="zh-CN" altLang="en-US" sz="2400">
                <a:solidFill>
                  <a:srgbClr val="000000"/>
                </a:solidFill>
              </a:rPr>
              <a:t>：程序运行时独占全机资源，执行结果不受外界影响，只和输入和程序本身有关。 </a:t>
            </a:r>
          </a:p>
          <a:p>
            <a:pPr eaLnBrk="1" hangingPunct="1">
              <a:spcBef>
                <a:spcPct val="50000"/>
              </a:spcBef>
              <a:buFontTx/>
              <a:buNone/>
            </a:pPr>
            <a:r>
              <a:rPr kumimoji="0" lang="zh-CN" altLang="en-US" sz="2400">
                <a:solidFill>
                  <a:srgbClr val="3366FF"/>
                </a:solidFill>
              </a:rPr>
              <a:t>可再现性</a:t>
            </a:r>
            <a:r>
              <a:rPr kumimoji="0" lang="zh-CN" altLang="en-US" sz="2400">
                <a:solidFill>
                  <a:srgbClr val="000000"/>
                </a:solidFill>
              </a:rPr>
              <a:t>：只要程序执行时的环境和初始条件相同，当程序重复执行时，结果一定相同。</a:t>
            </a:r>
          </a:p>
          <a:p>
            <a:pPr eaLnBrk="1" hangingPunct="1">
              <a:spcBef>
                <a:spcPct val="50000"/>
              </a:spcBef>
              <a:buFontTx/>
              <a:buNone/>
            </a:pPr>
            <a:endParaRPr kumimoji="0" lang="en-US" altLang="zh-CN" sz="2400" dirty="0">
              <a:solidFill>
                <a:srgbClr val="000000"/>
              </a:solidFill>
            </a:endParaRPr>
          </a:p>
        </p:txBody>
      </p:sp>
      <p:sp>
        <p:nvSpPr>
          <p:cNvPr id="8197" name="Text Box 17"/>
          <p:cNvSpPr txBox="1">
            <a:spLocks noChangeArrowheads="1"/>
          </p:cNvSpPr>
          <p:nvPr/>
        </p:nvSpPr>
        <p:spPr bwMode="auto">
          <a:xfrm>
            <a:off x="838200" y="5029200"/>
            <a:ext cx="7010400" cy="8223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a:solidFill>
                  <a:srgbClr val="000000"/>
                </a:solidFill>
              </a:rPr>
              <a:t> </a:t>
            </a:r>
            <a:r>
              <a:rPr kumimoji="0" lang="zh-CN" altLang="en-US" sz="2400">
                <a:solidFill>
                  <a:srgbClr val="000000"/>
                </a:solidFill>
              </a:rPr>
              <a:t>程序顺序执行的特性，为程序员检测和校正程序的错误带来很大方便。</a:t>
            </a:r>
          </a:p>
        </p:txBody>
      </p:sp>
    </p:spTree>
    <p:extLst>
      <p:ext uri="{BB962C8B-B14F-4D97-AF65-F5344CB8AC3E}">
        <p14:creationId xmlns:p14="http://schemas.microsoft.com/office/powerpoint/2010/main" val="3535567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p:txBody>
          <a:bodyPr/>
          <a:lstStyle/>
          <a:p>
            <a:pPr eaLnBrk="1" hangingPunct="1"/>
            <a:r>
              <a:rPr lang="en-US" altLang="zh-CN" sz="3200" smtClean="0"/>
              <a:t>2.3 </a:t>
            </a:r>
            <a:r>
              <a:rPr lang="zh-CN" altLang="en-US" sz="3200" smtClean="0"/>
              <a:t>进程同步</a:t>
            </a:r>
          </a:p>
        </p:txBody>
      </p:sp>
      <p:sp>
        <p:nvSpPr>
          <p:cNvPr id="47107" name="Text Box 3"/>
          <p:cNvSpPr txBox="1">
            <a:spLocks noChangeArrowheads="1"/>
          </p:cNvSpPr>
          <p:nvPr/>
        </p:nvSpPr>
        <p:spPr bwMode="auto">
          <a:xfrm>
            <a:off x="609600" y="990600"/>
            <a:ext cx="6970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800">
                <a:solidFill>
                  <a:srgbClr val="000000"/>
                </a:solidFill>
                <a:latin typeface="楷体_GB2312" pitchFamily="49" charset="-122"/>
              </a:rPr>
              <a:t>模拟车票售卖，两线程并发执行的可能调度</a:t>
            </a:r>
          </a:p>
        </p:txBody>
      </p:sp>
      <p:graphicFrame>
        <p:nvGraphicFramePr>
          <p:cNvPr id="413749" name="Group 53"/>
          <p:cNvGraphicFramePr>
            <a:graphicFrameLocks noGrp="1"/>
          </p:cNvGraphicFramePr>
          <p:nvPr/>
        </p:nvGraphicFramePr>
        <p:xfrm>
          <a:off x="685800" y="2286000"/>
          <a:ext cx="7924800" cy="3203575"/>
        </p:xfrm>
        <a:graphic>
          <a:graphicData uri="http://schemas.openxmlformats.org/drawingml/2006/table">
            <a:tbl>
              <a:tblPr/>
              <a:tblGrid>
                <a:gridCol w="914400"/>
                <a:gridCol w="3429000"/>
                <a:gridCol w="3581400"/>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时刻</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线程</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线程</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horzOverflow="overflow">
                    <a:lnL>
                      <a:noFill/>
                    </a:lnL>
                    <a:lnR cap="flat">
                      <a:noFill/>
                    </a:lnR>
                    <a:lnT cap="flat">
                      <a:noFill/>
                    </a:lnT>
                    <a:lnB>
                      <a:noFill/>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if (ticket &gt; 0)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true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ticket--;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99</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rgbClr val="008000"/>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3</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if (ticket &gt; 0)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true</a:t>
                      </a:r>
                    </a:p>
                  </a:txBody>
                  <a:tcPr horzOverflow="overflow">
                    <a:lnL>
                      <a:noFill/>
                    </a:lnL>
                    <a:lnR cap="flat">
                      <a:noFill/>
                    </a:lnR>
                    <a:lnT>
                      <a:noFill/>
                    </a:lnT>
                    <a:lnB>
                      <a:noFill/>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4</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ticket--;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98</a:t>
                      </a:r>
                      <a:endParaRPr kumimoji="0" lang="en-US"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231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5</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输出</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98</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6</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输出</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98</a:t>
                      </a:r>
                      <a:endParaRPr kumimoji="0" lang="en-US"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cap="flat">
                      <a:noFill/>
                    </a:lnB>
                    <a:lnTlToBr>
                      <a:noFill/>
                    </a:lnTlToBr>
                    <a:lnBlToTr>
                      <a:noFill/>
                    </a:lnBlToTr>
                    <a:noFill/>
                  </a:tcPr>
                </a:tc>
              </a:tr>
            </a:tbl>
          </a:graphicData>
        </a:graphic>
      </p:graphicFrame>
      <p:sp>
        <p:nvSpPr>
          <p:cNvPr id="47130" name="Text Box 46"/>
          <p:cNvSpPr txBox="1">
            <a:spLocks noChangeArrowheads="1"/>
          </p:cNvSpPr>
          <p:nvPr/>
        </p:nvSpPr>
        <p:spPr bwMode="auto">
          <a:xfrm>
            <a:off x="669925" y="1698625"/>
            <a:ext cx="18367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ticket = 100</a:t>
            </a:r>
          </a:p>
        </p:txBody>
      </p:sp>
    </p:spTree>
    <p:extLst>
      <p:ext uri="{BB962C8B-B14F-4D97-AF65-F5344CB8AC3E}">
        <p14:creationId xmlns:p14="http://schemas.microsoft.com/office/powerpoint/2010/main" val="1614484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3200" smtClean="0"/>
              <a:t>2.3 </a:t>
            </a:r>
            <a:r>
              <a:rPr lang="zh-CN" altLang="en-US" sz="3200" smtClean="0"/>
              <a:t>进程同步</a:t>
            </a:r>
          </a:p>
        </p:txBody>
      </p:sp>
      <p:sp>
        <p:nvSpPr>
          <p:cNvPr id="48131" name="Text Box 3"/>
          <p:cNvSpPr txBox="1">
            <a:spLocks noChangeArrowheads="1"/>
          </p:cNvSpPr>
          <p:nvPr/>
        </p:nvSpPr>
        <p:spPr bwMode="auto">
          <a:xfrm>
            <a:off x="609600" y="990600"/>
            <a:ext cx="787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800">
                <a:solidFill>
                  <a:srgbClr val="000000"/>
                </a:solidFill>
                <a:latin typeface="楷体_GB2312" pitchFamily="49" charset="-122"/>
              </a:rPr>
              <a:t>模拟车票售卖，当剩下</a:t>
            </a:r>
            <a:r>
              <a:rPr kumimoji="0" lang="en-US" altLang="zh-CN" sz="2800">
                <a:solidFill>
                  <a:srgbClr val="000000"/>
                </a:solidFill>
                <a:latin typeface="楷体_GB2312" pitchFamily="49" charset="-122"/>
              </a:rPr>
              <a:t>1</a:t>
            </a:r>
            <a:r>
              <a:rPr kumimoji="0" lang="zh-CN" altLang="en-US" sz="2800">
                <a:solidFill>
                  <a:srgbClr val="000000"/>
                </a:solidFill>
                <a:latin typeface="楷体_GB2312" pitchFamily="49" charset="-122"/>
              </a:rPr>
              <a:t>张票</a:t>
            </a:r>
            <a:r>
              <a:rPr kumimoji="0" lang="en-US" altLang="zh-CN" sz="2800">
                <a:solidFill>
                  <a:srgbClr val="000000"/>
                </a:solidFill>
                <a:latin typeface="楷体_GB2312" pitchFamily="49" charset="-122"/>
              </a:rPr>
              <a:t>(ticket = 1)</a:t>
            </a:r>
            <a:r>
              <a:rPr kumimoji="0" lang="zh-CN" altLang="en-US" sz="2800">
                <a:solidFill>
                  <a:srgbClr val="000000"/>
                </a:solidFill>
                <a:latin typeface="楷体_GB2312" pitchFamily="49" charset="-122"/>
              </a:rPr>
              <a:t>的时候</a:t>
            </a:r>
          </a:p>
        </p:txBody>
      </p:sp>
      <p:graphicFrame>
        <p:nvGraphicFramePr>
          <p:cNvPr id="412840" name="Group 168"/>
          <p:cNvGraphicFramePr>
            <a:graphicFrameLocks noGrp="1"/>
          </p:cNvGraphicFramePr>
          <p:nvPr/>
        </p:nvGraphicFramePr>
        <p:xfrm>
          <a:off x="762000" y="1752600"/>
          <a:ext cx="7924800" cy="3203575"/>
        </p:xfrm>
        <a:graphic>
          <a:graphicData uri="http://schemas.openxmlformats.org/drawingml/2006/table">
            <a:tbl>
              <a:tblPr/>
              <a:tblGrid>
                <a:gridCol w="914400"/>
                <a:gridCol w="3581400"/>
                <a:gridCol w="3429000"/>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时刻</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线程</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线程</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horzOverflow="overflow">
                    <a:lnL>
                      <a:noFill/>
                    </a:lnL>
                    <a:lnR cap="flat">
                      <a:noFill/>
                    </a:lnR>
                    <a:lnT cap="flat">
                      <a:noFill/>
                    </a:lnT>
                    <a:lnB>
                      <a:noFill/>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if (ticket &gt; 0)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true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if (ticket &gt; 0)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true</a:t>
                      </a:r>
                    </a:p>
                  </a:txBody>
                  <a:tcPr horzOverflow="overflow">
                    <a:lnL>
                      <a:noFill/>
                    </a:lnL>
                    <a:lnR cap="flat">
                      <a:noFill/>
                    </a:lnR>
                    <a:lnT>
                      <a:noFill/>
                    </a:lnT>
                    <a:lnB>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3</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ticket--;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0</a:t>
                      </a:r>
                    </a:p>
                  </a:txBody>
                  <a:tcPr horzOverflow="overflow">
                    <a:lnL>
                      <a:noFill/>
                    </a:lnL>
                    <a:lnR cap="flat">
                      <a:noFill/>
                    </a:lnR>
                    <a:lnT>
                      <a:noFill/>
                    </a:lnT>
                    <a:lnB>
                      <a:noFill/>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4</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输出</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0</a:t>
                      </a:r>
                      <a:endParaRPr kumimoji="0" lang="en-US"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231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5</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ticket--;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-1</a:t>
                      </a:r>
                      <a:endParaRPr kumimoji="0" lang="en-US"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a:noFill/>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6</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输出</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ticket = -1</a:t>
                      </a:r>
                      <a:endParaRPr kumimoji="0" lang="en-US"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horzOverflow="overflow">
                    <a:lnL>
                      <a:noFill/>
                    </a:lnL>
                    <a:lnR cap="flat">
                      <a:noFill/>
                    </a:lnR>
                    <a:lnT>
                      <a:noFill/>
                    </a:lnT>
                    <a:lnB cap="flat">
                      <a:noFill/>
                    </a:lnB>
                    <a:lnTlToBr>
                      <a:noFill/>
                    </a:lnTlToBr>
                    <a:lnBlToTr>
                      <a:noFill/>
                    </a:lnBlToTr>
                    <a:noFill/>
                  </a:tcPr>
                </a:tc>
              </a:tr>
            </a:tbl>
          </a:graphicData>
        </a:graphic>
      </p:graphicFrame>
      <p:grpSp>
        <p:nvGrpSpPr>
          <p:cNvPr id="412844" name="Group 172"/>
          <p:cNvGrpSpPr>
            <a:grpSpLocks/>
          </p:cNvGrpSpPr>
          <p:nvPr/>
        </p:nvGrpSpPr>
        <p:grpSpPr bwMode="auto">
          <a:xfrm>
            <a:off x="6477000" y="3886200"/>
            <a:ext cx="2667000" cy="2971800"/>
            <a:chOff x="4080" y="2448"/>
            <a:chExt cx="1680" cy="1872"/>
          </a:xfrm>
        </p:grpSpPr>
        <p:pic>
          <p:nvPicPr>
            <p:cNvPr id="48156" name="Picture 169"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 y="2448"/>
              <a:ext cx="118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7" name="AutoShape 171"/>
            <p:cNvSpPr>
              <a:spLocks noChangeArrowheads="1"/>
            </p:cNvSpPr>
            <p:nvPr/>
          </p:nvSpPr>
          <p:spPr bwMode="auto">
            <a:xfrm>
              <a:off x="4080" y="2448"/>
              <a:ext cx="1680" cy="864"/>
            </a:xfrm>
            <a:prstGeom prst="cloudCallout">
              <a:avLst>
                <a:gd name="adj1" fmla="val 28454"/>
                <a:gd name="adj2" fmla="val 4780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出错原因是</a:t>
              </a:r>
              <a:r>
                <a:rPr lang="en-US" altLang="zh-CN" sz="2400">
                  <a:solidFill>
                    <a:srgbClr val="000000"/>
                  </a:solidFill>
                </a:rPr>
                <a:t>if</a:t>
              </a:r>
              <a:r>
                <a:rPr lang="zh-CN" altLang="en-US" sz="2400">
                  <a:solidFill>
                    <a:srgbClr val="000000"/>
                  </a:solidFill>
                </a:rPr>
                <a:t>语句操作可能被中断。</a:t>
              </a:r>
            </a:p>
          </p:txBody>
        </p:sp>
      </p:grpSp>
      <p:sp>
        <p:nvSpPr>
          <p:cNvPr id="412845" name="Text Box 173"/>
          <p:cNvSpPr txBox="1">
            <a:spLocks noChangeArrowheads="1"/>
          </p:cNvSpPr>
          <p:nvPr/>
        </p:nvSpPr>
        <p:spPr bwMode="auto">
          <a:xfrm>
            <a:off x="746125" y="5356225"/>
            <a:ext cx="4965700" cy="38417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解决方法：保证</a:t>
            </a:r>
            <a:r>
              <a:rPr lang="en-US" altLang="zh-CN" sz="2400">
                <a:solidFill>
                  <a:srgbClr val="000000"/>
                </a:solidFill>
              </a:rPr>
              <a:t>if</a:t>
            </a:r>
            <a:r>
              <a:rPr lang="zh-CN" altLang="en-US" sz="2400">
                <a:solidFill>
                  <a:srgbClr val="000000"/>
                </a:solidFill>
              </a:rPr>
              <a:t>语句操作的原子性</a:t>
            </a:r>
          </a:p>
        </p:txBody>
      </p:sp>
    </p:spTree>
    <p:extLst>
      <p:ext uri="{BB962C8B-B14F-4D97-AF65-F5344CB8AC3E}">
        <p14:creationId xmlns:p14="http://schemas.microsoft.com/office/powerpoint/2010/main" val="4185756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844"/>
                                        </p:tgtEl>
                                        <p:attrNameLst>
                                          <p:attrName>style.visibility</p:attrName>
                                        </p:attrNameLst>
                                      </p:cBhvr>
                                      <p:to>
                                        <p:strVal val="visible"/>
                                      </p:to>
                                    </p:set>
                                    <p:animEffect transition="in" filter="blinds(horizontal)">
                                      <p:cBhvr>
                                        <p:cTn id="7" dur="500"/>
                                        <p:tgtEl>
                                          <p:spTgt spid="412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2845"/>
                                        </p:tgtEl>
                                        <p:attrNameLst>
                                          <p:attrName>style.visibility</p:attrName>
                                        </p:attrNameLst>
                                      </p:cBhvr>
                                      <p:to>
                                        <p:strVal val="visible"/>
                                      </p:to>
                                    </p:set>
                                    <p:animEffect transition="in" filter="blinds(horizontal)">
                                      <p:cBhvr>
                                        <p:cTn id="12" dur="500"/>
                                        <p:tgtEl>
                                          <p:spTgt spid="412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8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smtClean="0"/>
              <a:t>2.3 </a:t>
            </a:r>
            <a:r>
              <a:rPr lang="zh-CN" altLang="en-US" sz="3200" smtClean="0"/>
              <a:t>进程同步</a:t>
            </a:r>
          </a:p>
        </p:txBody>
      </p:sp>
      <p:sp>
        <p:nvSpPr>
          <p:cNvPr id="49155" name="Text Box 3"/>
          <p:cNvSpPr txBox="1">
            <a:spLocks noChangeArrowheads="1"/>
          </p:cNvSpPr>
          <p:nvPr/>
        </p:nvSpPr>
        <p:spPr bwMode="auto">
          <a:xfrm>
            <a:off x="593725" y="806450"/>
            <a:ext cx="449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2.3.1	 </a:t>
            </a:r>
            <a:r>
              <a:rPr kumimoji="0" lang="zh-CN" altLang="en-US" sz="2800">
                <a:solidFill>
                  <a:srgbClr val="000000"/>
                </a:solidFill>
                <a:latin typeface="楷体_GB2312" pitchFamily="49" charset="-122"/>
              </a:rPr>
              <a:t>进程同步的基本概念</a:t>
            </a:r>
          </a:p>
        </p:txBody>
      </p:sp>
      <p:sp>
        <p:nvSpPr>
          <p:cNvPr id="49156" name="Text Box 6"/>
          <p:cNvSpPr txBox="1">
            <a:spLocks noChangeArrowheads="1"/>
          </p:cNvSpPr>
          <p:nvPr/>
        </p:nvSpPr>
        <p:spPr bwMode="auto">
          <a:xfrm>
            <a:off x="685800" y="1600200"/>
            <a:ext cx="819943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 </a:t>
            </a:r>
            <a:r>
              <a:rPr kumimoji="0" lang="zh-CN" altLang="en-US" sz="2800">
                <a:solidFill>
                  <a:srgbClr val="000000"/>
                </a:solidFill>
                <a:latin typeface="楷体_GB2312" pitchFamily="49" charset="-122"/>
              </a:rPr>
              <a:t>临界资源</a:t>
            </a:r>
          </a:p>
          <a:p>
            <a:pPr eaLnBrk="1" hangingPunct="1">
              <a:spcBef>
                <a:spcPct val="0"/>
              </a:spcBef>
              <a:buFontTx/>
              <a:buNone/>
            </a:pPr>
            <a:r>
              <a:rPr kumimoji="0" lang="zh-CN" altLang="en-US" sz="2800">
                <a:solidFill>
                  <a:srgbClr val="000000"/>
                </a:solidFill>
              </a:rPr>
              <a:t>在计算机中有许多资源一次只能允许一个进程使用，如果多个进程同时使用这些资源，则有可能造成系统的混乱，这些资源被称作</a:t>
            </a:r>
            <a:r>
              <a:rPr kumimoji="0" lang="zh-CN" altLang="en-US" sz="2800">
                <a:solidFill>
                  <a:srgbClr val="FF0000"/>
                </a:solidFill>
              </a:rPr>
              <a:t>临界资源</a:t>
            </a:r>
            <a:r>
              <a:rPr kumimoji="0" lang="en-US" altLang="zh-CN" sz="2800">
                <a:solidFill>
                  <a:srgbClr val="FF0000"/>
                </a:solidFill>
              </a:rPr>
              <a:t>(Critical Resource)</a:t>
            </a:r>
            <a:r>
              <a:rPr kumimoji="0" lang="en-US" altLang="zh-CN" sz="2800">
                <a:solidFill>
                  <a:srgbClr val="000000"/>
                </a:solidFill>
              </a:rPr>
              <a:t> </a:t>
            </a:r>
            <a:r>
              <a:rPr kumimoji="0" lang="zh-CN" altLang="en-US" sz="2800">
                <a:solidFill>
                  <a:srgbClr val="000000"/>
                </a:solidFill>
              </a:rPr>
              <a:t>。如打印机、共享变量。</a:t>
            </a:r>
          </a:p>
          <a:p>
            <a:pPr eaLnBrk="1" hangingPunct="1">
              <a:spcBef>
                <a:spcPct val="0"/>
              </a:spcBef>
              <a:buFontTx/>
              <a:buNone/>
            </a:pPr>
            <a:endParaRPr kumimoji="0" lang="en-US" altLang="zh-CN" sz="2800">
              <a:solidFill>
                <a:srgbClr val="000000"/>
              </a:solidFill>
              <a:latin typeface="楷体_GB2312" pitchFamily="49" charset="-122"/>
            </a:endParaRPr>
          </a:p>
        </p:txBody>
      </p:sp>
    </p:spTree>
    <p:extLst>
      <p:ext uri="{BB962C8B-B14F-4D97-AF65-F5344CB8AC3E}">
        <p14:creationId xmlns:p14="http://schemas.microsoft.com/office/powerpoint/2010/main" val="14416451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50179" name="Text Box 4"/>
          <p:cNvSpPr txBox="1">
            <a:spLocks noChangeArrowheads="1"/>
          </p:cNvSpPr>
          <p:nvPr/>
        </p:nvSpPr>
        <p:spPr bwMode="auto">
          <a:xfrm>
            <a:off x="685800" y="609600"/>
            <a:ext cx="449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2.3.1	 </a:t>
            </a:r>
            <a:r>
              <a:rPr kumimoji="0" lang="zh-CN" altLang="en-US" sz="2800">
                <a:solidFill>
                  <a:srgbClr val="000000"/>
                </a:solidFill>
                <a:latin typeface="楷体_GB2312" pitchFamily="49" charset="-122"/>
              </a:rPr>
              <a:t>进程同步的基本概念</a:t>
            </a:r>
          </a:p>
        </p:txBody>
      </p:sp>
      <p:sp>
        <p:nvSpPr>
          <p:cNvPr id="50180" name="Rectangle 5"/>
          <p:cNvSpPr>
            <a:spLocks noChangeArrowheads="1"/>
          </p:cNvSpPr>
          <p:nvPr/>
        </p:nvSpPr>
        <p:spPr bwMode="auto">
          <a:xfrm>
            <a:off x="685800" y="1143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3 </a:t>
            </a:r>
            <a:r>
              <a:rPr lang="zh-CN" altLang="en-US" sz="2400">
                <a:solidFill>
                  <a:srgbClr val="000000"/>
                </a:solidFill>
              </a:rPr>
              <a:t>临界区 </a:t>
            </a:r>
          </a:p>
        </p:txBody>
      </p:sp>
      <p:sp>
        <p:nvSpPr>
          <p:cNvPr id="50181" name="Rectangle 6"/>
          <p:cNvSpPr>
            <a:spLocks noChangeArrowheads="1"/>
          </p:cNvSpPr>
          <p:nvPr/>
        </p:nvSpPr>
        <p:spPr bwMode="auto">
          <a:xfrm>
            <a:off x="685800" y="1600200"/>
            <a:ext cx="8153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lang="zh-CN" altLang="en-US" sz="2400">
                <a:solidFill>
                  <a:srgbClr val="000000"/>
                </a:solidFill>
              </a:rPr>
              <a:t>把在每个进程中访问临界资源的那段代码称为</a:t>
            </a:r>
            <a:r>
              <a:rPr lang="zh-CN" altLang="en-US" sz="2400">
                <a:solidFill>
                  <a:srgbClr val="0000FF"/>
                </a:solidFill>
              </a:rPr>
              <a:t>临界区</a:t>
            </a:r>
            <a:r>
              <a:rPr lang="en-US" altLang="zh-CN" sz="2400">
                <a:solidFill>
                  <a:srgbClr val="000000"/>
                </a:solidFill>
              </a:rPr>
              <a:t>(critical section)</a:t>
            </a:r>
            <a:r>
              <a:rPr lang="zh-CN" altLang="en-US" sz="2400">
                <a:solidFill>
                  <a:srgbClr val="000000"/>
                </a:solidFill>
              </a:rPr>
              <a:t>。</a:t>
            </a:r>
          </a:p>
          <a:p>
            <a:pPr eaLnBrk="1" hangingPunct="1">
              <a:spcBef>
                <a:spcPct val="0"/>
              </a:spcBef>
            </a:pPr>
            <a:r>
              <a:rPr lang="zh-CN" altLang="en-US" sz="2400">
                <a:solidFill>
                  <a:srgbClr val="000000"/>
                </a:solidFill>
              </a:rPr>
              <a:t>必须在临界区前增加一段用于检查临界资源状态的代码，称为</a:t>
            </a:r>
            <a:r>
              <a:rPr lang="zh-CN" altLang="en-US" sz="2400">
                <a:solidFill>
                  <a:srgbClr val="0000FF"/>
                </a:solidFill>
              </a:rPr>
              <a:t>进入区</a:t>
            </a:r>
            <a:r>
              <a:rPr lang="en-US" altLang="zh-CN" sz="2400">
                <a:solidFill>
                  <a:srgbClr val="000000"/>
                </a:solidFill>
              </a:rPr>
              <a:t>(entry section)</a:t>
            </a:r>
            <a:r>
              <a:rPr lang="zh-CN" altLang="en-US" sz="2400">
                <a:solidFill>
                  <a:srgbClr val="000000"/>
                </a:solidFill>
              </a:rPr>
              <a:t>。</a:t>
            </a:r>
          </a:p>
          <a:p>
            <a:pPr eaLnBrk="1" hangingPunct="1">
              <a:spcBef>
                <a:spcPct val="0"/>
              </a:spcBef>
            </a:pPr>
            <a:r>
              <a:rPr lang="zh-CN" altLang="en-US" sz="2400">
                <a:solidFill>
                  <a:srgbClr val="000000"/>
                </a:solidFill>
              </a:rPr>
              <a:t>在临界区后也要加入一段代码，用于将临界区正被访问的标志恢复为未被访问的标志，称为</a:t>
            </a:r>
            <a:r>
              <a:rPr lang="zh-CN" altLang="en-US" sz="2400">
                <a:solidFill>
                  <a:srgbClr val="0000FF"/>
                </a:solidFill>
              </a:rPr>
              <a:t>退出区</a:t>
            </a:r>
            <a:r>
              <a:rPr lang="en-US" altLang="zh-CN" sz="2400">
                <a:solidFill>
                  <a:srgbClr val="000000"/>
                </a:solidFill>
              </a:rPr>
              <a:t>(exit section)</a:t>
            </a:r>
            <a:r>
              <a:rPr lang="zh-CN" altLang="en-US" sz="2400">
                <a:solidFill>
                  <a:srgbClr val="000000"/>
                </a:solidFill>
              </a:rPr>
              <a:t>。</a:t>
            </a:r>
          </a:p>
          <a:p>
            <a:pPr eaLnBrk="1" hangingPunct="1">
              <a:spcBef>
                <a:spcPct val="0"/>
              </a:spcBef>
            </a:pPr>
            <a:r>
              <a:rPr lang="zh-CN" altLang="en-US" sz="2400">
                <a:solidFill>
                  <a:srgbClr val="000000"/>
                </a:solidFill>
              </a:rPr>
              <a:t>进程中其他部分的代码称为</a:t>
            </a:r>
            <a:r>
              <a:rPr lang="zh-CN" altLang="en-US" sz="2400">
                <a:solidFill>
                  <a:srgbClr val="0000FF"/>
                </a:solidFill>
              </a:rPr>
              <a:t>剩余区</a:t>
            </a:r>
            <a:r>
              <a:rPr lang="zh-CN" altLang="en-US" sz="2400">
                <a:solidFill>
                  <a:srgbClr val="000000"/>
                </a:solidFill>
              </a:rPr>
              <a:t>。</a:t>
            </a:r>
          </a:p>
        </p:txBody>
      </p:sp>
      <p:grpSp>
        <p:nvGrpSpPr>
          <p:cNvPr id="50182" name="Group 15"/>
          <p:cNvGrpSpPr>
            <a:grpSpLocks/>
          </p:cNvGrpSpPr>
          <p:nvPr/>
        </p:nvGrpSpPr>
        <p:grpSpPr bwMode="auto">
          <a:xfrm>
            <a:off x="6248400" y="3962400"/>
            <a:ext cx="1817688" cy="2657475"/>
            <a:chOff x="3936" y="2598"/>
            <a:chExt cx="1145" cy="1674"/>
          </a:xfrm>
        </p:grpSpPr>
        <p:sp>
          <p:nvSpPr>
            <p:cNvPr id="50184" name="Rectangle 9"/>
            <p:cNvSpPr>
              <a:spLocks noChangeArrowheads="1"/>
            </p:cNvSpPr>
            <p:nvPr/>
          </p:nvSpPr>
          <p:spPr bwMode="auto">
            <a:xfrm>
              <a:off x="4176" y="3072"/>
              <a:ext cx="672"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50185" name="Rectangle 10"/>
            <p:cNvSpPr>
              <a:spLocks noChangeArrowheads="1"/>
            </p:cNvSpPr>
            <p:nvPr/>
          </p:nvSpPr>
          <p:spPr bwMode="auto">
            <a:xfrm>
              <a:off x="4176" y="3552"/>
              <a:ext cx="672"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50186" name="Rectangle 11"/>
            <p:cNvSpPr>
              <a:spLocks noChangeArrowheads="1"/>
            </p:cNvSpPr>
            <p:nvPr/>
          </p:nvSpPr>
          <p:spPr bwMode="auto">
            <a:xfrm>
              <a:off x="4176" y="3312"/>
              <a:ext cx="672"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50187" name="Text Box 8"/>
            <p:cNvSpPr txBox="1">
              <a:spLocks noChangeArrowheads="1"/>
            </p:cNvSpPr>
            <p:nvPr/>
          </p:nvSpPr>
          <p:spPr bwMode="auto">
            <a:xfrm>
              <a:off x="3936" y="2598"/>
              <a:ext cx="1145" cy="1674"/>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while (true)</a:t>
              </a:r>
            </a:p>
            <a:p>
              <a:pPr eaLnBrk="1" hangingPunct="1">
                <a:spcBef>
                  <a:spcPct val="0"/>
                </a:spcBef>
                <a:buFontTx/>
                <a:buNone/>
              </a:pPr>
              <a:r>
                <a:rPr kumimoji="0" lang="en-US" altLang="zh-CN" sz="2400">
                  <a:solidFill>
                    <a:srgbClr val="000000"/>
                  </a:solidFill>
                </a:rPr>
                <a:t>{</a:t>
              </a:r>
            </a:p>
            <a:p>
              <a:pPr eaLnBrk="1" hangingPunct="1">
                <a:spcBef>
                  <a:spcPct val="0"/>
                </a:spcBef>
                <a:buFontTx/>
                <a:buNone/>
              </a:pPr>
              <a:r>
                <a:rPr kumimoji="0" lang="en-US" altLang="zh-CN" sz="2400">
                  <a:solidFill>
                    <a:srgbClr val="000000"/>
                  </a:solidFill>
                </a:rPr>
                <a:t>    </a:t>
              </a:r>
              <a:r>
                <a:rPr kumimoji="0" lang="zh-CN" altLang="en-US" sz="2400">
                  <a:solidFill>
                    <a:srgbClr val="000000"/>
                  </a:solidFill>
                </a:rPr>
                <a:t>进入区</a:t>
              </a:r>
            </a:p>
            <a:p>
              <a:pPr eaLnBrk="1" hangingPunct="1">
                <a:spcBef>
                  <a:spcPct val="0"/>
                </a:spcBef>
                <a:buFontTx/>
                <a:buNone/>
              </a:pPr>
              <a:r>
                <a:rPr kumimoji="0" lang="zh-CN" altLang="en-US" sz="2400">
                  <a:solidFill>
                    <a:srgbClr val="000000"/>
                  </a:solidFill>
                </a:rPr>
                <a:t>    临界区</a:t>
              </a:r>
            </a:p>
            <a:p>
              <a:pPr eaLnBrk="1" hangingPunct="1">
                <a:spcBef>
                  <a:spcPct val="0"/>
                </a:spcBef>
                <a:buFontTx/>
                <a:buNone/>
              </a:pPr>
              <a:r>
                <a:rPr kumimoji="0" lang="zh-CN" altLang="en-US" sz="2400">
                  <a:solidFill>
                    <a:srgbClr val="000000"/>
                  </a:solidFill>
                </a:rPr>
                <a:t>    退出区</a:t>
              </a:r>
            </a:p>
            <a:p>
              <a:pPr eaLnBrk="1" hangingPunct="1">
                <a:spcBef>
                  <a:spcPct val="0"/>
                </a:spcBef>
                <a:buFontTx/>
                <a:buNone/>
              </a:pPr>
              <a:r>
                <a:rPr kumimoji="0" lang="zh-CN" altLang="en-US" sz="2400">
                  <a:solidFill>
                    <a:srgbClr val="000000"/>
                  </a:solidFill>
                </a:rPr>
                <a:t>    剩余区</a:t>
              </a:r>
            </a:p>
            <a:p>
              <a:pPr eaLnBrk="1" hangingPunct="1">
                <a:spcBef>
                  <a:spcPct val="0"/>
                </a:spcBef>
                <a:buFontTx/>
                <a:buNone/>
              </a:pPr>
              <a:r>
                <a:rPr kumimoji="0" lang="en-US" altLang="zh-CN" sz="2400">
                  <a:solidFill>
                    <a:srgbClr val="000000"/>
                  </a:solidFill>
                </a:rPr>
                <a:t>}</a:t>
              </a:r>
            </a:p>
          </p:txBody>
        </p:sp>
      </p:grpSp>
      <p:pic>
        <p:nvPicPr>
          <p:cNvPr id="50183" name="Picture 17" descr="MM900286757[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745038"/>
            <a:ext cx="16002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13698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52227" name="Text Box 7"/>
          <p:cNvSpPr txBox="1">
            <a:spLocks noChangeArrowheads="1"/>
          </p:cNvSpPr>
          <p:nvPr/>
        </p:nvSpPr>
        <p:spPr bwMode="auto">
          <a:xfrm>
            <a:off x="685800" y="914400"/>
            <a:ext cx="449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2.3.1	 </a:t>
            </a:r>
            <a:r>
              <a:rPr kumimoji="0" lang="zh-CN" altLang="en-US" sz="2800">
                <a:solidFill>
                  <a:srgbClr val="000000"/>
                </a:solidFill>
                <a:latin typeface="楷体_GB2312" pitchFamily="49" charset="-122"/>
              </a:rPr>
              <a:t>进程同步的基本概念</a:t>
            </a:r>
          </a:p>
        </p:txBody>
      </p:sp>
      <p:sp>
        <p:nvSpPr>
          <p:cNvPr id="52228" name="Rectangle 8"/>
          <p:cNvSpPr>
            <a:spLocks noChangeArrowheads="1"/>
          </p:cNvSpPr>
          <p:nvPr/>
        </p:nvSpPr>
        <p:spPr bwMode="auto">
          <a:xfrm>
            <a:off x="685800" y="1447800"/>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4 </a:t>
            </a:r>
            <a:r>
              <a:rPr lang="zh-CN" altLang="en-US" sz="2400">
                <a:solidFill>
                  <a:srgbClr val="000000"/>
                </a:solidFill>
              </a:rPr>
              <a:t>同步机制应遵循的规则</a:t>
            </a:r>
          </a:p>
          <a:p>
            <a:pPr eaLnBrk="1" hangingPunct="1">
              <a:spcBef>
                <a:spcPct val="0"/>
              </a:spcBef>
              <a:buFontTx/>
              <a:buNone/>
            </a:pPr>
            <a:r>
              <a:rPr lang="zh-CN" altLang="en-US" sz="2400">
                <a:solidFill>
                  <a:srgbClr val="000000"/>
                </a:solidFill>
              </a:rPr>
              <a:t>   用来实现互斥的同步机制必须遵循以下四条规则：</a:t>
            </a:r>
          </a:p>
        </p:txBody>
      </p:sp>
      <p:sp>
        <p:nvSpPr>
          <p:cNvPr id="205833" name="Rectangle 9"/>
          <p:cNvSpPr>
            <a:spLocks noChangeArrowheads="1"/>
          </p:cNvSpPr>
          <p:nvPr/>
        </p:nvSpPr>
        <p:spPr bwMode="auto">
          <a:xfrm>
            <a:off x="304800" y="2362200"/>
            <a:ext cx="5562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lang="zh-CN" altLang="en-US" sz="2400">
                <a:solidFill>
                  <a:srgbClr val="3366FF"/>
                </a:solidFill>
              </a:rPr>
              <a:t>空闲让进</a:t>
            </a:r>
            <a:r>
              <a:rPr lang="zh-CN" altLang="en-US" sz="2400">
                <a:solidFill>
                  <a:srgbClr val="000000"/>
                </a:solidFill>
              </a:rPr>
              <a:t>。临界资源空闲时，应允许一个请求进入临界区的进程立即进入自己的临界区，以便有效地利用资源。</a:t>
            </a:r>
          </a:p>
          <a:p>
            <a:pPr eaLnBrk="1" hangingPunct="1">
              <a:spcBef>
                <a:spcPct val="0"/>
              </a:spcBef>
            </a:pPr>
            <a:r>
              <a:rPr lang="zh-CN" altLang="en-US" sz="2400">
                <a:solidFill>
                  <a:srgbClr val="3366FF"/>
                </a:solidFill>
              </a:rPr>
              <a:t>忙则等待</a:t>
            </a:r>
            <a:r>
              <a:rPr lang="zh-CN" altLang="en-US" sz="2400">
                <a:solidFill>
                  <a:srgbClr val="000000"/>
                </a:solidFill>
              </a:rPr>
              <a:t>。当临界资源正被访问时，其他要求进入临界区的进程必须等待，以保证对临界资源的互斥使用。</a:t>
            </a:r>
          </a:p>
          <a:p>
            <a:pPr eaLnBrk="1" hangingPunct="1">
              <a:spcBef>
                <a:spcPct val="0"/>
              </a:spcBef>
            </a:pPr>
            <a:r>
              <a:rPr lang="zh-CN" altLang="en-US" sz="2400">
                <a:solidFill>
                  <a:srgbClr val="3366FF"/>
                </a:solidFill>
              </a:rPr>
              <a:t>有限等待</a:t>
            </a:r>
            <a:r>
              <a:rPr lang="zh-CN" altLang="en-US" sz="2400">
                <a:solidFill>
                  <a:srgbClr val="000000"/>
                </a:solidFill>
              </a:rPr>
              <a:t>。任何要求访问临界资源的进程应能在有限的时间内进入自己的临界区，以免“死等”。</a:t>
            </a:r>
          </a:p>
          <a:p>
            <a:pPr eaLnBrk="1" hangingPunct="1">
              <a:spcBef>
                <a:spcPct val="0"/>
              </a:spcBef>
            </a:pPr>
            <a:r>
              <a:rPr lang="zh-CN" altLang="en-US" sz="2400">
                <a:solidFill>
                  <a:srgbClr val="3366FF"/>
                </a:solidFill>
              </a:rPr>
              <a:t>让权等待</a:t>
            </a:r>
            <a:r>
              <a:rPr lang="zh-CN" altLang="en-US" sz="2400">
                <a:solidFill>
                  <a:srgbClr val="000000"/>
                </a:solidFill>
              </a:rPr>
              <a:t>。不能进入临界区的进程应立即释放</a:t>
            </a:r>
            <a:r>
              <a:rPr lang="en-US" altLang="zh-CN" sz="2400">
                <a:solidFill>
                  <a:srgbClr val="000000"/>
                </a:solidFill>
              </a:rPr>
              <a:t>CPU</a:t>
            </a:r>
            <a:r>
              <a:rPr lang="zh-CN" altLang="en-US" sz="2400">
                <a:solidFill>
                  <a:srgbClr val="000000"/>
                </a:solidFill>
              </a:rPr>
              <a:t>，以免“忙等”。</a:t>
            </a:r>
          </a:p>
        </p:txBody>
      </p:sp>
      <p:pic>
        <p:nvPicPr>
          <p:cNvPr id="2058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590800"/>
            <a:ext cx="3079750"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1593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835"/>
                                        </p:tgtEl>
                                        <p:attrNameLst>
                                          <p:attrName>style.visibility</p:attrName>
                                        </p:attrNameLst>
                                      </p:cBhvr>
                                      <p:to>
                                        <p:strVal val="visible"/>
                                      </p:to>
                                    </p:set>
                                    <p:animEffect transition="in" filter="blinds(horizontal)">
                                      <p:cBhvr>
                                        <p:cTn id="7" dur="500"/>
                                        <p:tgtEl>
                                          <p:spTgt spid="205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5833">
                                            <p:txEl>
                                              <p:pRg st="0" end="0"/>
                                            </p:txEl>
                                          </p:spTgt>
                                        </p:tgtEl>
                                        <p:attrNameLst>
                                          <p:attrName>style.visibility</p:attrName>
                                        </p:attrNameLst>
                                      </p:cBhvr>
                                      <p:to>
                                        <p:strVal val="visible"/>
                                      </p:to>
                                    </p:set>
                                    <p:animEffect transition="in" filter="blinds(horizontal)">
                                      <p:cBhvr>
                                        <p:cTn id="12" dur="500"/>
                                        <p:tgtEl>
                                          <p:spTgt spid="20583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5833">
                                            <p:txEl>
                                              <p:pRg st="1" end="1"/>
                                            </p:txEl>
                                          </p:spTgt>
                                        </p:tgtEl>
                                        <p:attrNameLst>
                                          <p:attrName>style.visibility</p:attrName>
                                        </p:attrNameLst>
                                      </p:cBhvr>
                                      <p:to>
                                        <p:strVal val="visible"/>
                                      </p:to>
                                    </p:set>
                                    <p:animEffect transition="in" filter="blinds(horizontal)">
                                      <p:cBhvr>
                                        <p:cTn id="17" dur="500"/>
                                        <p:tgtEl>
                                          <p:spTgt spid="20583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5833">
                                            <p:txEl>
                                              <p:pRg st="2" end="2"/>
                                            </p:txEl>
                                          </p:spTgt>
                                        </p:tgtEl>
                                        <p:attrNameLst>
                                          <p:attrName>style.visibility</p:attrName>
                                        </p:attrNameLst>
                                      </p:cBhvr>
                                      <p:to>
                                        <p:strVal val="visible"/>
                                      </p:to>
                                    </p:set>
                                    <p:animEffect transition="in" filter="blinds(horizontal)">
                                      <p:cBhvr>
                                        <p:cTn id="22" dur="500"/>
                                        <p:tgtEl>
                                          <p:spTgt spid="20583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5833">
                                            <p:txEl>
                                              <p:pRg st="3" end="3"/>
                                            </p:txEl>
                                          </p:spTgt>
                                        </p:tgtEl>
                                        <p:attrNameLst>
                                          <p:attrName>style.visibility</p:attrName>
                                        </p:attrNameLst>
                                      </p:cBhvr>
                                      <p:to>
                                        <p:strVal val="visible"/>
                                      </p:to>
                                    </p:set>
                                    <p:animEffect transition="in" filter="blinds(horizontal)">
                                      <p:cBhvr>
                                        <p:cTn id="27" dur="500"/>
                                        <p:tgtEl>
                                          <p:spTgt spid="2058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3" name="Content Placeholder 2"/>
          <p:cNvSpPr>
            <a:spLocks noGrp="1"/>
          </p:cNvSpPr>
          <p:nvPr>
            <p:ph idx="1"/>
          </p:nvPr>
        </p:nvSpPr>
        <p:spPr>
          <a:xfrm>
            <a:off x="457200" y="1066800"/>
            <a:ext cx="8229600" cy="457200"/>
          </a:xfrm>
        </p:spPr>
        <p:txBody>
          <a:bodyPr/>
          <a:lstStyle/>
          <a:p>
            <a:r>
              <a:rPr lang="zh-CN" altLang="en-US" sz="2800" dirty="0" smtClean="0"/>
              <a:t>以两段进程轮流播放音乐为例。</a:t>
            </a:r>
            <a:endParaRPr lang="zh-CN" altLang="en-US" sz="2800" dirty="0"/>
          </a:p>
        </p:txBody>
      </p:sp>
      <p:sp>
        <p:nvSpPr>
          <p:cNvPr id="4" name="TextBox 3"/>
          <p:cNvSpPr txBox="1"/>
          <p:nvPr/>
        </p:nvSpPr>
        <p:spPr>
          <a:xfrm>
            <a:off x="609600" y="1828800"/>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A</a:t>
            </a:r>
            <a:endParaRPr lang="zh-CN" altLang="en-US" dirty="0">
              <a:solidFill>
                <a:srgbClr val="000000"/>
              </a:solidFill>
            </a:endParaRPr>
          </a:p>
        </p:txBody>
      </p:sp>
      <p:sp>
        <p:nvSpPr>
          <p:cNvPr id="5" name="TextBox 4"/>
          <p:cNvSpPr txBox="1"/>
          <p:nvPr/>
        </p:nvSpPr>
        <p:spPr>
          <a:xfrm>
            <a:off x="4953000" y="1838528"/>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B</a:t>
            </a:r>
            <a:endParaRPr lang="zh-CN" altLang="en-US" dirty="0">
              <a:solidFill>
                <a:srgbClr val="000000"/>
              </a:solidFill>
            </a:endParaRPr>
          </a:p>
        </p:txBody>
      </p:sp>
      <p:sp>
        <p:nvSpPr>
          <p:cNvPr id="6" name="TextBox 5"/>
          <p:cNvSpPr txBox="1"/>
          <p:nvPr/>
        </p:nvSpPr>
        <p:spPr>
          <a:xfrm>
            <a:off x="629055" y="2595265"/>
            <a:ext cx="2379177" cy="1569660"/>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A();</a:t>
            </a:r>
            <a:endParaRPr lang="en-US" altLang="zh-CN" dirty="0">
              <a:solidFill>
                <a:srgbClr val="000000"/>
              </a:solidFill>
            </a:endParaRPr>
          </a:p>
          <a:p>
            <a:r>
              <a:rPr lang="en-US" altLang="zh-CN" dirty="0">
                <a:solidFill>
                  <a:srgbClr val="000000"/>
                </a:solidFill>
              </a:rPr>
              <a:t>}</a:t>
            </a:r>
            <a:endParaRPr lang="zh-CN" altLang="en-US" dirty="0">
              <a:solidFill>
                <a:srgbClr val="000000"/>
              </a:solidFill>
            </a:endParaRPr>
          </a:p>
        </p:txBody>
      </p:sp>
      <p:sp>
        <p:nvSpPr>
          <p:cNvPr id="7" name="TextBox 6"/>
          <p:cNvSpPr txBox="1"/>
          <p:nvPr/>
        </p:nvSpPr>
        <p:spPr>
          <a:xfrm>
            <a:off x="5029200" y="2514600"/>
            <a:ext cx="2292615" cy="1569660"/>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B();</a:t>
            </a:r>
            <a:endParaRPr lang="en-US" altLang="zh-CN" dirty="0">
              <a:solidFill>
                <a:srgbClr val="000000"/>
              </a:solidFill>
            </a:endParaRPr>
          </a:p>
          <a:p>
            <a:r>
              <a:rPr lang="en-US" altLang="zh-CN" dirty="0">
                <a:solidFill>
                  <a:srgbClr val="000000"/>
                </a:solidFill>
              </a:rPr>
              <a:t>}</a:t>
            </a:r>
            <a:endParaRPr lang="zh-CN" altLang="en-US" dirty="0">
              <a:solidFill>
                <a:srgbClr val="000000"/>
              </a:solidFill>
            </a:endParaRPr>
          </a:p>
        </p:txBody>
      </p:sp>
      <p:cxnSp>
        <p:nvCxnSpPr>
          <p:cNvPr id="9" name="Straight Connector 8"/>
          <p:cNvCxnSpPr/>
          <p:nvPr/>
        </p:nvCxnSpPr>
        <p:spPr bwMode="auto">
          <a:xfrm>
            <a:off x="4114800" y="1905000"/>
            <a:ext cx="0" cy="251460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ounded Rectangle 11"/>
          <p:cNvSpPr/>
          <p:nvPr/>
        </p:nvSpPr>
        <p:spPr bwMode="auto">
          <a:xfrm>
            <a:off x="990600" y="3284839"/>
            <a:ext cx="2017632" cy="506105"/>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13" name="Rounded Rectangle 12"/>
          <p:cNvSpPr/>
          <p:nvPr/>
        </p:nvSpPr>
        <p:spPr bwMode="auto">
          <a:xfrm>
            <a:off x="5466121" y="3199589"/>
            <a:ext cx="2251636" cy="534211"/>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cxnSp>
        <p:nvCxnSpPr>
          <p:cNvPr id="15" name="Straight Connector 14"/>
          <p:cNvCxnSpPr>
            <a:stCxn id="17" idx="2"/>
            <a:endCxn id="6" idx="3"/>
          </p:cNvCxnSpPr>
          <p:nvPr/>
        </p:nvCxnSpPr>
        <p:spPr bwMode="auto">
          <a:xfrm flipH="1">
            <a:off x="3008232" y="1699230"/>
            <a:ext cx="3720371" cy="1680865"/>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6172200" y="1237565"/>
            <a:ext cx="1112805" cy="461665"/>
          </a:xfrm>
          <a:prstGeom prst="rect">
            <a:avLst/>
          </a:prstGeom>
          <a:noFill/>
        </p:spPr>
        <p:txBody>
          <a:bodyPr wrap="none" rtlCol="0">
            <a:spAutoFit/>
          </a:bodyPr>
          <a:lstStyle/>
          <a:p>
            <a:r>
              <a:rPr lang="zh-CN" altLang="en-US" dirty="0">
                <a:solidFill>
                  <a:srgbClr val="000000"/>
                </a:solidFill>
              </a:rPr>
              <a:t>临界区</a:t>
            </a:r>
          </a:p>
        </p:txBody>
      </p:sp>
      <p:cxnSp>
        <p:nvCxnSpPr>
          <p:cNvPr id="22" name="Straight Connector 21"/>
          <p:cNvCxnSpPr>
            <a:stCxn id="17" idx="2"/>
          </p:cNvCxnSpPr>
          <p:nvPr/>
        </p:nvCxnSpPr>
        <p:spPr bwMode="auto">
          <a:xfrm flipH="1">
            <a:off x="6629400" y="1699230"/>
            <a:ext cx="99203" cy="1459215"/>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0" y="5155525"/>
            <a:ext cx="8895384" cy="461665"/>
          </a:xfrm>
          <a:prstGeom prst="rect">
            <a:avLst/>
          </a:prstGeom>
          <a:noFill/>
        </p:spPr>
        <p:txBody>
          <a:bodyPr wrap="none" rtlCol="0">
            <a:spAutoFit/>
          </a:bodyPr>
          <a:lstStyle/>
          <a:p>
            <a:r>
              <a:rPr lang="zh-CN" altLang="en-US" dirty="0">
                <a:solidFill>
                  <a:srgbClr val="000000"/>
                </a:solidFill>
              </a:rPr>
              <a:t>在执行进程</a:t>
            </a:r>
            <a:r>
              <a:rPr lang="en-US" altLang="zh-CN" dirty="0">
                <a:solidFill>
                  <a:srgbClr val="000000"/>
                </a:solidFill>
              </a:rPr>
              <a:t>A</a:t>
            </a:r>
            <a:r>
              <a:rPr lang="zh-CN" altLang="en-US" dirty="0">
                <a:solidFill>
                  <a:srgbClr val="000000"/>
                </a:solidFill>
              </a:rPr>
              <a:t>播放</a:t>
            </a:r>
            <a:r>
              <a:rPr lang="en-US" altLang="zh-CN" dirty="0" smtClean="0">
                <a:solidFill>
                  <a:srgbClr val="000000"/>
                </a:solidFill>
              </a:rPr>
              <a:t>《</a:t>
            </a:r>
            <a:r>
              <a:rPr lang="zh-CN" altLang="en-US" dirty="0" smtClean="0">
                <a:solidFill>
                  <a:srgbClr val="000000"/>
                </a:solidFill>
              </a:rPr>
              <a:t>音乐</a:t>
            </a:r>
            <a:r>
              <a:rPr lang="en-US" altLang="zh-CN" dirty="0" smtClean="0">
                <a:solidFill>
                  <a:srgbClr val="000000"/>
                </a:solidFill>
              </a:rPr>
              <a:t>A》</a:t>
            </a:r>
            <a:r>
              <a:rPr lang="zh-CN" altLang="en-US" dirty="0">
                <a:solidFill>
                  <a:srgbClr val="000000"/>
                </a:solidFill>
              </a:rPr>
              <a:t>途中，进程</a:t>
            </a:r>
            <a:r>
              <a:rPr lang="en-US" altLang="zh-CN" dirty="0">
                <a:solidFill>
                  <a:srgbClr val="000000"/>
                </a:solidFill>
              </a:rPr>
              <a:t>B</a:t>
            </a:r>
            <a:r>
              <a:rPr lang="zh-CN" altLang="en-US" dirty="0">
                <a:solidFill>
                  <a:srgbClr val="000000"/>
                </a:solidFill>
              </a:rPr>
              <a:t>不能播放</a:t>
            </a:r>
            <a:r>
              <a:rPr lang="en-US" altLang="zh-CN" dirty="0" smtClean="0">
                <a:solidFill>
                  <a:srgbClr val="000000"/>
                </a:solidFill>
              </a:rPr>
              <a:t>《</a:t>
            </a:r>
            <a:r>
              <a:rPr lang="zh-CN" altLang="en-US" dirty="0" smtClean="0">
                <a:solidFill>
                  <a:srgbClr val="000000"/>
                </a:solidFill>
              </a:rPr>
              <a:t>音乐</a:t>
            </a:r>
            <a:r>
              <a:rPr lang="en-US" altLang="zh-CN" dirty="0" smtClean="0">
                <a:solidFill>
                  <a:srgbClr val="000000"/>
                </a:solidFill>
              </a:rPr>
              <a:t>B》 </a:t>
            </a:r>
            <a:r>
              <a:rPr lang="zh-CN" altLang="en-US" dirty="0">
                <a:solidFill>
                  <a:srgbClr val="000000"/>
                </a:solidFill>
              </a:rPr>
              <a:t>。</a:t>
            </a:r>
          </a:p>
        </p:txBody>
      </p:sp>
      <p:sp>
        <p:nvSpPr>
          <p:cNvPr id="27" name="Rectangle 26"/>
          <p:cNvSpPr/>
          <p:nvPr/>
        </p:nvSpPr>
        <p:spPr>
          <a:xfrm>
            <a:off x="410950" y="4693860"/>
            <a:ext cx="1731564" cy="461665"/>
          </a:xfrm>
          <a:prstGeom prst="rect">
            <a:avLst/>
          </a:prstGeom>
        </p:spPr>
        <p:txBody>
          <a:bodyPr wrap="none">
            <a:spAutoFit/>
          </a:bodyPr>
          <a:lstStyle/>
          <a:p>
            <a:r>
              <a:rPr lang="zh-CN" altLang="en-US" dirty="0">
                <a:solidFill>
                  <a:srgbClr val="000000"/>
                </a:solidFill>
              </a:rPr>
              <a:t>我们要求：</a:t>
            </a:r>
          </a:p>
        </p:txBody>
      </p:sp>
      <p:sp>
        <p:nvSpPr>
          <p:cNvPr id="28" name="TextBox 27"/>
          <p:cNvSpPr txBox="1"/>
          <p:nvPr/>
        </p:nvSpPr>
        <p:spPr>
          <a:xfrm>
            <a:off x="0" y="5715000"/>
            <a:ext cx="8895384" cy="461665"/>
          </a:xfrm>
          <a:prstGeom prst="rect">
            <a:avLst/>
          </a:prstGeom>
          <a:noFill/>
        </p:spPr>
        <p:txBody>
          <a:bodyPr wrap="none" rtlCol="0">
            <a:spAutoFit/>
          </a:bodyPr>
          <a:lstStyle/>
          <a:p>
            <a:r>
              <a:rPr lang="zh-CN" altLang="en-US" dirty="0">
                <a:solidFill>
                  <a:srgbClr val="000000"/>
                </a:solidFill>
              </a:rPr>
              <a:t>在执行进程</a:t>
            </a:r>
            <a:r>
              <a:rPr lang="en-US" altLang="zh-CN" dirty="0">
                <a:solidFill>
                  <a:srgbClr val="000000"/>
                </a:solidFill>
              </a:rPr>
              <a:t>B</a:t>
            </a:r>
            <a:r>
              <a:rPr lang="zh-CN" altLang="en-US" dirty="0">
                <a:solidFill>
                  <a:srgbClr val="000000"/>
                </a:solidFill>
              </a:rPr>
              <a:t>播放</a:t>
            </a:r>
            <a:r>
              <a:rPr lang="en-US" altLang="zh-CN" dirty="0" smtClean="0">
                <a:solidFill>
                  <a:srgbClr val="000000"/>
                </a:solidFill>
              </a:rPr>
              <a:t>《</a:t>
            </a:r>
            <a:r>
              <a:rPr lang="zh-CN" altLang="en-US" dirty="0" smtClean="0">
                <a:solidFill>
                  <a:srgbClr val="000000"/>
                </a:solidFill>
              </a:rPr>
              <a:t>音乐</a:t>
            </a:r>
            <a:r>
              <a:rPr lang="en-US" altLang="zh-CN" dirty="0" smtClean="0">
                <a:solidFill>
                  <a:srgbClr val="000000"/>
                </a:solidFill>
              </a:rPr>
              <a:t>B》</a:t>
            </a:r>
            <a:r>
              <a:rPr lang="zh-CN" altLang="en-US" dirty="0">
                <a:solidFill>
                  <a:srgbClr val="000000"/>
                </a:solidFill>
              </a:rPr>
              <a:t>途中，进程</a:t>
            </a:r>
            <a:r>
              <a:rPr lang="en-US" altLang="zh-CN" dirty="0">
                <a:solidFill>
                  <a:srgbClr val="000000"/>
                </a:solidFill>
              </a:rPr>
              <a:t>A</a:t>
            </a:r>
            <a:r>
              <a:rPr lang="zh-CN" altLang="en-US" dirty="0">
                <a:solidFill>
                  <a:srgbClr val="000000"/>
                </a:solidFill>
              </a:rPr>
              <a:t>不能播放</a:t>
            </a:r>
            <a:r>
              <a:rPr lang="en-US" altLang="zh-CN" dirty="0" smtClean="0">
                <a:solidFill>
                  <a:srgbClr val="000000"/>
                </a:solidFill>
              </a:rPr>
              <a:t>《</a:t>
            </a:r>
            <a:r>
              <a:rPr lang="zh-CN" altLang="en-US" dirty="0" smtClean="0">
                <a:solidFill>
                  <a:srgbClr val="000000"/>
                </a:solidFill>
              </a:rPr>
              <a:t>音乐</a:t>
            </a:r>
            <a:r>
              <a:rPr lang="en-US" altLang="zh-CN" dirty="0" smtClean="0">
                <a:solidFill>
                  <a:srgbClr val="000000"/>
                </a:solidFill>
              </a:rPr>
              <a:t>A》 </a:t>
            </a:r>
            <a:r>
              <a:rPr lang="zh-CN" altLang="en-US" dirty="0">
                <a:solidFill>
                  <a:srgbClr val="000000"/>
                </a:solidFill>
              </a:rPr>
              <a:t>。</a:t>
            </a:r>
          </a:p>
        </p:txBody>
      </p:sp>
    </p:spTree>
    <p:extLst>
      <p:ext uri="{BB962C8B-B14F-4D97-AF65-F5344CB8AC3E}">
        <p14:creationId xmlns:p14="http://schemas.microsoft.com/office/powerpoint/2010/main" val="190075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4" name="TextBox 3"/>
          <p:cNvSpPr txBox="1"/>
          <p:nvPr/>
        </p:nvSpPr>
        <p:spPr>
          <a:xfrm>
            <a:off x="609600" y="838200"/>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A</a:t>
            </a:r>
            <a:endParaRPr lang="zh-CN" altLang="en-US" dirty="0">
              <a:solidFill>
                <a:srgbClr val="000000"/>
              </a:solidFill>
            </a:endParaRPr>
          </a:p>
        </p:txBody>
      </p:sp>
      <p:sp>
        <p:nvSpPr>
          <p:cNvPr id="5" name="TextBox 4"/>
          <p:cNvSpPr txBox="1"/>
          <p:nvPr/>
        </p:nvSpPr>
        <p:spPr>
          <a:xfrm>
            <a:off x="4953000" y="847928"/>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B</a:t>
            </a:r>
            <a:endParaRPr lang="zh-CN" altLang="en-US" dirty="0">
              <a:solidFill>
                <a:srgbClr val="000000"/>
              </a:solidFill>
            </a:endParaRPr>
          </a:p>
        </p:txBody>
      </p:sp>
      <p:sp>
        <p:nvSpPr>
          <p:cNvPr id="6" name="TextBox 5"/>
          <p:cNvSpPr txBox="1"/>
          <p:nvPr/>
        </p:nvSpPr>
        <p:spPr>
          <a:xfrm>
            <a:off x="629055" y="1299865"/>
            <a:ext cx="2379177" cy="1569660"/>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A();</a:t>
            </a:r>
            <a:endParaRPr lang="en-US" altLang="zh-CN" dirty="0">
              <a:solidFill>
                <a:srgbClr val="000000"/>
              </a:solidFill>
            </a:endParaRPr>
          </a:p>
          <a:p>
            <a:r>
              <a:rPr lang="en-US" altLang="zh-CN" dirty="0">
                <a:solidFill>
                  <a:srgbClr val="000000"/>
                </a:solidFill>
              </a:rPr>
              <a:t>}</a:t>
            </a:r>
            <a:endParaRPr lang="zh-CN" altLang="en-US" dirty="0">
              <a:solidFill>
                <a:srgbClr val="000000"/>
              </a:solidFill>
            </a:endParaRPr>
          </a:p>
        </p:txBody>
      </p:sp>
      <p:sp>
        <p:nvSpPr>
          <p:cNvPr id="7" name="TextBox 6"/>
          <p:cNvSpPr txBox="1"/>
          <p:nvPr/>
        </p:nvSpPr>
        <p:spPr>
          <a:xfrm>
            <a:off x="5029200" y="1219200"/>
            <a:ext cx="2292615" cy="1569660"/>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B();</a:t>
            </a:r>
            <a:endParaRPr lang="en-US" altLang="zh-CN" dirty="0">
              <a:solidFill>
                <a:srgbClr val="000000"/>
              </a:solidFill>
            </a:endParaRPr>
          </a:p>
          <a:p>
            <a:r>
              <a:rPr lang="en-US" altLang="zh-CN" dirty="0">
                <a:solidFill>
                  <a:srgbClr val="000000"/>
                </a:solidFill>
              </a:rPr>
              <a:t>}</a:t>
            </a:r>
            <a:endParaRPr lang="zh-CN" altLang="en-US" dirty="0">
              <a:solidFill>
                <a:srgbClr val="000000"/>
              </a:solidFill>
            </a:endParaRPr>
          </a:p>
        </p:txBody>
      </p:sp>
      <p:cxnSp>
        <p:nvCxnSpPr>
          <p:cNvPr id="9" name="Straight Connector 8"/>
          <p:cNvCxnSpPr/>
          <p:nvPr/>
        </p:nvCxnSpPr>
        <p:spPr bwMode="auto">
          <a:xfrm>
            <a:off x="4114800" y="1143000"/>
            <a:ext cx="0" cy="251460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ounded Rectangle 11"/>
          <p:cNvSpPr/>
          <p:nvPr/>
        </p:nvSpPr>
        <p:spPr bwMode="auto">
          <a:xfrm>
            <a:off x="990600" y="1989439"/>
            <a:ext cx="2017632" cy="506105"/>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13" name="Rounded Rectangle 12"/>
          <p:cNvSpPr/>
          <p:nvPr/>
        </p:nvSpPr>
        <p:spPr bwMode="auto">
          <a:xfrm>
            <a:off x="5466121" y="1904189"/>
            <a:ext cx="2251636" cy="534211"/>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6" name="TextBox 25"/>
          <p:cNvSpPr txBox="1"/>
          <p:nvPr/>
        </p:nvSpPr>
        <p:spPr>
          <a:xfrm>
            <a:off x="152400" y="3048000"/>
            <a:ext cx="2350323" cy="461665"/>
          </a:xfrm>
          <a:prstGeom prst="rect">
            <a:avLst/>
          </a:prstGeom>
          <a:noFill/>
        </p:spPr>
        <p:txBody>
          <a:bodyPr wrap="none" rtlCol="0">
            <a:spAutoFit/>
          </a:bodyPr>
          <a:lstStyle/>
          <a:p>
            <a:r>
              <a:rPr lang="zh-CN" altLang="en-US" dirty="0">
                <a:solidFill>
                  <a:srgbClr val="000000"/>
                </a:solidFill>
              </a:rPr>
              <a:t>方法一：关中断</a:t>
            </a:r>
          </a:p>
        </p:txBody>
      </p:sp>
      <p:sp>
        <p:nvSpPr>
          <p:cNvPr id="28" name="TextBox 27"/>
          <p:cNvSpPr txBox="1"/>
          <p:nvPr/>
        </p:nvSpPr>
        <p:spPr>
          <a:xfrm>
            <a:off x="152400" y="3617202"/>
            <a:ext cx="8238702" cy="707886"/>
          </a:xfrm>
          <a:prstGeom prst="rect">
            <a:avLst/>
          </a:prstGeom>
          <a:noFill/>
        </p:spPr>
        <p:txBody>
          <a:bodyPr wrap="square" rtlCol="0">
            <a:spAutoFit/>
          </a:bodyPr>
          <a:lstStyle/>
          <a:p>
            <a:r>
              <a:rPr lang="zh-CN" altLang="en-US" sz="2000" dirty="0">
                <a:solidFill>
                  <a:srgbClr val="000000"/>
                </a:solidFill>
              </a:rPr>
              <a:t>例如，进程</a:t>
            </a:r>
            <a:r>
              <a:rPr lang="en-US" altLang="zh-CN" sz="2000" dirty="0">
                <a:solidFill>
                  <a:srgbClr val="000000"/>
                </a:solidFill>
              </a:rPr>
              <a:t>A</a:t>
            </a:r>
            <a:r>
              <a:rPr lang="zh-CN" altLang="en-US" sz="2000" dirty="0">
                <a:solidFill>
                  <a:srgbClr val="000000"/>
                </a:solidFill>
              </a:rPr>
              <a:t>在播放</a:t>
            </a:r>
            <a:r>
              <a:rPr lang="en-US" altLang="zh-CN" sz="2000" dirty="0" smtClean="0">
                <a:solidFill>
                  <a:srgbClr val="000000"/>
                </a:solidFill>
              </a:rPr>
              <a:t>《</a:t>
            </a:r>
            <a:r>
              <a:rPr lang="zh-CN" altLang="en-US" sz="2000" dirty="0" smtClean="0">
                <a:solidFill>
                  <a:srgbClr val="000000"/>
                </a:solidFill>
              </a:rPr>
              <a:t>音乐</a:t>
            </a:r>
            <a:r>
              <a:rPr lang="en-US" altLang="zh-CN" sz="2000" dirty="0" smtClean="0">
                <a:solidFill>
                  <a:srgbClr val="000000"/>
                </a:solidFill>
              </a:rPr>
              <a:t>A》</a:t>
            </a:r>
            <a:r>
              <a:rPr lang="zh-CN" altLang="en-US" sz="2000" dirty="0">
                <a:solidFill>
                  <a:srgbClr val="000000"/>
                </a:solidFill>
              </a:rPr>
              <a:t>途中，因为计算机系统不响应中断，从而不会引发调度，也就不会发生进程</a:t>
            </a:r>
            <a:r>
              <a:rPr lang="en-US" altLang="zh-CN" sz="2000" dirty="0">
                <a:solidFill>
                  <a:srgbClr val="000000"/>
                </a:solidFill>
              </a:rPr>
              <a:t>/</a:t>
            </a:r>
            <a:r>
              <a:rPr lang="zh-CN" altLang="en-US" sz="2000" dirty="0">
                <a:solidFill>
                  <a:srgbClr val="000000"/>
                </a:solidFill>
              </a:rPr>
              <a:t>线程切换。因此进程</a:t>
            </a:r>
            <a:r>
              <a:rPr lang="en-US" altLang="zh-CN" sz="2000" dirty="0">
                <a:solidFill>
                  <a:srgbClr val="000000"/>
                </a:solidFill>
              </a:rPr>
              <a:t>B</a:t>
            </a:r>
            <a:r>
              <a:rPr lang="zh-CN" altLang="en-US" sz="2000" dirty="0">
                <a:solidFill>
                  <a:srgbClr val="000000"/>
                </a:solidFill>
              </a:rPr>
              <a:t>不会执行。</a:t>
            </a:r>
          </a:p>
        </p:txBody>
      </p:sp>
      <p:sp>
        <p:nvSpPr>
          <p:cNvPr id="18" name="TextBox 17"/>
          <p:cNvSpPr txBox="1"/>
          <p:nvPr/>
        </p:nvSpPr>
        <p:spPr>
          <a:xfrm>
            <a:off x="185949" y="4536067"/>
            <a:ext cx="8238702" cy="2308324"/>
          </a:xfrm>
          <a:prstGeom prst="rect">
            <a:avLst/>
          </a:prstGeom>
          <a:noFill/>
        </p:spPr>
        <p:txBody>
          <a:bodyPr wrap="square" rtlCol="0">
            <a:spAutoFit/>
          </a:bodyPr>
          <a:lstStyle/>
          <a:p>
            <a:r>
              <a:rPr lang="zh-CN" altLang="en-US" dirty="0">
                <a:solidFill>
                  <a:srgbClr val="000000"/>
                </a:solidFill>
              </a:rPr>
              <a:t>缺点</a:t>
            </a:r>
            <a:r>
              <a:rPr lang="zh-CN" altLang="en-US" dirty="0">
                <a:solidFill>
                  <a:srgbClr val="000000"/>
                </a:solidFill>
                <a:sym typeface="Wingdings" panose="05000000000000000000" pitchFamily="2" charset="2"/>
              </a:rPr>
              <a:t>：</a:t>
            </a:r>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(1) </a:t>
            </a:r>
            <a:r>
              <a:rPr lang="zh-CN" altLang="en-US" dirty="0">
                <a:solidFill>
                  <a:srgbClr val="000000"/>
                </a:solidFill>
                <a:sym typeface="Wingdings" panose="05000000000000000000" pitchFamily="2" charset="2"/>
              </a:rPr>
              <a:t>滥用关中断权利可能导致严重后果。</a:t>
            </a:r>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(2) </a:t>
            </a:r>
            <a:r>
              <a:rPr lang="zh-CN" altLang="en-US" dirty="0">
                <a:solidFill>
                  <a:srgbClr val="000000"/>
                </a:solidFill>
                <a:sym typeface="Wingdings" panose="05000000000000000000" pitchFamily="2" charset="2"/>
              </a:rPr>
              <a:t>关中断时间过长，限制了处理器并发执行进程的能力，影响系统效率。</a:t>
            </a:r>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(3) </a:t>
            </a:r>
            <a:r>
              <a:rPr lang="zh-CN" altLang="en-US" dirty="0">
                <a:solidFill>
                  <a:srgbClr val="000000"/>
                </a:solidFill>
                <a:sym typeface="Wingdings" panose="05000000000000000000" pitchFamily="2" charset="2"/>
              </a:rPr>
              <a:t>不适用于多</a:t>
            </a:r>
            <a:r>
              <a:rPr lang="en-US" altLang="zh-CN" dirty="0">
                <a:solidFill>
                  <a:srgbClr val="000000"/>
                </a:solidFill>
                <a:sym typeface="Wingdings" panose="05000000000000000000" pitchFamily="2" charset="2"/>
              </a:rPr>
              <a:t>CPU</a:t>
            </a:r>
            <a:r>
              <a:rPr lang="zh-CN" altLang="en-US" dirty="0">
                <a:solidFill>
                  <a:srgbClr val="000000"/>
                </a:solidFill>
                <a:sym typeface="Wingdings" panose="05000000000000000000" pitchFamily="2" charset="2"/>
              </a:rPr>
              <a:t>，因为在一个处理器上关中断不能防止进程在其它处理器上执行临界区代码。</a:t>
            </a:r>
            <a:r>
              <a:rPr lang="en-US" altLang="zh-CN" dirty="0">
                <a:solidFill>
                  <a:srgbClr val="000000"/>
                </a:solidFill>
                <a:sym typeface="Wingdings" panose="05000000000000000000" pitchFamily="2" charset="2"/>
              </a:rPr>
              <a:t>  </a:t>
            </a:r>
            <a:endParaRPr lang="zh-CN" altLang="en-US" dirty="0">
              <a:solidFill>
                <a:srgbClr val="000000"/>
              </a:solidFill>
            </a:endParaRPr>
          </a:p>
        </p:txBody>
      </p:sp>
    </p:spTree>
    <p:extLst>
      <p:ext uri="{BB962C8B-B14F-4D97-AF65-F5344CB8AC3E}">
        <p14:creationId xmlns:p14="http://schemas.microsoft.com/office/powerpoint/2010/main" val="2362149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4" name="TextBox 3"/>
          <p:cNvSpPr txBox="1"/>
          <p:nvPr/>
        </p:nvSpPr>
        <p:spPr>
          <a:xfrm>
            <a:off x="381000" y="3266735"/>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A</a:t>
            </a:r>
            <a:endParaRPr lang="zh-CN" altLang="en-US" dirty="0">
              <a:solidFill>
                <a:srgbClr val="000000"/>
              </a:solidFill>
            </a:endParaRPr>
          </a:p>
        </p:txBody>
      </p:sp>
      <p:sp>
        <p:nvSpPr>
          <p:cNvPr id="5" name="TextBox 4"/>
          <p:cNvSpPr txBox="1"/>
          <p:nvPr/>
        </p:nvSpPr>
        <p:spPr>
          <a:xfrm>
            <a:off x="4745467" y="3200400"/>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B</a:t>
            </a:r>
            <a:endParaRPr lang="zh-CN" altLang="en-US" dirty="0">
              <a:solidFill>
                <a:srgbClr val="000000"/>
              </a:solidFill>
            </a:endParaRPr>
          </a:p>
        </p:txBody>
      </p:sp>
      <p:sp>
        <p:nvSpPr>
          <p:cNvPr id="6" name="TextBox 5"/>
          <p:cNvSpPr txBox="1"/>
          <p:nvPr/>
        </p:nvSpPr>
        <p:spPr>
          <a:xfrm>
            <a:off x="400455" y="3662065"/>
            <a:ext cx="2379177" cy="3046988"/>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a:solidFill>
                  <a:srgbClr val="000000"/>
                </a:solidFill>
              </a:rPr>
              <a:t>试图关锁</a:t>
            </a:r>
            <a:r>
              <a:rPr lang="en-US" altLang="zh-CN" dirty="0">
                <a:solidFill>
                  <a:srgbClr val="000000"/>
                </a:solidFill>
              </a:rPr>
              <a:t>();</a:t>
            </a:r>
          </a:p>
          <a:p>
            <a:endParaRPr lang="en-US" altLang="zh-CN" dirty="0">
              <a:solidFill>
                <a:srgbClr val="000000"/>
              </a:solidFill>
            </a:endParaRP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A();</a:t>
            </a:r>
            <a:endParaRPr lang="en-US" altLang="zh-CN" dirty="0">
              <a:solidFill>
                <a:srgbClr val="000000"/>
              </a:solidFill>
            </a:endParaRPr>
          </a:p>
          <a:p>
            <a:endParaRPr lang="en-US" altLang="zh-CN" dirty="0">
              <a:solidFill>
                <a:srgbClr val="000000"/>
              </a:solidFill>
            </a:endParaRPr>
          </a:p>
          <a:p>
            <a:r>
              <a:rPr lang="en-US" altLang="zh-CN" dirty="0">
                <a:solidFill>
                  <a:srgbClr val="000000"/>
                </a:solidFill>
              </a:rPr>
              <a:t>    </a:t>
            </a:r>
            <a:r>
              <a:rPr lang="zh-CN" altLang="en-US" dirty="0">
                <a:solidFill>
                  <a:srgbClr val="000000"/>
                </a:solidFill>
              </a:rPr>
              <a:t>开锁</a:t>
            </a:r>
            <a:r>
              <a:rPr lang="en-US" altLang="zh-CN" dirty="0">
                <a:solidFill>
                  <a:srgbClr val="000000"/>
                </a:solidFill>
              </a:rPr>
              <a:t>();</a:t>
            </a:r>
          </a:p>
          <a:p>
            <a:r>
              <a:rPr lang="en-US" altLang="zh-CN" dirty="0">
                <a:solidFill>
                  <a:srgbClr val="000000"/>
                </a:solidFill>
              </a:rPr>
              <a:t>}</a:t>
            </a:r>
            <a:endParaRPr lang="zh-CN" altLang="en-US" dirty="0">
              <a:solidFill>
                <a:srgbClr val="000000"/>
              </a:solidFill>
            </a:endParaRPr>
          </a:p>
        </p:txBody>
      </p:sp>
      <p:sp>
        <p:nvSpPr>
          <p:cNvPr id="7" name="TextBox 6"/>
          <p:cNvSpPr txBox="1"/>
          <p:nvPr/>
        </p:nvSpPr>
        <p:spPr>
          <a:xfrm>
            <a:off x="4800600" y="3581400"/>
            <a:ext cx="2292615" cy="3046988"/>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zh-CN" altLang="en-US" dirty="0">
                <a:solidFill>
                  <a:srgbClr val="000000"/>
                </a:solidFill>
              </a:rPr>
              <a:t>试图关锁</a:t>
            </a:r>
            <a:r>
              <a:rPr lang="en-US" altLang="zh-CN" dirty="0">
                <a:solidFill>
                  <a:srgbClr val="000000"/>
                </a:solidFill>
              </a:rPr>
              <a:t>();</a:t>
            </a:r>
          </a:p>
          <a:p>
            <a:endParaRPr lang="en-US" altLang="zh-CN" dirty="0">
              <a:solidFill>
                <a:srgbClr val="000000"/>
              </a:solidFill>
            </a:endParaRP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B();</a:t>
            </a:r>
            <a:endParaRPr lang="en-US" altLang="zh-CN" dirty="0">
              <a:solidFill>
                <a:srgbClr val="000000"/>
              </a:solidFill>
            </a:endParaRPr>
          </a:p>
          <a:p>
            <a:endParaRPr lang="en-US" altLang="zh-CN" dirty="0">
              <a:solidFill>
                <a:srgbClr val="000000"/>
              </a:solidFill>
            </a:endParaRPr>
          </a:p>
          <a:p>
            <a:r>
              <a:rPr lang="en-US" altLang="zh-CN" dirty="0">
                <a:solidFill>
                  <a:srgbClr val="000000"/>
                </a:solidFill>
              </a:rPr>
              <a:t>    </a:t>
            </a:r>
            <a:r>
              <a:rPr lang="zh-CN" altLang="en-US" dirty="0">
                <a:solidFill>
                  <a:srgbClr val="000000"/>
                </a:solidFill>
              </a:rPr>
              <a:t>开锁</a:t>
            </a:r>
            <a:r>
              <a:rPr lang="en-US" altLang="zh-CN" dirty="0">
                <a:solidFill>
                  <a:srgbClr val="000000"/>
                </a:solidFill>
              </a:rPr>
              <a:t>();</a:t>
            </a:r>
          </a:p>
          <a:p>
            <a:r>
              <a:rPr lang="en-US" altLang="zh-CN" dirty="0">
                <a:solidFill>
                  <a:srgbClr val="000000"/>
                </a:solidFill>
              </a:rPr>
              <a:t>}</a:t>
            </a:r>
            <a:endParaRPr lang="zh-CN" altLang="en-US" dirty="0">
              <a:solidFill>
                <a:srgbClr val="000000"/>
              </a:solidFill>
            </a:endParaRPr>
          </a:p>
        </p:txBody>
      </p:sp>
      <p:cxnSp>
        <p:nvCxnSpPr>
          <p:cNvPr id="9" name="Straight Connector 8"/>
          <p:cNvCxnSpPr/>
          <p:nvPr/>
        </p:nvCxnSpPr>
        <p:spPr bwMode="auto">
          <a:xfrm>
            <a:off x="3886200" y="3769069"/>
            <a:ext cx="0" cy="28593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ounded Rectangle 11"/>
          <p:cNvSpPr/>
          <p:nvPr/>
        </p:nvSpPr>
        <p:spPr bwMode="auto">
          <a:xfrm>
            <a:off x="749029" y="5105400"/>
            <a:ext cx="2017632" cy="506105"/>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13" name="Rounded Rectangle 12"/>
          <p:cNvSpPr/>
          <p:nvPr/>
        </p:nvSpPr>
        <p:spPr bwMode="auto">
          <a:xfrm>
            <a:off x="5181600" y="5026369"/>
            <a:ext cx="2251636" cy="534211"/>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6" name="TextBox 25"/>
          <p:cNvSpPr txBox="1"/>
          <p:nvPr/>
        </p:nvSpPr>
        <p:spPr>
          <a:xfrm>
            <a:off x="304800" y="869602"/>
            <a:ext cx="2350323" cy="461665"/>
          </a:xfrm>
          <a:prstGeom prst="rect">
            <a:avLst/>
          </a:prstGeom>
          <a:noFill/>
        </p:spPr>
        <p:txBody>
          <a:bodyPr wrap="none" rtlCol="0">
            <a:spAutoFit/>
          </a:bodyPr>
          <a:lstStyle/>
          <a:p>
            <a:r>
              <a:rPr lang="zh-CN" altLang="en-US" dirty="0">
                <a:solidFill>
                  <a:srgbClr val="000000"/>
                </a:solidFill>
              </a:rPr>
              <a:t>方法二：上锁！</a:t>
            </a:r>
          </a:p>
        </p:txBody>
      </p:sp>
      <p:sp>
        <p:nvSpPr>
          <p:cNvPr id="14" name="Rectangle 5"/>
          <p:cNvSpPr>
            <a:spLocks noChangeArrowheads="1"/>
          </p:cNvSpPr>
          <p:nvPr/>
        </p:nvSpPr>
        <p:spPr bwMode="auto">
          <a:xfrm>
            <a:off x="304800" y="1329505"/>
            <a:ext cx="8153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dirty="0">
                <a:solidFill>
                  <a:srgbClr val="000000"/>
                </a:solidFill>
              </a:rPr>
              <a:t>我</a:t>
            </a:r>
            <a:r>
              <a:rPr kumimoji="0" lang="zh-CN" altLang="en-US" sz="2400" dirty="0" smtClean="0">
                <a:solidFill>
                  <a:srgbClr val="000000"/>
                </a:solidFill>
              </a:rPr>
              <a:t>们设置一把锁</a:t>
            </a:r>
            <a:r>
              <a:rPr lang="en-US" altLang="zh-CN" sz="2400" dirty="0">
                <a:solidFill>
                  <a:srgbClr val="000000"/>
                </a:solidFill>
                <a:effectLst>
                  <a:outerShdw blurRad="38100" dist="38100" dir="2700000" algn="tl">
                    <a:srgbClr val="000000">
                      <a:alpha val="43137"/>
                    </a:srgbClr>
                  </a:outerShdw>
                </a:effectLst>
              </a:rPr>
              <a:t>lock</a:t>
            </a:r>
            <a:r>
              <a:rPr kumimoji="0" lang="zh-CN" altLang="en-US" sz="2400" dirty="0" smtClean="0">
                <a:solidFill>
                  <a:srgbClr val="000000"/>
                </a:solidFill>
              </a:rPr>
              <a:t>，</a:t>
            </a:r>
            <a:r>
              <a:rPr lang="en-US" altLang="zh-CN" sz="2400" dirty="0">
                <a:solidFill>
                  <a:srgbClr val="000000"/>
                </a:solidFill>
                <a:effectLst>
                  <a:outerShdw blurRad="38100" dist="38100" dir="2700000" algn="tl">
                    <a:srgbClr val="000000">
                      <a:alpha val="43137"/>
                    </a:srgbClr>
                  </a:outerShdw>
                </a:effectLst>
              </a:rPr>
              <a:t>lock</a:t>
            </a:r>
            <a:r>
              <a:rPr kumimoji="0" lang="zh-CN" altLang="en-US" sz="2400" dirty="0" smtClean="0">
                <a:solidFill>
                  <a:srgbClr val="000000"/>
                </a:solidFill>
              </a:rPr>
              <a:t>取</a:t>
            </a:r>
            <a:r>
              <a:rPr kumimoji="0" lang="zh-CN" altLang="en-US" sz="2400" dirty="0">
                <a:solidFill>
                  <a:srgbClr val="000000"/>
                </a:solidFill>
              </a:rPr>
              <a:t>值</a:t>
            </a:r>
            <a:r>
              <a:rPr kumimoji="0" lang="zh-CN" altLang="en-US" sz="2400" dirty="0" smtClean="0">
                <a:solidFill>
                  <a:srgbClr val="000000"/>
                </a:solidFill>
              </a:rPr>
              <a:t>为</a:t>
            </a:r>
            <a:r>
              <a:rPr kumimoji="0" lang="en-US" altLang="zh-CN" sz="2400" dirty="0" smtClean="0">
                <a:solidFill>
                  <a:srgbClr val="0000FF"/>
                </a:solidFill>
              </a:rPr>
              <a:t>true</a:t>
            </a:r>
            <a:r>
              <a:rPr kumimoji="0" lang="zh-CN" altLang="en-US" sz="2400" dirty="0" smtClean="0">
                <a:solidFill>
                  <a:srgbClr val="000000"/>
                </a:solidFill>
              </a:rPr>
              <a:t>或</a:t>
            </a:r>
            <a:r>
              <a:rPr kumimoji="0" lang="en-US" altLang="zh-CN" sz="2400" dirty="0" smtClean="0">
                <a:solidFill>
                  <a:srgbClr val="0000FF"/>
                </a:solidFill>
              </a:rPr>
              <a:t>false</a:t>
            </a:r>
            <a:r>
              <a:rPr kumimoji="0" lang="zh-CN" altLang="en-US" sz="2400" dirty="0" smtClean="0">
                <a:solidFill>
                  <a:srgbClr val="000000"/>
                </a:solidFill>
              </a:rPr>
              <a:t>。</a:t>
            </a:r>
            <a:endParaRPr kumimoji="0" lang="zh-CN" altLang="en-US" sz="2400" dirty="0">
              <a:solidFill>
                <a:srgbClr val="000000"/>
              </a:solidFill>
            </a:endParaRPr>
          </a:p>
          <a:p>
            <a:pPr eaLnBrk="1" hangingPunct="1">
              <a:spcBef>
                <a:spcPct val="0"/>
              </a:spcBef>
              <a:buFontTx/>
              <a:buNone/>
            </a:pPr>
            <a:r>
              <a:rPr kumimoji="0" lang="zh-CN" altLang="en-US" sz="2400" dirty="0" smtClean="0">
                <a:solidFill>
                  <a:srgbClr val="000000"/>
                </a:solidFill>
              </a:rPr>
              <a:t>当</a:t>
            </a:r>
            <a:r>
              <a:rPr lang="en-US" altLang="zh-CN" sz="2400" dirty="0">
                <a:solidFill>
                  <a:srgbClr val="000000"/>
                </a:solidFill>
                <a:effectLst>
                  <a:outerShdw blurRad="38100" dist="38100" dir="2700000" algn="tl">
                    <a:srgbClr val="000000">
                      <a:alpha val="43137"/>
                    </a:srgbClr>
                  </a:outerShdw>
                </a:effectLst>
              </a:rPr>
              <a:t>lock</a:t>
            </a:r>
            <a:r>
              <a:rPr kumimoji="0" lang="en-US" altLang="zh-CN" sz="2400" dirty="0" smtClean="0">
                <a:solidFill>
                  <a:srgbClr val="000000"/>
                </a:solidFill>
              </a:rPr>
              <a:t>=</a:t>
            </a:r>
            <a:r>
              <a:rPr kumimoji="0" lang="en-US" altLang="zh-CN" sz="2400" dirty="0" smtClean="0">
                <a:solidFill>
                  <a:srgbClr val="0000FF"/>
                </a:solidFill>
              </a:rPr>
              <a:t>false</a:t>
            </a:r>
            <a:r>
              <a:rPr kumimoji="0" lang="zh-CN" altLang="en-US" sz="2400" dirty="0" smtClean="0">
                <a:solidFill>
                  <a:srgbClr val="000000"/>
                </a:solidFill>
              </a:rPr>
              <a:t>时</a:t>
            </a:r>
            <a:r>
              <a:rPr kumimoji="0" lang="zh-CN" altLang="en-US" sz="2400" dirty="0">
                <a:solidFill>
                  <a:srgbClr val="000000"/>
                </a:solidFill>
              </a:rPr>
              <a:t>，表示锁处于打开状</a:t>
            </a:r>
            <a:r>
              <a:rPr kumimoji="0" lang="zh-CN" altLang="en-US" sz="2400" dirty="0" smtClean="0">
                <a:solidFill>
                  <a:srgbClr val="000000"/>
                </a:solidFill>
              </a:rPr>
              <a:t>态，临界区资源可用；</a:t>
            </a:r>
            <a:endParaRPr kumimoji="0" lang="zh-CN" altLang="en-US" sz="2400" dirty="0">
              <a:solidFill>
                <a:srgbClr val="000000"/>
              </a:solidFill>
            </a:endParaRPr>
          </a:p>
          <a:p>
            <a:pPr eaLnBrk="1" hangingPunct="1">
              <a:spcBef>
                <a:spcPct val="0"/>
              </a:spcBef>
              <a:buFontTx/>
              <a:buNone/>
            </a:pPr>
            <a:r>
              <a:rPr kumimoji="0" lang="zh-CN" altLang="en-US" sz="2400" dirty="0">
                <a:solidFill>
                  <a:srgbClr val="000000"/>
                </a:solidFill>
              </a:rPr>
              <a:t>    </a:t>
            </a:r>
            <a:r>
              <a:rPr lang="en-US" altLang="zh-CN" sz="2400" dirty="0">
                <a:solidFill>
                  <a:srgbClr val="000000"/>
                </a:solidFill>
                <a:effectLst>
                  <a:outerShdw blurRad="38100" dist="38100" dir="2700000" algn="tl">
                    <a:srgbClr val="000000">
                      <a:alpha val="43137"/>
                    </a:srgbClr>
                  </a:outerShdw>
                </a:effectLst>
              </a:rPr>
              <a:t>lock</a:t>
            </a:r>
            <a:r>
              <a:rPr kumimoji="0" lang="en-US" altLang="zh-CN" sz="2400" dirty="0" smtClean="0">
                <a:solidFill>
                  <a:srgbClr val="000000"/>
                </a:solidFill>
              </a:rPr>
              <a:t>=</a:t>
            </a:r>
            <a:r>
              <a:rPr kumimoji="0" lang="en-US" altLang="zh-CN" sz="2400" dirty="0" smtClean="0">
                <a:solidFill>
                  <a:srgbClr val="0000FF"/>
                </a:solidFill>
              </a:rPr>
              <a:t>true</a:t>
            </a:r>
            <a:r>
              <a:rPr kumimoji="0" lang="zh-CN" altLang="en-US" sz="2400" dirty="0" smtClean="0">
                <a:solidFill>
                  <a:srgbClr val="000000"/>
                </a:solidFill>
              </a:rPr>
              <a:t>时</a:t>
            </a:r>
            <a:r>
              <a:rPr kumimoji="0" lang="zh-CN" altLang="en-US" sz="2400" dirty="0">
                <a:solidFill>
                  <a:srgbClr val="000000"/>
                </a:solidFill>
              </a:rPr>
              <a:t>，表示锁处于关闭状态</a:t>
            </a:r>
            <a:r>
              <a:rPr kumimoji="0" lang="zh-CN" altLang="en-US" sz="2400" dirty="0" smtClean="0">
                <a:solidFill>
                  <a:srgbClr val="000000"/>
                </a:solidFill>
              </a:rPr>
              <a:t>。</a:t>
            </a:r>
            <a:r>
              <a:rPr kumimoji="0" lang="en-US" altLang="zh-CN" sz="2400" dirty="0">
                <a:solidFill>
                  <a:srgbClr val="000000"/>
                </a:solidFill>
              </a:rPr>
              <a:t>	</a:t>
            </a:r>
            <a:endParaRPr lang="en-US" altLang="zh-CN" sz="2400" dirty="0">
              <a:solidFill>
                <a:srgbClr val="000000"/>
              </a:solidFill>
            </a:endParaRPr>
          </a:p>
        </p:txBody>
      </p:sp>
      <p:sp>
        <p:nvSpPr>
          <p:cNvPr id="16" name="Rectangle 15"/>
          <p:cNvSpPr/>
          <p:nvPr/>
        </p:nvSpPr>
        <p:spPr bwMode="auto">
          <a:xfrm>
            <a:off x="3048000" y="2676836"/>
            <a:ext cx="914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r>
              <a:rPr lang="en-US" altLang="zh-CN" dirty="0">
                <a:solidFill>
                  <a:srgbClr val="000000"/>
                </a:solidFill>
                <a:effectLst>
                  <a:outerShdw blurRad="38100" dist="38100" dir="2700000" algn="tl">
                    <a:srgbClr val="000000">
                      <a:alpha val="43137"/>
                    </a:srgbClr>
                  </a:outerShdw>
                </a:effectLst>
              </a:rPr>
              <a:t>lock</a:t>
            </a:r>
            <a:endParaRPr lang="zh-CN" altLang="en-US" dirty="0">
              <a:solidFill>
                <a:srgbClr val="000000"/>
              </a:solidFill>
              <a:effectLst>
                <a:outerShdw blurRad="38100" dist="38100" dir="2700000" algn="tl">
                  <a:srgbClr val="000000">
                    <a:alpha val="43137"/>
                  </a:srgbClr>
                </a:outerShdw>
              </a:effectLst>
            </a:endParaRPr>
          </a:p>
        </p:txBody>
      </p:sp>
      <p:cxnSp>
        <p:nvCxnSpPr>
          <p:cNvPr id="11" name="Straight Arrow Connector 10"/>
          <p:cNvCxnSpPr/>
          <p:nvPr/>
        </p:nvCxnSpPr>
        <p:spPr bwMode="auto">
          <a:xfrm flipV="1">
            <a:off x="1757845" y="2914421"/>
            <a:ext cx="1219200" cy="505136"/>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5" idx="0"/>
            <a:endCxn id="16" idx="3"/>
          </p:cNvCxnSpPr>
          <p:nvPr/>
        </p:nvCxnSpPr>
        <p:spPr bwMode="auto">
          <a:xfrm flipH="1" flipV="1">
            <a:off x="3962400" y="2867336"/>
            <a:ext cx="1296189" cy="333064"/>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539145" y="2658861"/>
            <a:ext cx="3536546" cy="400110"/>
          </a:xfrm>
          <a:prstGeom prst="rect">
            <a:avLst/>
          </a:prstGeom>
          <a:noFill/>
        </p:spPr>
        <p:txBody>
          <a:bodyPr wrap="none" rtlCol="0">
            <a:spAutoFit/>
          </a:bodyPr>
          <a:lstStyle/>
          <a:p>
            <a:r>
              <a:rPr lang="zh-CN" altLang="en-US" sz="2000" dirty="0">
                <a:solidFill>
                  <a:srgbClr val="000000"/>
                </a:solidFill>
              </a:rPr>
              <a:t>需要同步的进程之间共享</a:t>
            </a:r>
            <a:r>
              <a:rPr lang="en-US" altLang="zh-CN" sz="2000" dirty="0">
                <a:solidFill>
                  <a:srgbClr val="000000"/>
                </a:solidFill>
                <a:effectLst>
                  <a:outerShdw blurRad="38100" dist="38100" dir="2700000" algn="tl">
                    <a:srgbClr val="000000">
                      <a:alpha val="43137"/>
                    </a:srgbClr>
                  </a:outerShdw>
                </a:effectLst>
              </a:rPr>
              <a:t>lock</a:t>
            </a:r>
            <a:endParaRPr lang="zh-CN" altLang="en-US" sz="2000" dirty="0">
              <a:solidFill>
                <a:srgbClr val="000000"/>
              </a:solidFill>
              <a:effectLst>
                <a:outerShdw blurRad="38100" dist="38100" dir="2700000" algn="tl">
                  <a:srgbClr val="000000">
                    <a:alpha val="43137"/>
                  </a:srgbClr>
                </a:outerShdw>
              </a:effectLst>
            </a:endParaRPr>
          </a:p>
        </p:txBody>
      </p:sp>
      <p:sp>
        <p:nvSpPr>
          <p:cNvPr id="24" name="Rounded Rectangle 23"/>
          <p:cNvSpPr/>
          <p:nvPr/>
        </p:nvSpPr>
        <p:spPr bwMode="auto">
          <a:xfrm>
            <a:off x="685800" y="4369117"/>
            <a:ext cx="2017632" cy="506105"/>
          </a:xfrm>
          <a:prstGeom prst="roundRect">
            <a:avLst/>
          </a:prstGeom>
          <a:solidFill>
            <a:srgbClr val="FFFF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5" name="Rounded Rectangle 24"/>
          <p:cNvSpPr/>
          <p:nvPr/>
        </p:nvSpPr>
        <p:spPr bwMode="auto">
          <a:xfrm>
            <a:off x="5181600" y="4319072"/>
            <a:ext cx="2017632" cy="506105"/>
          </a:xfrm>
          <a:prstGeom prst="roundRect">
            <a:avLst/>
          </a:prstGeom>
          <a:solidFill>
            <a:srgbClr val="FFFF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7" name="Rounded Rectangle 26"/>
          <p:cNvSpPr/>
          <p:nvPr/>
        </p:nvSpPr>
        <p:spPr bwMode="auto">
          <a:xfrm>
            <a:off x="662072" y="5778910"/>
            <a:ext cx="2017632" cy="506105"/>
          </a:xfrm>
          <a:prstGeom prst="roundRect">
            <a:avLst/>
          </a:prstGeom>
          <a:solidFill>
            <a:srgbClr val="92D05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9" name="Rounded Rectangle 28"/>
          <p:cNvSpPr/>
          <p:nvPr/>
        </p:nvSpPr>
        <p:spPr bwMode="auto">
          <a:xfrm>
            <a:off x="5181600" y="5715000"/>
            <a:ext cx="2017632" cy="506105"/>
          </a:xfrm>
          <a:prstGeom prst="roundRect">
            <a:avLst/>
          </a:prstGeom>
          <a:solidFill>
            <a:srgbClr val="92D05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30" name="TextBox 29"/>
          <p:cNvSpPr txBox="1"/>
          <p:nvPr/>
        </p:nvSpPr>
        <p:spPr>
          <a:xfrm>
            <a:off x="3402270" y="4416750"/>
            <a:ext cx="958917" cy="400110"/>
          </a:xfrm>
          <a:prstGeom prst="rect">
            <a:avLst/>
          </a:prstGeom>
          <a:noFill/>
        </p:spPr>
        <p:txBody>
          <a:bodyPr wrap="none" rtlCol="0">
            <a:spAutoFit/>
          </a:bodyPr>
          <a:lstStyle/>
          <a:p>
            <a:r>
              <a:rPr lang="zh-CN" altLang="en-US" sz="2000" dirty="0">
                <a:solidFill>
                  <a:srgbClr val="000000"/>
                </a:solidFill>
              </a:rPr>
              <a:t>进入区</a:t>
            </a:r>
            <a:endParaRPr lang="en-US" altLang="zh-CN" sz="2000" dirty="0">
              <a:solidFill>
                <a:srgbClr val="000000"/>
              </a:solidFill>
            </a:endParaRPr>
          </a:p>
        </p:txBody>
      </p:sp>
      <p:cxnSp>
        <p:nvCxnSpPr>
          <p:cNvPr id="31" name="Straight Arrow Connector 30"/>
          <p:cNvCxnSpPr>
            <a:stCxn id="30" idx="1"/>
            <a:endCxn id="24" idx="3"/>
          </p:cNvCxnSpPr>
          <p:nvPr/>
        </p:nvCxnSpPr>
        <p:spPr bwMode="auto">
          <a:xfrm flipH="1">
            <a:off x="2703432" y="4616805"/>
            <a:ext cx="698838" cy="5365"/>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30" idx="3"/>
          </p:cNvCxnSpPr>
          <p:nvPr/>
        </p:nvCxnSpPr>
        <p:spPr bwMode="auto">
          <a:xfrm flipV="1">
            <a:off x="4361187" y="4606173"/>
            <a:ext cx="820413" cy="10632"/>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36"/>
          <p:cNvSpPr txBox="1"/>
          <p:nvPr/>
        </p:nvSpPr>
        <p:spPr>
          <a:xfrm>
            <a:off x="3365838" y="5791200"/>
            <a:ext cx="958917" cy="400110"/>
          </a:xfrm>
          <a:prstGeom prst="rect">
            <a:avLst/>
          </a:prstGeom>
          <a:noFill/>
        </p:spPr>
        <p:txBody>
          <a:bodyPr wrap="none" rtlCol="0">
            <a:spAutoFit/>
          </a:bodyPr>
          <a:lstStyle/>
          <a:p>
            <a:r>
              <a:rPr lang="zh-CN" altLang="en-US" sz="2000" dirty="0">
                <a:solidFill>
                  <a:srgbClr val="000000"/>
                </a:solidFill>
              </a:rPr>
              <a:t>退出区</a:t>
            </a:r>
            <a:endParaRPr lang="en-US" altLang="zh-CN" sz="2000" dirty="0">
              <a:solidFill>
                <a:srgbClr val="000000"/>
              </a:solidFill>
            </a:endParaRPr>
          </a:p>
        </p:txBody>
      </p:sp>
      <p:cxnSp>
        <p:nvCxnSpPr>
          <p:cNvPr id="38" name="Straight Arrow Connector 37"/>
          <p:cNvCxnSpPr>
            <a:stCxn id="37" idx="1"/>
          </p:cNvCxnSpPr>
          <p:nvPr/>
        </p:nvCxnSpPr>
        <p:spPr bwMode="auto">
          <a:xfrm flipH="1">
            <a:off x="2667000" y="5991255"/>
            <a:ext cx="698838" cy="5365"/>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p:cNvCxnSpPr>
            <a:stCxn id="37" idx="3"/>
          </p:cNvCxnSpPr>
          <p:nvPr/>
        </p:nvCxnSpPr>
        <p:spPr bwMode="auto">
          <a:xfrm flipV="1">
            <a:off x="4324755" y="5980623"/>
            <a:ext cx="820413" cy="10632"/>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p:cNvSpPr txBox="1"/>
          <p:nvPr/>
        </p:nvSpPr>
        <p:spPr>
          <a:xfrm>
            <a:off x="3442038" y="5181600"/>
            <a:ext cx="958917" cy="400110"/>
          </a:xfrm>
          <a:prstGeom prst="rect">
            <a:avLst/>
          </a:prstGeom>
          <a:noFill/>
        </p:spPr>
        <p:txBody>
          <a:bodyPr wrap="none" rtlCol="0">
            <a:spAutoFit/>
          </a:bodyPr>
          <a:lstStyle/>
          <a:p>
            <a:r>
              <a:rPr lang="zh-CN" altLang="en-US" sz="2000" dirty="0">
                <a:solidFill>
                  <a:srgbClr val="000000"/>
                </a:solidFill>
              </a:rPr>
              <a:t>临界区</a:t>
            </a:r>
            <a:endParaRPr lang="en-US" altLang="zh-CN" sz="2000" dirty="0">
              <a:solidFill>
                <a:srgbClr val="000000"/>
              </a:solidFill>
            </a:endParaRPr>
          </a:p>
        </p:txBody>
      </p:sp>
      <p:cxnSp>
        <p:nvCxnSpPr>
          <p:cNvPr id="41" name="Straight Arrow Connector 40"/>
          <p:cNvCxnSpPr>
            <a:stCxn id="40" idx="1"/>
          </p:cNvCxnSpPr>
          <p:nvPr/>
        </p:nvCxnSpPr>
        <p:spPr bwMode="auto">
          <a:xfrm flipH="1">
            <a:off x="2743200" y="5381655"/>
            <a:ext cx="698838" cy="5365"/>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40" idx="3"/>
          </p:cNvCxnSpPr>
          <p:nvPr/>
        </p:nvCxnSpPr>
        <p:spPr bwMode="auto">
          <a:xfrm flipV="1">
            <a:off x="4400955" y="5371023"/>
            <a:ext cx="820413" cy="10632"/>
          </a:xfrm>
          <a:prstGeom prst="straightConnector1">
            <a:avLst/>
          </a:prstGeom>
          <a:noFill/>
          <a:ln w="19050"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429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30"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33" name="TextBox 32"/>
          <p:cNvSpPr txBox="1"/>
          <p:nvPr/>
        </p:nvSpPr>
        <p:spPr>
          <a:xfrm>
            <a:off x="304800" y="732293"/>
            <a:ext cx="2747868" cy="1938992"/>
          </a:xfrm>
          <a:prstGeom prst="rect">
            <a:avLst/>
          </a:prstGeom>
          <a:noFill/>
        </p:spPr>
        <p:txBody>
          <a:bodyPr wrap="none" rtlCol="0">
            <a:spAutoFit/>
          </a:bodyPr>
          <a:lstStyle/>
          <a:p>
            <a:r>
              <a:rPr lang="zh-CN" altLang="en-US" dirty="0">
                <a:solidFill>
                  <a:srgbClr val="000000"/>
                </a:solidFill>
              </a:rPr>
              <a:t>开锁操作：</a:t>
            </a:r>
            <a:endParaRPr lang="en-US" altLang="zh-CN" dirty="0">
              <a:solidFill>
                <a:srgbClr val="000000"/>
              </a:solidFill>
            </a:endParaRPr>
          </a:p>
          <a:p>
            <a:r>
              <a:rPr lang="en-US" altLang="zh-CN" dirty="0">
                <a:solidFill>
                  <a:srgbClr val="000000"/>
                </a:solidFill>
              </a:rPr>
              <a:t>void Unlock(</a:t>
            </a:r>
            <a:r>
              <a:rPr lang="en-US" altLang="zh-CN" dirty="0">
                <a:solidFill>
                  <a:srgbClr val="000000"/>
                </a:solidFill>
                <a:effectLst>
                  <a:outerShdw blurRad="38100" dist="38100" dir="2700000" algn="tl">
                    <a:srgbClr val="000000">
                      <a:alpha val="43137"/>
                    </a:srgbClr>
                  </a:outerShdw>
                </a:effectLst>
              </a:rPr>
              <a:t>lock</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a:t>
            </a:r>
            <a:r>
              <a:rPr lang="en-US" altLang="zh-CN" dirty="0">
                <a:solidFill>
                  <a:srgbClr val="000000"/>
                </a:solidFill>
                <a:effectLst>
                  <a:outerShdw blurRad="38100" dist="38100" dir="2700000" algn="tl">
                    <a:srgbClr val="000000">
                      <a:alpha val="43137"/>
                    </a:srgbClr>
                  </a:outerShdw>
                </a:effectLst>
              </a:rPr>
              <a:t>lock</a:t>
            </a:r>
            <a:r>
              <a:rPr lang="en-US" altLang="zh-CN" dirty="0">
                <a:solidFill>
                  <a:srgbClr val="000000"/>
                </a:solidFill>
              </a:rPr>
              <a:t> = false;</a:t>
            </a:r>
          </a:p>
          <a:p>
            <a:r>
              <a:rPr lang="en-US" altLang="zh-CN" dirty="0">
                <a:solidFill>
                  <a:srgbClr val="000000"/>
                </a:solidFill>
              </a:rPr>
              <a:t>}</a:t>
            </a:r>
            <a:endParaRPr lang="zh-CN" altLang="en-US" dirty="0">
              <a:solidFill>
                <a:srgbClr val="000000"/>
              </a:solidFill>
            </a:endParaRPr>
          </a:p>
        </p:txBody>
      </p:sp>
      <p:sp>
        <p:nvSpPr>
          <p:cNvPr id="34" name="TextBox 33"/>
          <p:cNvSpPr txBox="1"/>
          <p:nvPr/>
        </p:nvSpPr>
        <p:spPr>
          <a:xfrm>
            <a:off x="457200" y="3339482"/>
            <a:ext cx="1026243" cy="461665"/>
          </a:xfrm>
          <a:prstGeom prst="rect">
            <a:avLst/>
          </a:prstGeom>
          <a:noFill/>
        </p:spPr>
        <p:txBody>
          <a:bodyPr wrap="none" rtlCol="0">
            <a:spAutoFit/>
          </a:bodyPr>
          <a:lstStyle/>
          <a:p>
            <a:r>
              <a:rPr lang="zh-CN" altLang="en-US" dirty="0">
                <a:solidFill>
                  <a:srgbClr val="000000"/>
                </a:solidFill>
              </a:rPr>
              <a:t>进程</a:t>
            </a:r>
            <a:r>
              <a:rPr lang="en-US" altLang="zh-CN" dirty="0">
                <a:solidFill>
                  <a:srgbClr val="000000"/>
                </a:solidFill>
              </a:rPr>
              <a:t>A</a:t>
            </a:r>
            <a:endParaRPr lang="zh-CN" altLang="en-US" dirty="0">
              <a:solidFill>
                <a:srgbClr val="000000"/>
              </a:solidFill>
            </a:endParaRPr>
          </a:p>
        </p:txBody>
      </p:sp>
      <p:sp>
        <p:nvSpPr>
          <p:cNvPr id="36" name="TextBox 35"/>
          <p:cNvSpPr txBox="1"/>
          <p:nvPr/>
        </p:nvSpPr>
        <p:spPr>
          <a:xfrm>
            <a:off x="476655" y="3734812"/>
            <a:ext cx="3121367" cy="3046988"/>
          </a:xfrm>
          <a:prstGeom prst="rect">
            <a:avLst/>
          </a:prstGeom>
          <a:noFill/>
        </p:spPr>
        <p:txBody>
          <a:bodyPr wrap="none" rtlCol="0">
            <a:spAutoFit/>
          </a:bodyPr>
          <a:lstStyle/>
          <a:p>
            <a:r>
              <a:rPr lang="en-US" altLang="zh-CN" dirty="0">
                <a:solidFill>
                  <a:srgbClr val="000000"/>
                </a:solidFill>
              </a:rPr>
              <a:t>while (</a:t>
            </a:r>
            <a:r>
              <a:rPr lang="en-US" altLang="zh-CN" dirty="0">
                <a:solidFill>
                  <a:srgbClr val="0000FF"/>
                </a:solidFill>
              </a:rPr>
              <a:t>true</a:t>
            </a:r>
            <a:r>
              <a:rPr lang="en-US" altLang="zh-CN" dirty="0">
                <a:solidFill>
                  <a:srgbClr val="000000"/>
                </a:solidFill>
              </a:rPr>
              <a:t>)</a:t>
            </a:r>
          </a:p>
          <a:p>
            <a:r>
              <a:rPr lang="en-US" altLang="zh-CN" dirty="0">
                <a:solidFill>
                  <a:srgbClr val="000000"/>
                </a:solidFill>
              </a:rPr>
              <a:t>{</a:t>
            </a:r>
          </a:p>
          <a:p>
            <a:r>
              <a:rPr lang="en-US" altLang="zh-CN" dirty="0">
                <a:solidFill>
                  <a:srgbClr val="000000"/>
                </a:solidFill>
              </a:rPr>
              <a:t>    while (TS(</a:t>
            </a:r>
            <a:r>
              <a:rPr lang="en-US" altLang="zh-CN" dirty="0">
                <a:solidFill>
                  <a:srgbClr val="000000"/>
                </a:solidFill>
                <a:effectLst>
                  <a:outerShdw blurRad="38100" dist="38100" dir="2700000" algn="tl">
                    <a:srgbClr val="000000">
                      <a:alpha val="43137"/>
                    </a:srgbClr>
                  </a:outerShdw>
                </a:effectLst>
              </a:rPr>
              <a:t>lock</a:t>
            </a:r>
            <a:r>
              <a:rPr lang="en-US" altLang="zh-CN" dirty="0">
                <a:solidFill>
                  <a:srgbClr val="000000"/>
                </a:solidFill>
              </a:rPr>
              <a:t>)) {}</a:t>
            </a:r>
          </a:p>
          <a:p>
            <a:endParaRPr lang="en-US" altLang="zh-CN" dirty="0">
              <a:solidFill>
                <a:srgbClr val="000000"/>
              </a:solidFill>
            </a:endParaRPr>
          </a:p>
          <a:p>
            <a:r>
              <a:rPr lang="en-US" altLang="zh-CN" dirty="0">
                <a:solidFill>
                  <a:srgbClr val="000000"/>
                </a:solidFill>
              </a:rPr>
              <a:t>    </a:t>
            </a:r>
            <a:r>
              <a:rPr lang="zh-CN" altLang="en-US" dirty="0" smtClean="0">
                <a:solidFill>
                  <a:srgbClr val="000000"/>
                </a:solidFill>
              </a:rPr>
              <a:t>播放音乐</a:t>
            </a:r>
            <a:r>
              <a:rPr lang="en-US" altLang="zh-CN" dirty="0" smtClean="0">
                <a:solidFill>
                  <a:srgbClr val="000000"/>
                </a:solidFill>
              </a:rPr>
              <a:t>A();</a:t>
            </a:r>
            <a:endParaRPr lang="en-US" altLang="zh-CN" dirty="0">
              <a:solidFill>
                <a:srgbClr val="000000"/>
              </a:solidFill>
            </a:endParaRPr>
          </a:p>
          <a:p>
            <a:endParaRPr lang="en-US" altLang="zh-CN" dirty="0">
              <a:solidFill>
                <a:srgbClr val="000000"/>
              </a:solidFill>
            </a:endParaRPr>
          </a:p>
          <a:p>
            <a:r>
              <a:rPr lang="en-US" altLang="zh-CN" dirty="0">
                <a:solidFill>
                  <a:srgbClr val="000000"/>
                </a:solidFill>
              </a:rPr>
              <a:t>    Unlock(</a:t>
            </a:r>
            <a:r>
              <a:rPr lang="en-US" altLang="zh-CN" dirty="0">
                <a:solidFill>
                  <a:srgbClr val="000000"/>
                </a:solidFill>
                <a:effectLst>
                  <a:outerShdw blurRad="38100" dist="38100" dir="2700000" algn="tl">
                    <a:srgbClr val="000000">
                      <a:alpha val="43137"/>
                    </a:srgbClr>
                  </a:outerShdw>
                </a:effectLst>
              </a:rPr>
              <a:t>lock</a:t>
            </a:r>
            <a:r>
              <a:rPr lang="en-US" altLang="zh-CN" dirty="0">
                <a:solidFill>
                  <a:srgbClr val="000000"/>
                </a:solidFill>
              </a:rPr>
              <a:t>);</a:t>
            </a:r>
          </a:p>
          <a:p>
            <a:r>
              <a:rPr lang="en-US" altLang="zh-CN" dirty="0">
                <a:solidFill>
                  <a:srgbClr val="000000"/>
                </a:solidFill>
              </a:rPr>
              <a:t>}</a:t>
            </a:r>
            <a:endParaRPr lang="zh-CN" altLang="en-US" dirty="0">
              <a:solidFill>
                <a:srgbClr val="000000"/>
              </a:solidFill>
            </a:endParaRPr>
          </a:p>
        </p:txBody>
      </p:sp>
      <p:cxnSp>
        <p:nvCxnSpPr>
          <p:cNvPr id="44" name="Straight Connector 43"/>
          <p:cNvCxnSpPr/>
          <p:nvPr/>
        </p:nvCxnSpPr>
        <p:spPr bwMode="auto">
          <a:xfrm>
            <a:off x="3733800" y="1071265"/>
            <a:ext cx="0" cy="532953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Rounded Rectangle 44"/>
          <p:cNvSpPr/>
          <p:nvPr/>
        </p:nvSpPr>
        <p:spPr bwMode="auto">
          <a:xfrm>
            <a:off x="825229" y="5178147"/>
            <a:ext cx="2017632" cy="506105"/>
          </a:xfrm>
          <a:prstGeom prst="roundRect">
            <a:avLst/>
          </a:prstGeom>
          <a:solidFill>
            <a:srgbClr val="FF00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51" name="Rounded Rectangle 50"/>
          <p:cNvSpPr/>
          <p:nvPr/>
        </p:nvSpPr>
        <p:spPr bwMode="auto">
          <a:xfrm>
            <a:off x="762000" y="4441865"/>
            <a:ext cx="2971800" cy="456060"/>
          </a:xfrm>
          <a:prstGeom prst="roundRect">
            <a:avLst/>
          </a:prstGeom>
          <a:solidFill>
            <a:srgbClr val="FFFF0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53" name="Rounded Rectangle 52"/>
          <p:cNvSpPr/>
          <p:nvPr/>
        </p:nvSpPr>
        <p:spPr bwMode="auto">
          <a:xfrm>
            <a:off x="738272" y="5851657"/>
            <a:ext cx="2017632" cy="506105"/>
          </a:xfrm>
          <a:prstGeom prst="roundRect">
            <a:avLst/>
          </a:prstGeom>
          <a:solidFill>
            <a:srgbClr val="92D050">
              <a:alpha val="19000"/>
            </a:srgb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64" name="TextBox 63"/>
          <p:cNvSpPr txBox="1"/>
          <p:nvPr/>
        </p:nvSpPr>
        <p:spPr>
          <a:xfrm>
            <a:off x="4772631" y="674667"/>
            <a:ext cx="2694969" cy="2246769"/>
          </a:xfrm>
          <a:prstGeom prst="rect">
            <a:avLst/>
          </a:prstGeom>
          <a:noFill/>
        </p:spPr>
        <p:txBody>
          <a:bodyPr wrap="none" rtlCol="0">
            <a:spAutoFit/>
          </a:bodyPr>
          <a:lstStyle/>
          <a:p>
            <a:r>
              <a:rPr lang="zh-CN" altLang="en-US" sz="2000" dirty="0">
                <a:solidFill>
                  <a:srgbClr val="000000"/>
                </a:solidFill>
              </a:rPr>
              <a:t>试图关锁操作：</a:t>
            </a:r>
            <a:endParaRPr lang="en-US" altLang="zh-CN" sz="2000" dirty="0">
              <a:solidFill>
                <a:srgbClr val="000000"/>
              </a:solidFill>
            </a:endParaRPr>
          </a:p>
          <a:p>
            <a:r>
              <a:rPr lang="en-US" altLang="zh-CN" sz="2000" dirty="0">
                <a:solidFill>
                  <a:srgbClr val="000000"/>
                </a:solidFill>
              </a:rPr>
              <a:t>bool TS(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a:t>
            </a:r>
          </a:p>
          <a:p>
            <a:r>
              <a:rPr lang="en-US" altLang="zh-CN" sz="2000" dirty="0">
                <a:solidFill>
                  <a:srgbClr val="000000"/>
                </a:solidFill>
              </a:rPr>
              <a:t>{</a:t>
            </a:r>
          </a:p>
          <a:p>
            <a:r>
              <a:rPr lang="en-US" altLang="zh-CN" sz="2000" dirty="0">
                <a:solidFill>
                  <a:srgbClr val="000000"/>
                </a:solidFill>
              </a:rPr>
              <a:t>     bool old = </a:t>
            </a:r>
            <a:r>
              <a:rPr lang="en-US" altLang="zh-CN" sz="2000" dirty="0">
                <a:solidFill>
                  <a:srgbClr val="000000"/>
                </a:solidFill>
                <a:effectLst>
                  <a:outerShdw blurRad="38100" dist="38100" dir="2700000" algn="tl">
                    <a:srgbClr val="000000">
                      <a:alpha val="43137"/>
                    </a:srgbClr>
                  </a:outerShdw>
                </a:effectLst>
              </a:rPr>
              <a:t>lock</a:t>
            </a:r>
            <a:r>
              <a:rPr lang="zh-CN" altLang="en-US" sz="2000" dirty="0">
                <a:solidFill>
                  <a:srgbClr val="000000"/>
                </a:solidFill>
              </a:rPr>
              <a:t>；</a:t>
            </a:r>
            <a:endParaRPr lang="en-US" altLang="zh-CN" sz="2000" dirty="0">
              <a:solidFill>
                <a:srgbClr val="000000"/>
              </a:solidFill>
            </a:endParaRPr>
          </a:p>
          <a:p>
            <a:r>
              <a:rPr lang="en-US" altLang="zh-CN" sz="2000" dirty="0">
                <a:solidFill>
                  <a:srgbClr val="000000"/>
                </a:solidFill>
              </a:rPr>
              <a:t>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 = true;</a:t>
            </a:r>
          </a:p>
          <a:p>
            <a:r>
              <a:rPr lang="en-US" altLang="zh-CN" sz="2000" dirty="0">
                <a:solidFill>
                  <a:srgbClr val="000000"/>
                </a:solidFill>
              </a:rPr>
              <a:t>     return old;</a:t>
            </a:r>
          </a:p>
          <a:p>
            <a:r>
              <a:rPr lang="en-US" altLang="zh-CN" sz="2000" dirty="0">
                <a:solidFill>
                  <a:srgbClr val="000000"/>
                </a:solidFill>
              </a:rPr>
              <a:t>}</a:t>
            </a:r>
            <a:endParaRPr lang="zh-CN" altLang="en-US" sz="2000" dirty="0">
              <a:solidFill>
                <a:srgbClr val="000000"/>
              </a:solidFill>
            </a:endParaRPr>
          </a:p>
        </p:txBody>
      </p:sp>
      <p:graphicFrame>
        <p:nvGraphicFramePr>
          <p:cNvPr id="4" name="表格 3"/>
          <p:cNvGraphicFramePr>
            <a:graphicFrameLocks noGrp="1"/>
          </p:cNvGraphicFramePr>
          <p:nvPr>
            <p:extLst/>
          </p:nvPr>
        </p:nvGraphicFramePr>
        <p:xfrm>
          <a:off x="4495800" y="3085171"/>
          <a:ext cx="3867590" cy="1460702"/>
        </p:xfrm>
        <a:graphic>
          <a:graphicData uri="http://schemas.openxmlformats.org/drawingml/2006/table">
            <a:tbl>
              <a:tblPr firstRow="1" bandRow="1">
                <a:tableStyleId>{5C22544A-7EE6-4342-B048-85BDC9FD1C3A}</a:tableStyleId>
              </a:tblPr>
              <a:tblGrid>
                <a:gridCol w="1289197"/>
                <a:gridCol w="1206792"/>
                <a:gridCol w="1371601"/>
              </a:tblGrid>
              <a:tr h="729182">
                <a:tc>
                  <a:txBody>
                    <a:bodyPr/>
                    <a:lstStyle/>
                    <a:p>
                      <a:r>
                        <a:rPr lang="zh-CN" altLang="en-US" b="1" dirty="0" smtClean="0">
                          <a:solidFill>
                            <a:schemeClr val="tx1"/>
                          </a:solidFill>
                        </a:rPr>
                        <a:t>执行</a:t>
                      </a:r>
                      <a:r>
                        <a:rPr lang="en-US" altLang="zh-CN" b="1" dirty="0" smtClean="0">
                          <a:solidFill>
                            <a:schemeClr val="tx1"/>
                          </a:solidFill>
                        </a:rPr>
                        <a:t>TS</a:t>
                      </a:r>
                      <a:r>
                        <a:rPr lang="zh-CN" altLang="en-US" b="1" dirty="0" smtClean="0">
                          <a:solidFill>
                            <a:schemeClr val="tx1"/>
                          </a:solidFill>
                        </a:rPr>
                        <a:t>前</a:t>
                      </a:r>
                      <a:endParaRPr lang="zh-CN" altLang="en-US" b="1" dirty="0">
                        <a:solidFill>
                          <a:schemeClr val="tx1"/>
                        </a:solidFill>
                      </a:endParaRPr>
                    </a:p>
                    <a:p>
                      <a:pPr marL="0" algn="ctr" defTabSz="914400" rtl="0" eaLnBrk="1" latinLnBrk="0" hangingPunct="1"/>
                      <a:r>
                        <a:rPr lang="en-US" altLang="zh-CN" sz="1800" b="1" kern="1200" dirty="0" smtClean="0">
                          <a:solidFill>
                            <a:schemeClr val="tx1"/>
                          </a:solidFill>
                          <a:latin typeface="+mn-lt"/>
                          <a:ea typeface="+mn-ea"/>
                          <a:cs typeface="+mn-cs"/>
                        </a:rPr>
                        <a:t>lock</a:t>
                      </a:r>
                      <a:r>
                        <a:rPr lang="zh-CN" altLang="en-US" sz="1800" b="1" kern="1200" dirty="0" smtClean="0">
                          <a:solidFill>
                            <a:schemeClr val="tx1"/>
                          </a:solidFill>
                          <a:latin typeface="+mn-lt"/>
                          <a:ea typeface="+mn-ea"/>
                          <a:cs typeface="+mn-cs"/>
                        </a:rPr>
                        <a:t>的值</a:t>
                      </a:r>
                      <a:endParaRPr lang="zh-CN" altLang="en-US" sz="1800" b="1" kern="1200" dirty="0">
                        <a:solidFill>
                          <a:schemeClr val="tx1"/>
                        </a:solidFill>
                        <a:latin typeface="+mn-lt"/>
                        <a:ea typeface="+mn-ea"/>
                        <a:cs typeface="+mn-cs"/>
                      </a:endParaRPr>
                    </a:p>
                  </a:txBody>
                  <a:tcPr/>
                </a:tc>
                <a:tc gridSpan="2">
                  <a:txBody>
                    <a:bodyPr/>
                    <a:lstStyle/>
                    <a:p>
                      <a:pPr algn="ctr"/>
                      <a:r>
                        <a:rPr lang="zh-CN" altLang="en-US" b="1" dirty="0" smtClean="0">
                          <a:solidFill>
                            <a:schemeClr val="tx1"/>
                          </a:solidFill>
                        </a:rPr>
                        <a:t>执行函数</a:t>
                      </a:r>
                      <a:r>
                        <a:rPr lang="en-US" altLang="zh-CN" b="1" dirty="0" smtClean="0">
                          <a:solidFill>
                            <a:schemeClr val="tx1"/>
                          </a:solidFill>
                        </a:rPr>
                        <a:t>TS</a:t>
                      </a:r>
                      <a:r>
                        <a:rPr lang="zh-CN" altLang="en-US" b="1" dirty="0" smtClean="0">
                          <a:solidFill>
                            <a:schemeClr val="tx1"/>
                          </a:solidFill>
                        </a:rPr>
                        <a:t>后</a:t>
                      </a:r>
                      <a:endParaRPr lang="zh-CN" altLang="en-US" b="1" dirty="0">
                        <a:solidFill>
                          <a:schemeClr val="tx1"/>
                        </a:solidFill>
                      </a:endParaRPr>
                    </a:p>
                    <a:p>
                      <a:pPr marL="0" algn="ctr" defTabSz="914400" rtl="0" eaLnBrk="1" latinLnBrk="0" hangingPunct="1"/>
                      <a:r>
                        <a:rPr lang="zh-CN" altLang="en-US" sz="1800" b="1" kern="1200" dirty="0" smtClean="0">
                          <a:solidFill>
                            <a:schemeClr val="tx1"/>
                          </a:solidFill>
                          <a:latin typeface="+mn-lt"/>
                          <a:ea typeface="+mn-ea"/>
                          <a:cs typeface="+mn-cs"/>
                        </a:rPr>
                        <a:t>函数返回       </a:t>
                      </a:r>
                      <a:r>
                        <a:rPr lang="en-US" altLang="zh-CN" sz="1800" b="1" kern="1200" dirty="0" smtClean="0">
                          <a:solidFill>
                            <a:schemeClr val="tx1"/>
                          </a:solidFill>
                          <a:latin typeface="+mn-lt"/>
                          <a:ea typeface="+mn-ea"/>
                          <a:cs typeface="+mn-cs"/>
                        </a:rPr>
                        <a:t>lock</a:t>
                      </a:r>
                      <a:r>
                        <a:rPr lang="zh-CN" altLang="en-US" sz="1800" b="1" kern="1200" dirty="0" smtClean="0">
                          <a:solidFill>
                            <a:schemeClr val="tx1"/>
                          </a:solidFill>
                          <a:latin typeface="+mn-lt"/>
                          <a:ea typeface="+mn-ea"/>
                          <a:cs typeface="+mn-cs"/>
                        </a:rPr>
                        <a:t>的值</a:t>
                      </a:r>
                      <a:endParaRPr lang="zh-CN" altLang="en-US" sz="1800" b="1" kern="1200" dirty="0">
                        <a:solidFill>
                          <a:schemeClr val="tx1"/>
                        </a:solidFill>
                        <a:latin typeface="+mn-lt"/>
                        <a:ea typeface="+mn-ea"/>
                        <a:cs typeface="+mn-cs"/>
                      </a:endParaRPr>
                    </a:p>
                  </a:txBody>
                  <a:tcPr/>
                </a:tc>
                <a:tc hMerge="1">
                  <a:txBody>
                    <a:bodyPr/>
                    <a:lstStyle/>
                    <a:p>
                      <a:endParaRPr lang="zh-CN" altLang="en-US" b="1" dirty="0">
                        <a:solidFill>
                          <a:schemeClr val="tx1"/>
                        </a:solidFill>
                      </a:endParaRPr>
                    </a:p>
                  </a:txBody>
                  <a:tcPr/>
                </a:tc>
              </a:tr>
              <a:tr h="364591">
                <a:tc>
                  <a:txBody>
                    <a:bodyPr/>
                    <a:lstStyle/>
                    <a:p>
                      <a:r>
                        <a:rPr lang="en-US" altLang="zh-CN" b="1" dirty="0" smtClean="0">
                          <a:solidFill>
                            <a:schemeClr val="tx1"/>
                          </a:solidFill>
                        </a:rPr>
                        <a:t>false</a:t>
                      </a:r>
                      <a:endParaRPr lang="zh-CN" altLang="en-US" b="1" dirty="0">
                        <a:solidFill>
                          <a:schemeClr val="tx1"/>
                        </a:solidFill>
                      </a:endParaRPr>
                    </a:p>
                  </a:txBody>
                  <a:tcPr/>
                </a:tc>
                <a:tc>
                  <a:txBody>
                    <a:bodyPr/>
                    <a:lstStyle/>
                    <a:p>
                      <a:r>
                        <a:rPr lang="en-US" altLang="zh-CN" b="1" dirty="0" smtClean="0">
                          <a:solidFill>
                            <a:schemeClr val="tx1"/>
                          </a:solidFill>
                        </a:rPr>
                        <a:t>false</a:t>
                      </a:r>
                      <a:endParaRPr lang="zh-CN" altLang="en-US" b="1" dirty="0">
                        <a:solidFill>
                          <a:schemeClr val="tx1"/>
                        </a:solidFill>
                      </a:endParaRPr>
                    </a:p>
                  </a:txBody>
                  <a:tcPr/>
                </a:tc>
                <a:tc>
                  <a:txBody>
                    <a:bodyPr/>
                    <a:lstStyle/>
                    <a:p>
                      <a:r>
                        <a:rPr lang="en-US" altLang="zh-CN" b="1" dirty="0" smtClean="0">
                          <a:solidFill>
                            <a:schemeClr val="tx1"/>
                          </a:solidFill>
                        </a:rPr>
                        <a:t>true</a:t>
                      </a:r>
                      <a:endParaRPr lang="zh-CN" altLang="en-US" b="1" dirty="0">
                        <a:solidFill>
                          <a:schemeClr val="tx1"/>
                        </a:solidFill>
                      </a:endParaRPr>
                    </a:p>
                  </a:txBody>
                  <a:tcPr/>
                </a:tc>
              </a:tr>
              <a:tr h="364591">
                <a:tc>
                  <a:txBody>
                    <a:bodyPr/>
                    <a:lstStyle/>
                    <a:p>
                      <a:r>
                        <a:rPr lang="en-US" altLang="zh-CN" b="1" dirty="0" smtClean="0">
                          <a:solidFill>
                            <a:schemeClr val="tx1"/>
                          </a:solidFill>
                        </a:rPr>
                        <a:t>true</a:t>
                      </a:r>
                      <a:endParaRPr lang="zh-CN" altLang="en-US" b="1" dirty="0">
                        <a:solidFill>
                          <a:schemeClr val="tx1"/>
                        </a:solidFill>
                      </a:endParaRPr>
                    </a:p>
                  </a:txBody>
                  <a:tcPr/>
                </a:tc>
                <a:tc>
                  <a:txBody>
                    <a:bodyPr/>
                    <a:lstStyle/>
                    <a:p>
                      <a:r>
                        <a:rPr lang="en-US" altLang="zh-CN" b="1" dirty="0" smtClean="0">
                          <a:solidFill>
                            <a:schemeClr val="tx1"/>
                          </a:solidFill>
                        </a:rPr>
                        <a:t>true</a:t>
                      </a:r>
                      <a:endParaRPr lang="zh-CN" altLang="en-US" b="1" dirty="0">
                        <a:solidFill>
                          <a:schemeClr val="tx1"/>
                        </a:solidFill>
                      </a:endParaRPr>
                    </a:p>
                  </a:txBody>
                  <a:tcPr/>
                </a:tc>
                <a:tc>
                  <a:txBody>
                    <a:bodyPr/>
                    <a:lstStyle/>
                    <a:p>
                      <a:r>
                        <a:rPr lang="en-US" altLang="zh-CN" b="1" dirty="0" smtClean="0">
                          <a:solidFill>
                            <a:schemeClr val="tx1"/>
                          </a:solidFill>
                        </a:rPr>
                        <a:t>true</a:t>
                      </a:r>
                      <a:endParaRPr lang="zh-CN" altLang="en-US" b="1" dirty="0">
                        <a:solidFill>
                          <a:schemeClr val="tx1"/>
                        </a:solidFill>
                      </a:endParaRPr>
                    </a:p>
                  </a:txBody>
                  <a:tcPr/>
                </a:tc>
              </a:tr>
            </a:tbl>
          </a:graphicData>
        </a:graphic>
      </p:graphicFrame>
      <p:cxnSp>
        <p:nvCxnSpPr>
          <p:cNvPr id="20" name="Straight Connector 43"/>
          <p:cNvCxnSpPr/>
          <p:nvPr/>
        </p:nvCxnSpPr>
        <p:spPr bwMode="auto">
          <a:xfrm>
            <a:off x="476655" y="3048000"/>
            <a:ext cx="3104745" cy="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3820841" y="4648200"/>
            <a:ext cx="5323160" cy="923330"/>
          </a:xfrm>
          <a:prstGeom prst="rect">
            <a:avLst/>
          </a:prstGeom>
        </p:spPr>
        <p:txBody>
          <a:bodyPr wrap="square">
            <a:spAutoFit/>
          </a:bodyPr>
          <a:lstStyle/>
          <a:p>
            <a:r>
              <a:rPr lang="zh-CN" altLang="en-US" sz="1800" dirty="0">
                <a:solidFill>
                  <a:srgbClr val="000000"/>
                </a:solidFill>
              </a:rPr>
              <a:t>情况</a:t>
            </a:r>
            <a:r>
              <a:rPr lang="en-US" altLang="zh-CN" sz="1800" dirty="0">
                <a:solidFill>
                  <a:srgbClr val="000000"/>
                </a:solidFill>
              </a:rPr>
              <a:t>1</a:t>
            </a:r>
            <a:r>
              <a:rPr lang="zh-CN" altLang="en-US" sz="1800" dirty="0">
                <a:solidFill>
                  <a:srgbClr val="000000"/>
                </a:solidFill>
              </a:rPr>
              <a:t>：执行</a:t>
            </a:r>
            <a:r>
              <a:rPr lang="en-US" altLang="zh-CN" sz="1800" dirty="0">
                <a:solidFill>
                  <a:srgbClr val="000000"/>
                </a:solidFill>
              </a:rPr>
              <a:t>TS</a:t>
            </a:r>
            <a:r>
              <a:rPr lang="zh-CN" altLang="en-US" sz="1800" dirty="0">
                <a:solidFill>
                  <a:srgbClr val="000000"/>
                </a:solidFill>
              </a:rPr>
              <a:t>前，</a:t>
            </a:r>
            <a:r>
              <a:rPr lang="en-US" altLang="zh-CN" sz="1800" dirty="0">
                <a:solidFill>
                  <a:srgbClr val="000000"/>
                </a:solidFill>
                <a:effectLst>
                  <a:outerShdw blurRad="38100" dist="38100" dir="2700000" algn="tl">
                    <a:srgbClr val="000000">
                      <a:alpha val="43137"/>
                    </a:srgbClr>
                  </a:outerShdw>
                </a:effectLst>
              </a:rPr>
              <a:t>lock</a:t>
            </a:r>
            <a:r>
              <a:rPr lang="zh-CN" altLang="en-US" sz="1800" dirty="0">
                <a:solidFill>
                  <a:srgbClr val="000000"/>
                </a:solidFill>
              </a:rPr>
              <a:t>为</a:t>
            </a:r>
            <a:r>
              <a:rPr lang="en-US" altLang="zh-CN" sz="1800" dirty="0">
                <a:solidFill>
                  <a:srgbClr val="000000"/>
                </a:solidFill>
              </a:rPr>
              <a:t>false</a:t>
            </a:r>
            <a:r>
              <a:rPr lang="zh-CN" altLang="en-US" sz="1800" dirty="0">
                <a:solidFill>
                  <a:srgbClr val="000000"/>
                </a:solidFill>
              </a:rPr>
              <a:t>，表示临界区资源未被占用；执行</a:t>
            </a:r>
            <a:r>
              <a:rPr lang="en-US" altLang="zh-CN" sz="1800" dirty="0">
                <a:solidFill>
                  <a:srgbClr val="000000"/>
                </a:solidFill>
              </a:rPr>
              <a:t>TS</a:t>
            </a:r>
            <a:r>
              <a:rPr lang="zh-CN" altLang="en-US" sz="1800" dirty="0">
                <a:solidFill>
                  <a:srgbClr val="000000"/>
                </a:solidFill>
              </a:rPr>
              <a:t>后，返回</a:t>
            </a:r>
            <a:r>
              <a:rPr lang="en-US" altLang="zh-CN" sz="1800" dirty="0">
                <a:solidFill>
                  <a:srgbClr val="000000"/>
                </a:solidFill>
              </a:rPr>
              <a:t>false</a:t>
            </a:r>
            <a:r>
              <a:rPr lang="zh-CN" altLang="en-US" sz="1800" dirty="0">
                <a:solidFill>
                  <a:srgbClr val="000000"/>
                </a:solidFill>
              </a:rPr>
              <a:t>，意味着</a:t>
            </a:r>
            <a:r>
              <a:rPr lang="en-US" altLang="zh-CN" sz="1800" dirty="0">
                <a:solidFill>
                  <a:srgbClr val="000000"/>
                </a:solidFill>
              </a:rPr>
              <a:t>while</a:t>
            </a:r>
            <a:r>
              <a:rPr lang="zh-CN" altLang="en-US" sz="1800" dirty="0">
                <a:solidFill>
                  <a:srgbClr val="000000"/>
                </a:solidFill>
              </a:rPr>
              <a:t>循环的条件为</a:t>
            </a:r>
            <a:r>
              <a:rPr lang="en-US" altLang="zh-CN" sz="1800" dirty="0">
                <a:solidFill>
                  <a:srgbClr val="000000"/>
                </a:solidFill>
              </a:rPr>
              <a:t>false</a:t>
            </a:r>
            <a:r>
              <a:rPr lang="zh-CN" altLang="en-US" sz="1800" dirty="0">
                <a:solidFill>
                  <a:srgbClr val="000000"/>
                </a:solidFill>
              </a:rPr>
              <a:t>，循环终止，进入临界区。</a:t>
            </a:r>
          </a:p>
        </p:txBody>
      </p:sp>
      <p:sp>
        <p:nvSpPr>
          <p:cNvPr id="24" name="矩形 23"/>
          <p:cNvSpPr/>
          <p:nvPr/>
        </p:nvSpPr>
        <p:spPr>
          <a:xfrm>
            <a:off x="3810000" y="5703794"/>
            <a:ext cx="5323160" cy="923330"/>
          </a:xfrm>
          <a:prstGeom prst="rect">
            <a:avLst/>
          </a:prstGeom>
        </p:spPr>
        <p:txBody>
          <a:bodyPr wrap="square">
            <a:spAutoFit/>
          </a:bodyPr>
          <a:lstStyle/>
          <a:p>
            <a:r>
              <a:rPr lang="zh-CN" altLang="en-US" sz="1800" dirty="0">
                <a:solidFill>
                  <a:srgbClr val="000000"/>
                </a:solidFill>
              </a:rPr>
              <a:t>情况</a:t>
            </a:r>
            <a:r>
              <a:rPr lang="en-US" altLang="zh-CN" sz="1800" dirty="0">
                <a:solidFill>
                  <a:srgbClr val="000000"/>
                </a:solidFill>
              </a:rPr>
              <a:t>2</a:t>
            </a:r>
            <a:r>
              <a:rPr lang="zh-CN" altLang="en-US" sz="1800" dirty="0">
                <a:solidFill>
                  <a:srgbClr val="000000"/>
                </a:solidFill>
              </a:rPr>
              <a:t>：执行</a:t>
            </a:r>
            <a:r>
              <a:rPr lang="en-US" altLang="zh-CN" sz="1800" dirty="0">
                <a:solidFill>
                  <a:srgbClr val="000000"/>
                </a:solidFill>
              </a:rPr>
              <a:t>TS</a:t>
            </a:r>
            <a:r>
              <a:rPr lang="zh-CN" altLang="en-US" sz="1800" dirty="0">
                <a:solidFill>
                  <a:srgbClr val="000000"/>
                </a:solidFill>
              </a:rPr>
              <a:t>前，</a:t>
            </a:r>
            <a:r>
              <a:rPr lang="en-US" altLang="zh-CN" sz="1800" dirty="0">
                <a:solidFill>
                  <a:srgbClr val="000000"/>
                </a:solidFill>
                <a:effectLst>
                  <a:outerShdw blurRad="38100" dist="38100" dir="2700000" algn="tl">
                    <a:srgbClr val="000000">
                      <a:alpha val="43137"/>
                    </a:srgbClr>
                  </a:outerShdw>
                </a:effectLst>
              </a:rPr>
              <a:t>lock</a:t>
            </a:r>
            <a:r>
              <a:rPr lang="zh-CN" altLang="en-US" sz="1800" dirty="0">
                <a:solidFill>
                  <a:srgbClr val="000000"/>
                </a:solidFill>
              </a:rPr>
              <a:t>为</a:t>
            </a:r>
            <a:r>
              <a:rPr lang="en-US" altLang="zh-CN" sz="1800" dirty="0">
                <a:solidFill>
                  <a:srgbClr val="000000"/>
                </a:solidFill>
              </a:rPr>
              <a:t>true</a:t>
            </a:r>
            <a:r>
              <a:rPr lang="zh-CN" altLang="en-US" sz="1800" dirty="0">
                <a:solidFill>
                  <a:srgbClr val="000000"/>
                </a:solidFill>
              </a:rPr>
              <a:t>，表示临界区资源被占用；执行</a:t>
            </a:r>
            <a:r>
              <a:rPr lang="en-US" altLang="zh-CN" sz="1800" dirty="0">
                <a:solidFill>
                  <a:srgbClr val="000000"/>
                </a:solidFill>
              </a:rPr>
              <a:t>TS</a:t>
            </a:r>
            <a:r>
              <a:rPr lang="zh-CN" altLang="en-US" sz="1800" dirty="0">
                <a:solidFill>
                  <a:srgbClr val="000000"/>
                </a:solidFill>
              </a:rPr>
              <a:t>后，返回</a:t>
            </a:r>
            <a:r>
              <a:rPr lang="en-US" altLang="zh-CN" sz="1800" dirty="0">
                <a:solidFill>
                  <a:srgbClr val="000000"/>
                </a:solidFill>
              </a:rPr>
              <a:t>true</a:t>
            </a:r>
            <a:r>
              <a:rPr lang="zh-CN" altLang="en-US" sz="1800" dirty="0">
                <a:solidFill>
                  <a:srgbClr val="000000"/>
                </a:solidFill>
              </a:rPr>
              <a:t>，意味着</a:t>
            </a:r>
            <a:r>
              <a:rPr lang="en-US" altLang="zh-CN" sz="1800" dirty="0">
                <a:solidFill>
                  <a:srgbClr val="000000"/>
                </a:solidFill>
              </a:rPr>
              <a:t>while</a:t>
            </a:r>
            <a:r>
              <a:rPr lang="zh-CN" altLang="en-US" sz="1800" dirty="0">
                <a:solidFill>
                  <a:srgbClr val="000000"/>
                </a:solidFill>
              </a:rPr>
              <a:t>循环的条件为</a:t>
            </a:r>
            <a:r>
              <a:rPr lang="en-US" altLang="zh-CN" sz="1800" dirty="0">
                <a:solidFill>
                  <a:srgbClr val="000000"/>
                </a:solidFill>
              </a:rPr>
              <a:t>true</a:t>
            </a:r>
            <a:r>
              <a:rPr lang="zh-CN" altLang="en-US" sz="1800" dirty="0">
                <a:solidFill>
                  <a:srgbClr val="000000"/>
                </a:solidFill>
              </a:rPr>
              <a:t>，继续循环执行</a:t>
            </a:r>
            <a:r>
              <a:rPr lang="en-US" altLang="zh-CN" sz="1800" dirty="0">
                <a:solidFill>
                  <a:srgbClr val="000000"/>
                </a:solidFill>
              </a:rPr>
              <a:t>TS</a:t>
            </a:r>
            <a:r>
              <a:rPr lang="zh-CN" altLang="en-US" sz="1800" dirty="0">
                <a:solidFill>
                  <a:srgbClr val="000000"/>
                </a:solidFill>
              </a:rPr>
              <a:t>，未能进入临界区</a:t>
            </a:r>
          </a:p>
        </p:txBody>
      </p:sp>
      <p:sp>
        <p:nvSpPr>
          <p:cNvPr id="9" name="TextBox 8"/>
          <p:cNvSpPr txBox="1"/>
          <p:nvPr/>
        </p:nvSpPr>
        <p:spPr>
          <a:xfrm>
            <a:off x="7315200" y="1071265"/>
            <a:ext cx="1422184" cy="461665"/>
          </a:xfrm>
          <a:prstGeom prst="rect">
            <a:avLst/>
          </a:prstGeom>
          <a:noFill/>
        </p:spPr>
        <p:txBody>
          <a:bodyPr wrap="none" rtlCol="0">
            <a:spAutoFit/>
          </a:bodyPr>
          <a:lstStyle/>
          <a:p>
            <a:r>
              <a:rPr lang="zh-CN" altLang="en-US" dirty="0">
                <a:solidFill>
                  <a:srgbClr val="FF0000"/>
                </a:solidFill>
              </a:rPr>
              <a:t>自旋锁！</a:t>
            </a:r>
          </a:p>
        </p:txBody>
      </p:sp>
      <p:grpSp>
        <p:nvGrpSpPr>
          <p:cNvPr id="17" name="Group 172"/>
          <p:cNvGrpSpPr>
            <a:grpSpLocks/>
          </p:cNvGrpSpPr>
          <p:nvPr/>
        </p:nvGrpSpPr>
        <p:grpSpPr bwMode="auto">
          <a:xfrm>
            <a:off x="4572000" y="3086100"/>
            <a:ext cx="3048000" cy="2971800"/>
            <a:chOff x="4080" y="2448"/>
            <a:chExt cx="1680" cy="1872"/>
          </a:xfrm>
        </p:grpSpPr>
        <p:pic>
          <p:nvPicPr>
            <p:cNvPr id="18" name="Picture 169"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 y="2448"/>
              <a:ext cx="118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AutoShape 171"/>
            <p:cNvSpPr>
              <a:spLocks noChangeArrowheads="1"/>
            </p:cNvSpPr>
            <p:nvPr/>
          </p:nvSpPr>
          <p:spPr bwMode="auto">
            <a:xfrm>
              <a:off x="4080" y="2448"/>
              <a:ext cx="1680" cy="864"/>
            </a:xfrm>
            <a:prstGeom prst="cloudCallout">
              <a:avLst>
                <a:gd name="adj1" fmla="val 28454"/>
                <a:gd name="adj2" fmla="val 4780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000" dirty="0" smtClean="0">
                  <a:solidFill>
                    <a:srgbClr val="000000"/>
                  </a:solidFill>
                </a:rPr>
                <a:t>试分析：自旋锁满足进程同步的四条原则吗？</a:t>
              </a:r>
              <a:endParaRPr lang="zh-CN" altLang="en-US" sz="2000" dirty="0">
                <a:solidFill>
                  <a:srgbClr val="000000"/>
                </a:solidFill>
              </a:endParaRPr>
            </a:p>
          </p:txBody>
        </p:sp>
      </p:grpSp>
      <p:sp>
        <p:nvSpPr>
          <p:cNvPr id="21" name="TextBox 20"/>
          <p:cNvSpPr txBox="1"/>
          <p:nvPr/>
        </p:nvSpPr>
        <p:spPr>
          <a:xfrm>
            <a:off x="6731216" y="2129135"/>
            <a:ext cx="2659702" cy="461665"/>
          </a:xfrm>
          <a:prstGeom prst="rect">
            <a:avLst/>
          </a:prstGeom>
          <a:noFill/>
        </p:spPr>
        <p:txBody>
          <a:bodyPr wrap="none" rtlCol="0">
            <a:spAutoFit/>
          </a:bodyPr>
          <a:lstStyle/>
          <a:p>
            <a:r>
              <a:rPr lang="zh-CN" altLang="en-US" dirty="0">
                <a:solidFill>
                  <a:srgbClr val="FF0000"/>
                </a:solidFill>
              </a:rPr>
              <a:t>不满足让权等待！</a:t>
            </a:r>
          </a:p>
        </p:txBody>
      </p:sp>
    </p:spTree>
    <p:extLst>
      <p:ext uri="{BB962C8B-B14F-4D97-AF65-F5344CB8AC3E}">
        <p14:creationId xmlns:p14="http://schemas.microsoft.com/office/powerpoint/2010/main" val="24296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838200" y="3124200"/>
            <a:ext cx="3096094" cy="2819400"/>
          </a:xfrm>
          <a:prstGeom prst="rect">
            <a:avLst/>
          </a:prstGeom>
          <a:solidFill>
            <a:schemeClr val="accent1">
              <a:tint val="40000"/>
            </a:schemeClr>
          </a:solidFill>
          <a:ln>
            <a:noFill/>
          </a:ln>
          <a:effectLs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8" name="矩形 7"/>
          <p:cNvSpPr/>
          <p:nvPr/>
        </p:nvSpPr>
        <p:spPr>
          <a:xfrm>
            <a:off x="464634" y="886361"/>
            <a:ext cx="8069766" cy="1138773"/>
          </a:xfrm>
          <a:prstGeom prst="rect">
            <a:avLst/>
          </a:prstGeom>
        </p:spPr>
        <p:txBody>
          <a:bodyPr wrap="square">
            <a:spAutoFit/>
          </a:bodyPr>
          <a:lstStyle/>
          <a:p>
            <a:r>
              <a:rPr lang="zh-CN" altLang="en-US" sz="2000" dirty="0">
                <a:solidFill>
                  <a:srgbClr val="000000"/>
                </a:solidFill>
              </a:rPr>
              <a:t>改进：当进程执行</a:t>
            </a:r>
            <a:r>
              <a:rPr lang="en-US" altLang="zh-CN" sz="2000" dirty="0">
                <a:solidFill>
                  <a:srgbClr val="000000"/>
                </a:solidFill>
              </a:rPr>
              <a:t>TS</a:t>
            </a:r>
            <a:r>
              <a:rPr lang="zh-CN" altLang="en-US" sz="2000" dirty="0">
                <a:solidFill>
                  <a:srgbClr val="000000"/>
                </a:solidFill>
              </a:rPr>
              <a:t>返回</a:t>
            </a:r>
            <a:r>
              <a:rPr lang="en-US" altLang="zh-CN" sz="2000" dirty="0">
                <a:solidFill>
                  <a:srgbClr val="000000"/>
                </a:solidFill>
              </a:rPr>
              <a:t>true</a:t>
            </a:r>
            <a:r>
              <a:rPr lang="zh-CN" altLang="en-US" sz="2000" dirty="0">
                <a:solidFill>
                  <a:srgbClr val="000000"/>
                </a:solidFill>
              </a:rPr>
              <a:t>后（即临界区资源被占用），立刻令进程阻塞，不再占用</a:t>
            </a:r>
            <a:r>
              <a:rPr lang="en-US" altLang="zh-CN" sz="2000" dirty="0">
                <a:solidFill>
                  <a:srgbClr val="000000"/>
                </a:solidFill>
              </a:rPr>
              <a:t>CPU</a:t>
            </a:r>
            <a:r>
              <a:rPr lang="zh-CN" altLang="en-US" sz="2000" dirty="0">
                <a:solidFill>
                  <a:srgbClr val="000000"/>
                </a:solidFill>
              </a:rPr>
              <a:t>。</a:t>
            </a:r>
            <a:endParaRPr lang="en-US" altLang="zh-CN" sz="2000" dirty="0">
              <a:solidFill>
                <a:srgbClr val="000000"/>
              </a:solidFill>
            </a:endParaRPr>
          </a:p>
          <a:p>
            <a:endParaRPr lang="en-US" altLang="zh-CN" sz="800" dirty="0">
              <a:solidFill>
                <a:srgbClr val="000000"/>
              </a:solidFill>
            </a:endParaRPr>
          </a:p>
          <a:p>
            <a:r>
              <a:rPr lang="zh-CN" altLang="en-US" sz="2000" dirty="0">
                <a:solidFill>
                  <a:srgbClr val="000000"/>
                </a:solidFill>
              </a:rPr>
              <a:t>做法：增加一个因</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=true</a:t>
            </a:r>
            <a:r>
              <a:rPr lang="zh-CN" altLang="en-US" sz="2000" dirty="0">
                <a:solidFill>
                  <a:srgbClr val="000000"/>
                </a:solidFill>
              </a:rPr>
              <a:t>阻塞的队列</a:t>
            </a:r>
            <a:r>
              <a:rPr lang="en-US" altLang="zh-CN" sz="2000" dirty="0">
                <a:solidFill>
                  <a:srgbClr val="000000"/>
                </a:solidFill>
              </a:rPr>
              <a:t>L</a:t>
            </a:r>
            <a:r>
              <a:rPr lang="zh-CN" altLang="en-US" sz="2000" dirty="0">
                <a:solidFill>
                  <a:srgbClr val="000000"/>
                </a:solidFill>
              </a:rPr>
              <a:t>。</a:t>
            </a:r>
          </a:p>
        </p:txBody>
      </p:sp>
      <p:sp>
        <p:nvSpPr>
          <p:cNvPr id="22" name="TextBox 21"/>
          <p:cNvSpPr txBox="1"/>
          <p:nvPr/>
        </p:nvSpPr>
        <p:spPr>
          <a:xfrm>
            <a:off x="479502" y="2197524"/>
            <a:ext cx="3454792" cy="4093428"/>
          </a:xfrm>
          <a:prstGeom prst="rect">
            <a:avLst/>
          </a:prstGeom>
          <a:noFill/>
        </p:spPr>
        <p:txBody>
          <a:bodyPr wrap="none" rtlCol="0">
            <a:spAutoFit/>
          </a:bodyPr>
          <a:lstStyle/>
          <a:p>
            <a:r>
              <a:rPr lang="zh-CN" altLang="en-US" sz="2000" dirty="0">
                <a:solidFill>
                  <a:srgbClr val="000000"/>
                </a:solidFill>
              </a:rPr>
              <a:t>关锁操作：</a:t>
            </a:r>
            <a:endParaRPr lang="en-US" altLang="zh-CN" sz="2000" dirty="0">
              <a:solidFill>
                <a:srgbClr val="000000"/>
              </a:solidFill>
            </a:endParaRPr>
          </a:p>
          <a:p>
            <a:r>
              <a:rPr lang="en-US" altLang="zh-CN" sz="2000" dirty="0">
                <a:solidFill>
                  <a:srgbClr val="000000"/>
                </a:solidFill>
              </a:rPr>
              <a:t>void Lock(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a:t>
            </a:r>
          </a:p>
          <a:p>
            <a:r>
              <a:rPr lang="en-US" altLang="zh-CN" sz="2000" dirty="0">
                <a:solidFill>
                  <a:srgbClr val="000000"/>
                </a:solidFill>
              </a:rPr>
              <a:t>{</a:t>
            </a:r>
          </a:p>
          <a:p>
            <a:r>
              <a:rPr lang="en-US" altLang="zh-CN" sz="2000" dirty="0">
                <a:solidFill>
                  <a:srgbClr val="000000"/>
                </a:solidFill>
              </a:rPr>
              <a:t>     if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 </a:t>
            </a:r>
          </a:p>
          <a:p>
            <a:r>
              <a:rPr lang="en-US" altLang="zh-CN" sz="2000" dirty="0">
                <a:solidFill>
                  <a:srgbClr val="000000"/>
                </a:solidFill>
              </a:rPr>
              <a:t>     {</a:t>
            </a:r>
          </a:p>
          <a:p>
            <a:r>
              <a:rPr lang="zh-CN" altLang="en-US" sz="2000" dirty="0">
                <a:solidFill>
                  <a:srgbClr val="000000"/>
                </a:solidFill>
              </a:rPr>
              <a:t>          阻塞当前进程</a:t>
            </a:r>
            <a:r>
              <a:rPr lang="en-US" altLang="zh-CN" sz="2000" dirty="0">
                <a:solidFill>
                  <a:srgbClr val="000000"/>
                </a:solidFill>
              </a:rPr>
              <a:t>;</a:t>
            </a:r>
          </a:p>
          <a:p>
            <a:r>
              <a:rPr lang="en-US" altLang="zh-CN" sz="2000" dirty="0">
                <a:solidFill>
                  <a:srgbClr val="000000"/>
                </a:solidFill>
              </a:rPr>
              <a:t>          </a:t>
            </a:r>
            <a:r>
              <a:rPr lang="zh-CN" altLang="en-US" sz="2000" dirty="0">
                <a:solidFill>
                  <a:srgbClr val="000000"/>
                </a:solidFill>
              </a:rPr>
              <a:t>将当前进程放进队列</a:t>
            </a:r>
            <a:r>
              <a:rPr lang="en-US" altLang="zh-CN" sz="2000" dirty="0">
                <a:solidFill>
                  <a:srgbClr val="000000"/>
                </a:solidFill>
              </a:rPr>
              <a:t>L;</a:t>
            </a:r>
          </a:p>
          <a:p>
            <a:r>
              <a:rPr lang="en-US" altLang="zh-CN" sz="2000" dirty="0">
                <a:solidFill>
                  <a:srgbClr val="000000"/>
                </a:solidFill>
              </a:rPr>
              <a:t>     }</a:t>
            </a:r>
          </a:p>
          <a:p>
            <a:r>
              <a:rPr lang="en-US" altLang="zh-CN" sz="2000" dirty="0">
                <a:solidFill>
                  <a:srgbClr val="000000"/>
                </a:solidFill>
              </a:rPr>
              <a:t>     else</a:t>
            </a:r>
          </a:p>
          <a:p>
            <a:r>
              <a:rPr lang="en-US" altLang="zh-CN" sz="2000" dirty="0">
                <a:solidFill>
                  <a:srgbClr val="000000"/>
                </a:solidFill>
              </a:rPr>
              <a:t>     {</a:t>
            </a:r>
          </a:p>
          <a:p>
            <a:r>
              <a:rPr lang="en-US" altLang="zh-CN" sz="2000" dirty="0">
                <a:solidFill>
                  <a:srgbClr val="000000"/>
                </a:solidFill>
              </a:rPr>
              <a:t>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 = true;</a:t>
            </a:r>
          </a:p>
          <a:p>
            <a:r>
              <a:rPr lang="en-US" altLang="zh-CN" sz="2000" dirty="0">
                <a:solidFill>
                  <a:srgbClr val="000000"/>
                </a:solidFill>
              </a:rPr>
              <a:t>     }</a:t>
            </a:r>
          </a:p>
          <a:p>
            <a:r>
              <a:rPr lang="en-US" altLang="zh-CN" sz="2000" dirty="0">
                <a:solidFill>
                  <a:srgbClr val="000000"/>
                </a:solidFill>
              </a:rPr>
              <a:t>}</a:t>
            </a:r>
            <a:endParaRPr lang="zh-CN" altLang="en-US" sz="2000" dirty="0">
              <a:solidFill>
                <a:srgbClr val="000000"/>
              </a:solidFill>
            </a:endParaRPr>
          </a:p>
        </p:txBody>
      </p:sp>
      <p:sp>
        <p:nvSpPr>
          <p:cNvPr id="6" name="右大括号 5"/>
          <p:cNvSpPr/>
          <p:nvPr/>
        </p:nvSpPr>
        <p:spPr bwMode="auto">
          <a:xfrm>
            <a:off x="3934294" y="3124200"/>
            <a:ext cx="256706" cy="2819400"/>
          </a:xfrm>
          <a:prstGeom prst="rightBr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indent="-342900" eaLnBrk="1" hangingPunct="1">
              <a:lnSpc>
                <a:spcPct val="80000"/>
              </a:lnSpc>
              <a:spcBef>
                <a:spcPct val="20000"/>
              </a:spcBef>
              <a:buFontTx/>
              <a:buBlip>
                <a:blip r:embed="rId2"/>
              </a:buBlip>
            </a:pPr>
            <a:endParaRPr lang="zh-CN" altLang="en-US">
              <a:solidFill>
                <a:srgbClr val="000000"/>
              </a:solidFill>
            </a:endParaRPr>
          </a:p>
        </p:txBody>
      </p:sp>
      <p:sp>
        <p:nvSpPr>
          <p:cNvPr id="7" name="TextBox 6"/>
          <p:cNvSpPr txBox="1"/>
          <p:nvPr/>
        </p:nvSpPr>
        <p:spPr>
          <a:xfrm>
            <a:off x="4216616" y="4267200"/>
            <a:ext cx="812584" cy="830997"/>
          </a:xfrm>
          <a:prstGeom prst="rect">
            <a:avLst/>
          </a:prstGeom>
          <a:noFill/>
        </p:spPr>
        <p:txBody>
          <a:bodyPr wrap="square" rtlCol="0">
            <a:spAutoFit/>
          </a:bodyPr>
          <a:lstStyle/>
          <a:p>
            <a:r>
              <a:rPr lang="zh-CN" altLang="en-US" dirty="0">
                <a:solidFill>
                  <a:srgbClr val="000000"/>
                </a:solidFill>
              </a:rPr>
              <a:t>原子操作</a:t>
            </a:r>
          </a:p>
        </p:txBody>
      </p:sp>
      <p:sp>
        <p:nvSpPr>
          <p:cNvPr id="25" name="TextBox 24"/>
          <p:cNvSpPr txBox="1"/>
          <p:nvPr/>
        </p:nvSpPr>
        <p:spPr>
          <a:xfrm>
            <a:off x="5715000" y="2583757"/>
            <a:ext cx="3017173" cy="1938992"/>
          </a:xfrm>
          <a:prstGeom prst="rect">
            <a:avLst/>
          </a:prstGeom>
          <a:noFill/>
        </p:spPr>
        <p:txBody>
          <a:bodyPr wrap="none" rtlCol="0">
            <a:spAutoFit/>
          </a:bodyPr>
          <a:lstStyle/>
          <a:p>
            <a:r>
              <a:rPr lang="zh-CN" altLang="en-US" sz="2000" dirty="0">
                <a:solidFill>
                  <a:srgbClr val="000000"/>
                </a:solidFill>
              </a:rPr>
              <a:t>开锁操作：</a:t>
            </a:r>
            <a:endParaRPr lang="en-US" altLang="zh-CN" sz="2000" dirty="0">
              <a:solidFill>
                <a:srgbClr val="000000"/>
              </a:solidFill>
            </a:endParaRPr>
          </a:p>
          <a:p>
            <a:r>
              <a:rPr lang="en-US" altLang="zh-CN" sz="2000" dirty="0">
                <a:solidFill>
                  <a:srgbClr val="000000"/>
                </a:solidFill>
              </a:rPr>
              <a:t>void Unlock(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a:t>
            </a:r>
          </a:p>
          <a:p>
            <a:r>
              <a:rPr lang="en-US" altLang="zh-CN" sz="2000" dirty="0">
                <a:solidFill>
                  <a:srgbClr val="000000"/>
                </a:solidFill>
              </a:rPr>
              <a:t>{</a:t>
            </a:r>
          </a:p>
          <a:p>
            <a:r>
              <a:rPr lang="en-US" altLang="zh-CN" sz="2000" dirty="0">
                <a:solidFill>
                  <a:srgbClr val="000000"/>
                </a:solidFill>
              </a:rPr>
              <a:t>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 = false;</a:t>
            </a:r>
          </a:p>
          <a:p>
            <a:r>
              <a:rPr lang="en-US" altLang="zh-CN" sz="2000" dirty="0">
                <a:solidFill>
                  <a:srgbClr val="000000"/>
                </a:solidFill>
              </a:rPr>
              <a:t>     </a:t>
            </a:r>
            <a:r>
              <a:rPr lang="zh-CN" altLang="en-US" sz="2000" dirty="0">
                <a:solidFill>
                  <a:srgbClr val="000000"/>
                </a:solidFill>
              </a:rPr>
              <a:t>从队列</a:t>
            </a:r>
            <a:r>
              <a:rPr lang="en-US" altLang="zh-CN" sz="2000" dirty="0">
                <a:solidFill>
                  <a:srgbClr val="000000"/>
                </a:solidFill>
              </a:rPr>
              <a:t>L</a:t>
            </a:r>
            <a:r>
              <a:rPr lang="zh-CN" altLang="en-US" sz="2000" dirty="0">
                <a:solidFill>
                  <a:srgbClr val="000000"/>
                </a:solidFill>
              </a:rPr>
              <a:t>唤醒一个进程</a:t>
            </a:r>
            <a:endParaRPr lang="en-US" altLang="zh-CN" sz="2000" dirty="0">
              <a:solidFill>
                <a:srgbClr val="000000"/>
              </a:solidFill>
            </a:endParaRPr>
          </a:p>
          <a:p>
            <a:r>
              <a:rPr lang="en-US" altLang="zh-CN" sz="2000" dirty="0">
                <a:solidFill>
                  <a:srgbClr val="000000"/>
                </a:solidFill>
              </a:rPr>
              <a:t>}</a:t>
            </a:r>
            <a:endParaRPr lang="zh-CN" altLang="en-US" sz="2000" dirty="0">
              <a:solidFill>
                <a:srgbClr val="000000"/>
              </a:solidFill>
            </a:endParaRPr>
          </a:p>
        </p:txBody>
      </p:sp>
      <p:cxnSp>
        <p:nvCxnSpPr>
          <p:cNvPr id="13" name="直接连接符 12"/>
          <p:cNvCxnSpPr/>
          <p:nvPr/>
        </p:nvCxnSpPr>
        <p:spPr bwMode="auto">
          <a:xfrm>
            <a:off x="5334000" y="2286000"/>
            <a:ext cx="0" cy="365760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596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200" dirty="0" smtClean="0"/>
              <a:t>2.1 </a:t>
            </a:r>
            <a:r>
              <a:rPr lang="zh-CN" altLang="en-US" sz="3200" smtClean="0"/>
              <a:t>进程的基本概念</a:t>
            </a:r>
          </a:p>
        </p:txBody>
      </p:sp>
      <p:sp>
        <p:nvSpPr>
          <p:cNvPr id="9219" name="Text Box 3"/>
          <p:cNvSpPr txBox="1">
            <a:spLocks noChangeArrowheads="1"/>
          </p:cNvSpPr>
          <p:nvPr/>
        </p:nvSpPr>
        <p:spPr bwMode="auto">
          <a:xfrm>
            <a:off x="593725" y="806450"/>
            <a:ext cx="2332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a:solidFill>
                  <a:srgbClr val="000000"/>
                </a:solidFill>
                <a:latin typeface="楷体_GB2312" pitchFamily="49" charset="-122"/>
              </a:rPr>
              <a:t>2.1.2 </a:t>
            </a:r>
            <a:r>
              <a:rPr kumimoji="0" lang="zh-CN" altLang="en-US" sz="2800">
                <a:solidFill>
                  <a:srgbClr val="000000"/>
                </a:solidFill>
                <a:latin typeface="楷体_GB2312" pitchFamily="49" charset="-122"/>
              </a:rPr>
              <a:t>前驱图</a:t>
            </a:r>
          </a:p>
        </p:txBody>
      </p:sp>
      <p:sp>
        <p:nvSpPr>
          <p:cNvPr id="9220" name="Rectangle 6"/>
          <p:cNvSpPr>
            <a:spLocks noGrp="1" noChangeArrowheads="1"/>
          </p:cNvSpPr>
          <p:nvPr>
            <p:ph type="body" idx="1"/>
          </p:nvPr>
        </p:nvSpPr>
        <p:spPr>
          <a:xfrm>
            <a:off x="533400" y="1447800"/>
            <a:ext cx="8229600" cy="2133600"/>
          </a:xfrm>
        </p:spPr>
        <p:txBody>
          <a:bodyPr/>
          <a:lstStyle/>
          <a:p>
            <a:pPr eaLnBrk="1" hangingPunct="1"/>
            <a:r>
              <a:rPr lang="zh-CN" altLang="en-US" sz="2400" smtClean="0">
                <a:solidFill>
                  <a:srgbClr val="FF0000"/>
                </a:solidFill>
              </a:rPr>
              <a:t>前趋图</a:t>
            </a:r>
            <a:r>
              <a:rPr lang="en-US" altLang="zh-CN" sz="2400" dirty="0" smtClean="0"/>
              <a:t>(Precedence Graph)</a:t>
            </a:r>
            <a:r>
              <a:rPr lang="zh-CN" altLang="en-US" sz="2400" smtClean="0"/>
              <a:t>是一个有向无循环图，记为</a:t>
            </a:r>
            <a:r>
              <a:rPr lang="en-US" altLang="zh-CN" sz="2400" dirty="0" smtClean="0">
                <a:solidFill>
                  <a:srgbClr val="3333CC"/>
                </a:solidFill>
              </a:rPr>
              <a:t>DAG</a:t>
            </a:r>
            <a:r>
              <a:rPr lang="en-US" altLang="zh-CN" sz="2400" dirty="0" smtClean="0"/>
              <a:t>(Directed Acyclic Graph)</a:t>
            </a:r>
            <a:r>
              <a:rPr lang="zh-CN" altLang="en-US" sz="2400" smtClean="0"/>
              <a:t>，用于描述</a:t>
            </a:r>
            <a:r>
              <a:rPr lang="zh-CN" altLang="en-US" sz="2400" smtClean="0">
                <a:solidFill>
                  <a:srgbClr val="3333CC"/>
                </a:solidFill>
              </a:rPr>
              <a:t>程序段</a:t>
            </a:r>
            <a:r>
              <a:rPr lang="zh-CN" altLang="en-US" sz="2400" smtClean="0"/>
              <a:t>或</a:t>
            </a:r>
            <a:r>
              <a:rPr lang="zh-CN" altLang="en-US" sz="2400" smtClean="0">
                <a:solidFill>
                  <a:srgbClr val="3333CC"/>
                </a:solidFill>
              </a:rPr>
              <a:t>进程</a:t>
            </a:r>
            <a:r>
              <a:rPr lang="zh-CN" altLang="en-US" sz="2400" smtClean="0"/>
              <a:t>之间执行的</a:t>
            </a:r>
            <a:r>
              <a:rPr lang="zh-CN" altLang="en-US" sz="2400" smtClean="0">
                <a:solidFill>
                  <a:srgbClr val="3333CC"/>
                </a:solidFill>
              </a:rPr>
              <a:t>先后次序关系</a:t>
            </a:r>
            <a:r>
              <a:rPr lang="zh-CN" altLang="en-US" sz="2400" smtClean="0"/>
              <a:t>。</a:t>
            </a:r>
          </a:p>
          <a:p>
            <a:pPr eaLnBrk="1" hangingPunct="1"/>
            <a:r>
              <a:rPr lang="zh-CN" altLang="en-US" sz="2400" smtClean="0"/>
              <a:t>图中的</a:t>
            </a:r>
            <a:r>
              <a:rPr lang="zh-CN" altLang="en-US" sz="2400" smtClean="0">
                <a:solidFill>
                  <a:srgbClr val="3333CC"/>
                </a:solidFill>
              </a:rPr>
              <a:t>结点</a:t>
            </a:r>
            <a:r>
              <a:rPr lang="zh-CN" altLang="en-US" sz="2400" smtClean="0"/>
              <a:t>用于描述一个</a:t>
            </a:r>
            <a:r>
              <a:rPr lang="zh-CN" altLang="en-US" sz="2400" smtClean="0">
                <a:solidFill>
                  <a:srgbClr val="3333CC"/>
                </a:solidFill>
              </a:rPr>
              <a:t>程序段</a:t>
            </a:r>
            <a:r>
              <a:rPr lang="zh-CN" altLang="en-US" sz="2400" smtClean="0"/>
              <a:t>或一个</a:t>
            </a:r>
            <a:r>
              <a:rPr lang="zh-CN" altLang="en-US" sz="2400" smtClean="0">
                <a:solidFill>
                  <a:srgbClr val="3333CC"/>
                </a:solidFill>
              </a:rPr>
              <a:t>进程</a:t>
            </a:r>
            <a:r>
              <a:rPr lang="zh-CN" altLang="en-US" sz="2400" smtClean="0"/>
              <a:t>，结点间的</a:t>
            </a:r>
            <a:r>
              <a:rPr lang="zh-CN" altLang="en-US" sz="2400" smtClean="0">
                <a:solidFill>
                  <a:srgbClr val="3333CC"/>
                </a:solidFill>
              </a:rPr>
              <a:t>有向边</a:t>
            </a:r>
            <a:r>
              <a:rPr lang="zh-CN" altLang="en-US" sz="2400" smtClean="0"/>
              <a:t>“</a:t>
            </a:r>
            <a:r>
              <a:rPr lang="zh-CN" altLang="en-US" sz="2400" smtClean="0">
                <a:solidFill>
                  <a:srgbClr val="3333CC"/>
                </a:solidFill>
              </a:rPr>
              <a:t>→</a:t>
            </a:r>
            <a:r>
              <a:rPr lang="zh-CN" altLang="en-US" sz="2400" smtClean="0"/>
              <a:t>”用来表示两个结点之间存在的</a:t>
            </a:r>
            <a:r>
              <a:rPr lang="zh-CN" altLang="en-US" sz="2400" smtClean="0">
                <a:solidFill>
                  <a:srgbClr val="FF0000"/>
                </a:solidFill>
              </a:rPr>
              <a:t>偏序</a:t>
            </a:r>
            <a:r>
              <a:rPr lang="zh-CN" altLang="en-US" sz="2400" smtClean="0"/>
              <a:t>或</a:t>
            </a:r>
            <a:r>
              <a:rPr lang="zh-CN" altLang="en-US" sz="2400" smtClean="0">
                <a:solidFill>
                  <a:srgbClr val="FF0000"/>
                </a:solidFill>
              </a:rPr>
              <a:t>前趋</a:t>
            </a:r>
            <a:r>
              <a:rPr lang="zh-CN" altLang="en-US" sz="2400" smtClean="0"/>
              <a:t>关系。</a:t>
            </a:r>
          </a:p>
        </p:txBody>
      </p:sp>
      <p:pic>
        <p:nvPicPr>
          <p:cNvPr id="159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4038600" cy="310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 Box 8"/>
          <p:cNvSpPr txBox="1">
            <a:spLocks noChangeArrowheads="1"/>
          </p:cNvSpPr>
          <p:nvPr/>
        </p:nvSpPr>
        <p:spPr bwMode="auto">
          <a:xfrm>
            <a:off x="4556125" y="3697288"/>
            <a:ext cx="4367213" cy="4572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en-US" altLang="zh-CN" sz="2400" dirty="0">
                <a:solidFill>
                  <a:srgbClr val="3333CC"/>
                </a:solidFill>
              </a:rPr>
              <a:t>P</a:t>
            </a:r>
            <a:r>
              <a:rPr kumimoji="0" lang="en-US" altLang="zh-CN" sz="1600" dirty="0">
                <a:solidFill>
                  <a:srgbClr val="3333CC"/>
                </a:solidFill>
              </a:rPr>
              <a:t>i</a:t>
            </a:r>
            <a:r>
              <a:rPr kumimoji="0" lang="en-US" altLang="zh-CN" sz="2400" dirty="0">
                <a:solidFill>
                  <a:srgbClr val="3333CC"/>
                </a:solidFill>
              </a:rPr>
              <a:t>→ </a:t>
            </a:r>
            <a:r>
              <a:rPr kumimoji="0" lang="en-US" altLang="zh-CN" sz="2400" dirty="0" err="1">
                <a:solidFill>
                  <a:srgbClr val="3333CC"/>
                </a:solidFill>
              </a:rPr>
              <a:t>P</a:t>
            </a:r>
            <a:r>
              <a:rPr kumimoji="0" lang="en-US" altLang="zh-CN" sz="1600" dirty="0" err="1">
                <a:solidFill>
                  <a:srgbClr val="3333CC"/>
                </a:solidFill>
              </a:rPr>
              <a:t>j</a:t>
            </a:r>
            <a:r>
              <a:rPr kumimoji="0" lang="en-US" altLang="zh-CN" sz="2400" dirty="0">
                <a:solidFill>
                  <a:srgbClr val="3333CC"/>
                </a:solidFill>
              </a:rPr>
              <a:t> </a:t>
            </a:r>
            <a:r>
              <a:rPr kumimoji="0" lang="zh-CN" altLang="en-US" sz="2400" dirty="0">
                <a:solidFill>
                  <a:srgbClr val="000000"/>
                </a:solidFill>
              </a:rPr>
              <a:t>表示</a:t>
            </a:r>
            <a:r>
              <a:rPr kumimoji="0" lang="en-US" altLang="zh-CN" sz="2400" dirty="0">
                <a:solidFill>
                  <a:srgbClr val="000000"/>
                </a:solidFill>
              </a:rPr>
              <a:t>P</a:t>
            </a:r>
            <a:r>
              <a:rPr kumimoji="0" lang="en-US" altLang="zh-CN" sz="1600" dirty="0">
                <a:solidFill>
                  <a:srgbClr val="000000"/>
                </a:solidFill>
              </a:rPr>
              <a:t>i</a:t>
            </a:r>
            <a:r>
              <a:rPr kumimoji="0" lang="zh-CN" altLang="en-US" sz="2400" dirty="0">
                <a:solidFill>
                  <a:srgbClr val="000000"/>
                </a:solidFill>
              </a:rPr>
              <a:t>必须在</a:t>
            </a:r>
            <a:r>
              <a:rPr kumimoji="0" lang="en-US" altLang="zh-CN" sz="2400" dirty="0" err="1">
                <a:solidFill>
                  <a:srgbClr val="000000"/>
                </a:solidFill>
              </a:rPr>
              <a:t>P</a:t>
            </a:r>
            <a:r>
              <a:rPr kumimoji="0" lang="en-US" altLang="zh-CN" sz="1600" dirty="0" err="1">
                <a:solidFill>
                  <a:srgbClr val="000000"/>
                </a:solidFill>
              </a:rPr>
              <a:t>j</a:t>
            </a:r>
            <a:r>
              <a:rPr kumimoji="0" lang="zh-CN" altLang="en-US" sz="2400" dirty="0">
                <a:solidFill>
                  <a:srgbClr val="000000"/>
                </a:solidFill>
              </a:rPr>
              <a:t>前完成</a:t>
            </a:r>
          </a:p>
        </p:txBody>
      </p:sp>
      <p:sp>
        <p:nvSpPr>
          <p:cNvPr id="9223" name="Text Box 9"/>
          <p:cNvSpPr txBox="1">
            <a:spLocks noChangeArrowheads="1"/>
          </p:cNvSpPr>
          <p:nvPr/>
        </p:nvSpPr>
        <p:spPr bwMode="auto">
          <a:xfrm>
            <a:off x="4559300" y="4114800"/>
            <a:ext cx="3157538" cy="4572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rPr>
              <a:t>初始节点与终止节点</a:t>
            </a:r>
          </a:p>
        </p:txBody>
      </p:sp>
      <p:sp>
        <p:nvSpPr>
          <p:cNvPr id="9224" name="Text Box 10"/>
          <p:cNvSpPr txBox="1">
            <a:spLocks noChangeArrowheads="1"/>
          </p:cNvSpPr>
          <p:nvPr/>
        </p:nvSpPr>
        <p:spPr bwMode="auto">
          <a:xfrm>
            <a:off x="4572000" y="4648200"/>
            <a:ext cx="3935413" cy="155257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kumimoji="0" lang="zh-CN" altLang="en-US" sz="2400">
                <a:solidFill>
                  <a:srgbClr val="000000"/>
                </a:solidFill>
              </a:rPr>
              <a:t>每</a:t>
            </a:r>
            <a:r>
              <a:rPr lang="zh-CN" altLang="en-US" sz="2400">
                <a:solidFill>
                  <a:srgbClr val="000000"/>
                </a:solidFill>
              </a:rPr>
              <a:t>个结点还具有一个</a:t>
            </a:r>
            <a:r>
              <a:rPr lang="zh-CN" altLang="en-US" sz="2400">
                <a:solidFill>
                  <a:srgbClr val="3366FF"/>
                </a:solidFill>
              </a:rPr>
              <a:t>重量</a:t>
            </a:r>
            <a:r>
              <a:rPr lang="en-US" altLang="zh-CN" sz="2400">
                <a:solidFill>
                  <a:srgbClr val="000000"/>
                </a:solidFill>
              </a:rPr>
              <a:t>(Weight)</a:t>
            </a:r>
            <a:r>
              <a:rPr lang="zh-CN" altLang="en-US" sz="2400">
                <a:solidFill>
                  <a:srgbClr val="000000"/>
                </a:solidFill>
              </a:rPr>
              <a:t>，用于表示该结点所含有的程序量或结点的执行时间。</a:t>
            </a:r>
          </a:p>
        </p:txBody>
      </p:sp>
      <p:sp>
        <p:nvSpPr>
          <p:cNvPr id="9225" name="Text Box 11"/>
          <p:cNvSpPr txBox="1">
            <a:spLocks noChangeArrowheads="1"/>
          </p:cNvSpPr>
          <p:nvPr/>
        </p:nvSpPr>
        <p:spPr bwMode="auto">
          <a:xfrm>
            <a:off x="4572000" y="6172200"/>
            <a:ext cx="3770313" cy="4572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Blip>
                <a:blip r:embed="rId4"/>
              </a:buBlip>
            </a:pPr>
            <a:r>
              <a:rPr kumimoji="0" lang="zh-CN" altLang="en-US" sz="2400">
                <a:solidFill>
                  <a:srgbClr val="000000"/>
                </a:solidFill>
              </a:rPr>
              <a:t>前驱图中不能存在循环！</a:t>
            </a:r>
          </a:p>
        </p:txBody>
      </p:sp>
    </p:spTree>
    <p:extLst>
      <p:ext uri="{BB962C8B-B14F-4D97-AF65-F5344CB8AC3E}">
        <p14:creationId xmlns:p14="http://schemas.microsoft.com/office/powerpoint/2010/main" val="4162166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159751"/>
                                        </p:tgtEl>
                                        <p:attrNameLst>
                                          <p:attrName>style.visibility</p:attrName>
                                        </p:attrNameLst>
                                      </p:cBhvr>
                                      <p:to>
                                        <p:strVal val="visible"/>
                                      </p:to>
                                    </p:set>
                                    <p:anim calcmode="lin" valueType="num">
                                      <p:cBhvr additive="base">
                                        <p:cTn id="7" dur="500" fill="hold"/>
                                        <p:tgtEl>
                                          <p:spTgt spid="159751"/>
                                        </p:tgtEl>
                                        <p:attrNameLst>
                                          <p:attrName>ppt_x</p:attrName>
                                        </p:attrNameLst>
                                      </p:cBhvr>
                                      <p:tavLst>
                                        <p:tav tm="0">
                                          <p:val>
                                            <p:strVal val="1+#ppt_w/2"/>
                                          </p:val>
                                        </p:tav>
                                        <p:tav tm="100000">
                                          <p:val>
                                            <p:strVal val="#ppt_x"/>
                                          </p:val>
                                        </p:tav>
                                      </p:tavLst>
                                    </p:anim>
                                    <p:anim calcmode="lin" valueType="num">
                                      <p:cBhvr additive="base">
                                        <p:cTn id="8"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2.3 </a:t>
            </a:r>
            <a:r>
              <a:rPr lang="zh-CN" altLang="en-US" dirty="0" smtClean="0"/>
              <a:t>进程同步</a:t>
            </a:r>
            <a:endParaRPr lang="zh-CN" altLang="en-US" dirty="0"/>
          </a:p>
        </p:txBody>
      </p:sp>
      <p:sp>
        <p:nvSpPr>
          <p:cNvPr id="8" name="矩形 7"/>
          <p:cNvSpPr/>
          <p:nvPr/>
        </p:nvSpPr>
        <p:spPr>
          <a:xfrm>
            <a:off x="464634" y="886361"/>
            <a:ext cx="8069766" cy="400110"/>
          </a:xfrm>
          <a:prstGeom prst="rect">
            <a:avLst/>
          </a:prstGeom>
        </p:spPr>
        <p:txBody>
          <a:bodyPr wrap="square">
            <a:spAutoFit/>
          </a:bodyPr>
          <a:lstStyle/>
          <a:p>
            <a:r>
              <a:rPr lang="zh-CN" altLang="en-US" sz="2000" dirty="0">
                <a:solidFill>
                  <a:srgbClr val="000000"/>
                </a:solidFill>
              </a:rPr>
              <a:t>例：进程</a:t>
            </a:r>
            <a:r>
              <a:rPr lang="en-US" altLang="zh-CN" sz="2000" dirty="0">
                <a:solidFill>
                  <a:srgbClr val="000000"/>
                </a:solidFill>
              </a:rPr>
              <a:t>A</a:t>
            </a:r>
            <a:r>
              <a:rPr lang="zh-CN" altLang="en-US" sz="2000" dirty="0">
                <a:solidFill>
                  <a:srgbClr val="000000"/>
                </a:solidFill>
              </a:rPr>
              <a:t>、</a:t>
            </a:r>
            <a:r>
              <a:rPr lang="en-US" altLang="zh-CN" sz="2000" dirty="0">
                <a:solidFill>
                  <a:srgbClr val="000000"/>
                </a:solidFill>
              </a:rPr>
              <a:t>B</a:t>
            </a:r>
            <a:r>
              <a:rPr lang="zh-CN" altLang="en-US" sz="2000" dirty="0">
                <a:solidFill>
                  <a:srgbClr val="000000"/>
                </a:solidFill>
              </a:rPr>
              <a:t>、</a:t>
            </a:r>
            <a:r>
              <a:rPr lang="en-US" altLang="zh-CN" sz="2000" dirty="0">
                <a:solidFill>
                  <a:srgbClr val="000000"/>
                </a:solidFill>
              </a:rPr>
              <a:t>C</a:t>
            </a:r>
            <a:r>
              <a:rPr lang="zh-CN" altLang="en-US" sz="2000" dirty="0">
                <a:solidFill>
                  <a:srgbClr val="000000"/>
                </a:solidFill>
              </a:rPr>
              <a:t>需要互斥访问临界区资源。</a:t>
            </a:r>
          </a:p>
        </p:txBody>
      </p:sp>
      <p:sp>
        <p:nvSpPr>
          <p:cNvPr id="22" name="TextBox 21"/>
          <p:cNvSpPr txBox="1"/>
          <p:nvPr/>
        </p:nvSpPr>
        <p:spPr>
          <a:xfrm>
            <a:off x="490653" y="1536538"/>
            <a:ext cx="2032929" cy="1323439"/>
          </a:xfrm>
          <a:prstGeom prst="rect">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txBody>
          <a:bodyPr wrap="none" rtlCol="0">
            <a:spAutoFit/>
          </a:bodyPr>
          <a:lstStyle/>
          <a:p>
            <a:r>
              <a:rPr lang="zh-CN" altLang="en-US" sz="2000" dirty="0">
                <a:solidFill>
                  <a:srgbClr val="000000"/>
                </a:solidFill>
              </a:rPr>
              <a:t>进程</a:t>
            </a:r>
            <a:r>
              <a:rPr lang="en-US" altLang="zh-CN" sz="2000" dirty="0">
                <a:solidFill>
                  <a:srgbClr val="000000"/>
                </a:solidFill>
              </a:rPr>
              <a:t>A</a:t>
            </a:r>
            <a:r>
              <a:rPr lang="zh-CN" altLang="en-US" sz="2000" dirty="0">
                <a:solidFill>
                  <a:srgbClr val="000000"/>
                </a:solidFill>
              </a:rPr>
              <a:t>、</a:t>
            </a:r>
            <a:r>
              <a:rPr lang="en-US" altLang="zh-CN" sz="2000" dirty="0">
                <a:solidFill>
                  <a:srgbClr val="000000"/>
                </a:solidFill>
              </a:rPr>
              <a:t>B</a:t>
            </a:r>
            <a:r>
              <a:rPr lang="zh-CN" altLang="en-US" sz="2000" dirty="0">
                <a:solidFill>
                  <a:srgbClr val="000000"/>
                </a:solidFill>
              </a:rPr>
              <a:t>、</a:t>
            </a:r>
            <a:r>
              <a:rPr lang="en-US" altLang="zh-CN" sz="2000" dirty="0">
                <a:solidFill>
                  <a:srgbClr val="000000"/>
                </a:solidFill>
              </a:rPr>
              <a:t>C</a:t>
            </a:r>
            <a:r>
              <a:rPr lang="zh-CN" altLang="en-US" sz="2000" dirty="0">
                <a:solidFill>
                  <a:srgbClr val="000000"/>
                </a:solidFill>
              </a:rPr>
              <a:t>：</a:t>
            </a:r>
            <a:endParaRPr lang="en-US" altLang="zh-CN" sz="2000" dirty="0">
              <a:solidFill>
                <a:srgbClr val="000000"/>
              </a:solidFill>
            </a:endParaRPr>
          </a:p>
          <a:p>
            <a:r>
              <a:rPr lang="en-US" altLang="zh-CN" sz="2000" dirty="0">
                <a:solidFill>
                  <a:srgbClr val="000000"/>
                </a:solidFill>
              </a:rPr>
              <a:t>Lock( </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a:t>
            </a:r>
          </a:p>
          <a:p>
            <a:r>
              <a:rPr lang="zh-CN" altLang="en-US" sz="2000" dirty="0">
                <a:solidFill>
                  <a:srgbClr val="000000"/>
                </a:solidFill>
              </a:rPr>
              <a:t>临界区</a:t>
            </a:r>
            <a:endParaRPr lang="en-US" altLang="zh-CN" sz="2000" dirty="0">
              <a:solidFill>
                <a:srgbClr val="000000"/>
              </a:solidFill>
            </a:endParaRPr>
          </a:p>
          <a:p>
            <a:r>
              <a:rPr lang="en-US" altLang="zh-CN" sz="2000" dirty="0">
                <a:solidFill>
                  <a:srgbClr val="000000"/>
                </a:solidFill>
              </a:rPr>
              <a:t>Unlock(</a:t>
            </a:r>
            <a:r>
              <a:rPr lang="en-US" altLang="zh-CN" sz="2000" dirty="0">
                <a:solidFill>
                  <a:srgbClr val="000000"/>
                </a:solidFill>
                <a:effectLst>
                  <a:outerShdw blurRad="38100" dist="38100" dir="2700000" algn="tl">
                    <a:srgbClr val="000000">
                      <a:alpha val="43137"/>
                    </a:srgbClr>
                  </a:outerShdw>
                </a:effectLst>
              </a:rPr>
              <a:t>lock</a:t>
            </a:r>
            <a:r>
              <a:rPr lang="en-US" altLang="zh-CN" sz="2000" dirty="0">
                <a:solidFill>
                  <a:srgbClr val="000000"/>
                </a:solidFill>
              </a:rPr>
              <a:t>);</a:t>
            </a:r>
          </a:p>
        </p:txBody>
      </p:sp>
      <p:sp>
        <p:nvSpPr>
          <p:cNvPr id="10" name="TextBox 9"/>
          <p:cNvSpPr txBox="1"/>
          <p:nvPr/>
        </p:nvSpPr>
        <p:spPr>
          <a:xfrm>
            <a:off x="490653" y="3244338"/>
            <a:ext cx="4241867" cy="400110"/>
          </a:xfrm>
          <a:prstGeom prst="rect">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txBody>
          <a:bodyPr wrap="none" rtlCol="0">
            <a:spAutoFit/>
          </a:bodyPr>
          <a:lstStyle/>
          <a:p>
            <a:r>
              <a:rPr lang="zh-CN" altLang="en-US" sz="2000" dirty="0">
                <a:solidFill>
                  <a:srgbClr val="000000"/>
                </a:solidFill>
              </a:rPr>
              <a:t>假设当前进程</a:t>
            </a:r>
            <a:r>
              <a:rPr lang="en-US" altLang="zh-CN" sz="2000" dirty="0">
                <a:solidFill>
                  <a:srgbClr val="000000"/>
                </a:solidFill>
              </a:rPr>
              <a:t>A</a:t>
            </a:r>
            <a:r>
              <a:rPr lang="zh-CN" altLang="en-US" sz="2000" dirty="0">
                <a:solidFill>
                  <a:srgbClr val="000000"/>
                </a:solidFill>
              </a:rPr>
              <a:t>正在使用临界区资源</a:t>
            </a:r>
            <a:endParaRPr lang="en-US" altLang="zh-CN" sz="2000" dirty="0">
              <a:solidFill>
                <a:srgbClr val="000000"/>
              </a:solidFill>
            </a:endParaRPr>
          </a:p>
        </p:txBody>
      </p:sp>
      <p:sp>
        <p:nvSpPr>
          <p:cNvPr id="3" name="矩形 2"/>
          <p:cNvSpPr/>
          <p:nvPr/>
        </p:nvSpPr>
        <p:spPr bwMode="auto">
          <a:xfrm>
            <a:off x="503665" y="3823010"/>
            <a:ext cx="457200" cy="457200"/>
          </a:xfrm>
          <a:prstGeom prst="rect">
            <a:avLst/>
          </a:prstGeom>
          <a:solidFill>
            <a:srgbClr val="FF0000">
              <a:alpha val="45000"/>
            </a:srgbClr>
          </a:solidFill>
          <a:ln>
            <a:no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r>
              <a:rPr lang="en-US" altLang="zh-CN" dirty="0">
                <a:solidFill>
                  <a:srgbClr val="000000"/>
                </a:solidFill>
              </a:rPr>
              <a:t>A</a:t>
            </a:r>
            <a:endParaRPr lang="zh-CN" altLang="en-US" dirty="0">
              <a:solidFill>
                <a:srgbClr val="000000"/>
              </a:solidFill>
            </a:endParaRPr>
          </a:p>
        </p:txBody>
      </p:sp>
      <p:sp>
        <p:nvSpPr>
          <p:cNvPr id="12" name="TextBox 11"/>
          <p:cNvSpPr txBox="1"/>
          <p:nvPr/>
        </p:nvSpPr>
        <p:spPr>
          <a:xfrm>
            <a:off x="490652" y="4419600"/>
            <a:ext cx="7765267" cy="400110"/>
          </a:xfrm>
          <a:prstGeom prst="rect">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txBody>
          <a:bodyPr wrap="none" rtlCol="0">
            <a:spAutoFit/>
          </a:bodyPr>
          <a:lstStyle/>
          <a:p>
            <a:r>
              <a:rPr lang="zh-CN" altLang="en-US" sz="2000" dirty="0">
                <a:solidFill>
                  <a:srgbClr val="000000"/>
                </a:solidFill>
              </a:rPr>
              <a:t>此时，若调度进程</a:t>
            </a:r>
            <a:r>
              <a:rPr lang="en-US" altLang="zh-CN" sz="2000" dirty="0">
                <a:solidFill>
                  <a:srgbClr val="000000"/>
                </a:solidFill>
              </a:rPr>
              <a:t>B</a:t>
            </a:r>
            <a:r>
              <a:rPr lang="zh-CN" altLang="en-US" sz="2000" dirty="0">
                <a:solidFill>
                  <a:srgbClr val="000000"/>
                </a:solidFill>
              </a:rPr>
              <a:t>，在</a:t>
            </a:r>
            <a:r>
              <a:rPr lang="en-US" altLang="zh-CN" sz="2000" dirty="0">
                <a:solidFill>
                  <a:srgbClr val="000000"/>
                </a:solidFill>
              </a:rPr>
              <a:t>Lock</a:t>
            </a:r>
            <a:r>
              <a:rPr lang="zh-CN" altLang="en-US" sz="2000" dirty="0">
                <a:solidFill>
                  <a:srgbClr val="000000"/>
                </a:solidFill>
              </a:rPr>
              <a:t>操作中，</a:t>
            </a:r>
            <a:r>
              <a:rPr lang="en-US" altLang="zh-CN" sz="2000" dirty="0">
                <a:solidFill>
                  <a:srgbClr val="000000"/>
                </a:solidFill>
              </a:rPr>
              <a:t>B</a:t>
            </a:r>
            <a:r>
              <a:rPr lang="zh-CN" altLang="en-US" sz="2000" dirty="0">
                <a:solidFill>
                  <a:srgbClr val="000000"/>
                </a:solidFill>
              </a:rPr>
              <a:t>被阻塞，加进等待队列</a:t>
            </a:r>
            <a:r>
              <a:rPr lang="en-US" altLang="zh-CN" sz="2000" dirty="0">
                <a:solidFill>
                  <a:srgbClr val="000000"/>
                </a:solidFill>
              </a:rPr>
              <a:t>L</a:t>
            </a:r>
            <a:r>
              <a:rPr lang="zh-CN" altLang="en-US" sz="2000" dirty="0">
                <a:solidFill>
                  <a:srgbClr val="000000"/>
                </a:solidFill>
              </a:rPr>
              <a:t>。</a:t>
            </a:r>
            <a:endParaRPr lang="en-US" altLang="zh-CN" sz="2000" dirty="0">
              <a:solidFill>
                <a:srgbClr val="000000"/>
              </a:solidFill>
            </a:endParaRPr>
          </a:p>
        </p:txBody>
      </p:sp>
      <p:sp>
        <p:nvSpPr>
          <p:cNvPr id="4" name="TextBox 3"/>
          <p:cNvSpPr txBox="1"/>
          <p:nvPr/>
        </p:nvSpPr>
        <p:spPr>
          <a:xfrm>
            <a:off x="1507116" y="3786950"/>
            <a:ext cx="1919115" cy="461665"/>
          </a:xfrm>
          <a:prstGeom prst="rect">
            <a:avLst/>
          </a:prstGeom>
          <a:noFill/>
        </p:spPr>
        <p:txBody>
          <a:bodyPr wrap="none" rtlCol="0">
            <a:spAutoFit/>
          </a:bodyPr>
          <a:lstStyle/>
          <a:p>
            <a:r>
              <a:rPr lang="zh-CN" altLang="en-US" dirty="0">
                <a:solidFill>
                  <a:srgbClr val="000000"/>
                </a:solidFill>
              </a:rPr>
              <a:t>等待队列</a:t>
            </a:r>
            <a:r>
              <a:rPr lang="en-US" altLang="zh-CN" dirty="0">
                <a:solidFill>
                  <a:srgbClr val="000000"/>
                </a:solidFill>
              </a:rPr>
              <a:t>L</a:t>
            </a:r>
            <a:r>
              <a:rPr lang="zh-CN" altLang="en-US" dirty="0">
                <a:solidFill>
                  <a:srgbClr val="000000"/>
                </a:solidFill>
              </a:rPr>
              <a:t>：</a:t>
            </a:r>
          </a:p>
        </p:txBody>
      </p:sp>
      <p:sp>
        <p:nvSpPr>
          <p:cNvPr id="14" name="矩形 13"/>
          <p:cNvSpPr/>
          <p:nvPr/>
        </p:nvSpPr>
        <p:spPr bwMode="auto">
          <a:xfrm>
            <a:off x="3418797" y="3809252"/>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15" name="矩形 14"/>
          <p:cNvSpPr/>
          <p:nvPr/>
        </p:nvSpPr>
        <p:spPr bwMode="auto">
          <a:xfrm>
            <a:off x="3897351" y="3810000"/>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16" name="矩形 15"/>
          <p:cNvSpPr/>
          <p:nvPr/>
        </p:nvSpPr>
        <p:spPr bwMode="auto">
          <a:xfrm>
            <a:off x="4365702" y="3810000"/>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17" name="矩形 16"/>
          <p:cNvSpPr/>
          <p:nvPr/>
        </p:nvSpPr>
        <p:spPr bwMode="auto">
          <a:xfrm>
            <a:off x="4811751" y="3818546"/>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18" name="矩形 17"/>
          <p:cNvSpPr/>
          <p:nvPr/>
        </p:nvSpPr>
        <p:spPr bwMode="auto">
          <a:xfrm>
            <a:off x="5279154" y="3808143"/>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19" name="矩形 18"/>
          <p:cNvSpPr/>
          <p:nvPr/>
        </p:nvSpPr>
        <p:spPr bwMode="auto">
          <a:xfrm>
            <a:off x="5747505" y="3818545"/>
            <a:ext cx="457200" cy="457200"/>
          </a:xfrm>
          <a:prstGeom prst="rect">
            <a:avLst/>
          </a:prstGeom>
          <a:solidFill>
            <a:srgbClr val="92D050">
              <a:alpha val="45000"/>
            </a:srgbClr>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
        <p:nvSpPr>
          <p:cNvPr id="20" name="矩形 19"/>
          <p:cNvSpPr/>
          <p:nvPr/>
        </p:nvSpPr>
        <p:spPr bwMode="auto">
          <a:xfrm>
            <a:off x="3418797" y="3823010"/>
            <a:ext cx="457200" cy="457200"/>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r>
              <a:rPr lang="en-US" altLang="zh-CN" dirty="0">
                <a:solidFill>
                  <a:srgbClr val="000000"/>
                </a:solidFill>
              </a:rPr>
              <a:t>B</a:t>
            </a:r>
            <a:endParaRPr lang="zh-CN" altLang="en-US" dirty="0">
              <a:solidFill>
                <a:srgbClr val="000000"/>
              </a:solidFill>
            </a:endParaRPr>
          </a:p>
        </p:txBody>
      </p:sp>
      <p:sp>
        <p:nvSpPr>
          <p:cNvPr id="21" name="TextBox 20"/>
          <p:cNvSpPr txBox="1"/>
          <p:nvPr/>
        </p:nvSpPr>
        <p:spPr>
          <a:xfrm>
            <a:off x="510027" y="4933890"/>
            <a:ext cx="7765267" cy="400110"/>
          </a:xfrm>
          <a:prstGeom prst="rect">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txBody>
          <a:bodyPr wrap="none" rtlCol="0">
            <a:spAutoFit/>
          </a:bodyPr>
          <a:lstStyle/>
          <a:p>
            <a:r>
              <a:rPr lang="zh-CN" altLang="en-US" sz="2000" dirty="0">
                <a:solidFill>
                  <a:srgbClr val="000000"/>
                </a:solidFill>
              </a:rPr>
              <a:t>此时，若调度进程</a:t>
            </a:r>
            <a:r>
              <a:rPr lang="en-US" altLang="zh-CN" sz="2000" dirty="0">
                <a:solidFill>
                  <a:srgbClr val="000000"/>
                </a:solidFill>
              </a:rPr>
              <a:t>C</a:t>
            </a:r>
            <a:r>
              <a:rPr lang="zh-CN" altLang="en-US" sz="2000" dirty="0">
                <a:solidFill>
                  <a:srgbClr val="000000"/>
                </a:solidFill>
              </a:rPr>
              <a:t>，在</a:t>
            </a:r>
            <a:r>
              <a:rPr lang="en-US" altLang="zh-CN" sz="2000" dirty="0">
                <a:solidFill>
                  <a:srgbClr val="000000"/>
                </a:solidFill>
              </a:rPr>
              <a:t>Lock</a:t>
            </a:r>
            <a:r>
              <a:rPr lang="zh-CN" altLang="en-US" sz="2000" dirty="0">
                <a:solidFill>
                  <a:srgbClr val="000000"/>
                </a:solidFill>
              </a:rPr>
              <a:t>操作中，</a:t>
            </a:r>
            <a:r>
              <a:rPr lang="en-US" altLang="zh-CN" sz="2000" dirty="0">
                <a:solidFill>
                  <a:srgbClr val="000000"/>
                </a:solidFill>
              </a:rPr>
              <a:t>C</a:t>
            </a:r>
            <a:r>
              <a:rPr lang="zh-CN" altLang="en-US" sz="2000" dirty="0">
                <a:solidFill>
                  <a:srgbClr val="000000"/>
                </a:solidFill>
              </a:rPr>
              <a:t>被阻塞，加进等待队列</a:t>
            </a:r>
            <a:r>
              <a:rPr lang="en-US" altLang="zh-CN" sz="2000" dirty="0">
                <a:solidFill>
                  <a:srgbClr val="000000"/>
                </a:solidFill>
              </a:rPr>
              <a:t>L</a:t>
            </a:r>
            <a:r>
              <a:rPr lang="zh-CN" altLang="en-US" sz="2000" dirty="0">
                <a:solidFill>
                  <a:srgbClr val="000000"/>
                </a:solidFill>
              </a:rPr>
              <a:t>。</a:t>
            </a:r>
            <a:endParaRPr lang="en-US" altLang="zh-CN" sz="2000" dirty="0">
              <a:solidFill>
                <a:srgbClr val="000000"/>
              </a:solidFill>
            </a:endParaRPr>
          </a:p>
        </p:txBody>
      </p:sp>
      <p:sp>
        <p:nvSpPr>
          <p:cNvPr id="23" name="矩形 22"/>
          <p:cNvSpPr/>
          <p:nvPr/>
        </p:nvSpPr>
        <p:spPr bwMode="auto">
          <a:xfrm>
            <a:off x="3875997" y="3823010"/>
            <a:ext cx="457200" cy="457200"/>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r>
              <a:rPr lang="en-US" altLang="zh-CN" dirty="0">
                <a:solidFill>
                  <a:srgbClr val="000000"/>
                </a:solidFill>
              </a:rPr>
              <a:t>C</a:t>
            </a:r>
            <a:endParaRPr lang="zh-CN" altLang="en-US" dirty="0">
              <a:solidFill>
                <a:srgbClr val="000000"/>
              </a:solidFill>
            </a:endParaRPr>
          </a:p>
        </p:txBody>
      </p:sp>
      <p:sp>
        <p:nvSpPr>
          <p:cNvPr id="24" name="TextBox 23"/>
          <p:cNvSpPr txBox="1"/>
          <p:nvPr/>
        </p:nvSpPr>
        <p:spPr>
          <a:xfrm>
            <a:off x="490653" y="5486400"/>
            <a:ext cx="6463629" cy="400110"/>
          </a:xfrm>
          <a:prstGeom prst="rect">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txBody>
          <a:bodyPr wrap="none" rtlCol="0">
            <a:spAutoFit/>
          </a:bodyPr>
          <a:lstStyle/>
          <a:p>
            <a:r>
              <a:rPr lang="zh-CN" altLang="en-US" sz="2000" dirty="0">
                <a:solidFill>
                  <a:srgbClr val="000000"/>
                </a:solidFill>
              </a:rPr>
              <a:t>当进程</a:t>
            </a:r>
            <a:r>
              <a:rPr lang="en-US" altLang="zh-CN" sz="2000" dirty="0">
                <a:solidFill>
                  <a:srgbClr val="000000"/>
                </a:solidFill>
              </a:rPr>
              <a:t>A</a:t>
            </a:r>
            <a:r>
              <a:rPr lang="zh-CN" altLang="en-US" sz="2000" dirty="0">
                <a:solidFill>
                  <a:srgbClr val="000000"/>
                </a:solidFill>
              </a:rPr>
              <a:t>使用完临界区资源后，从</a:t>
            </a:r>
            <a:r>
              <a:rPr lang="en-US" altLang="zh-CN" sz="2000" dirty="0">
                <a:solidFill>
                  <a:srgbClr val="000000"/>
                </a:solidFill>
              </a:rPr>
              <a:t>L</a:t>
            </a:r>
            <a:r>
              <a:rPr lang="zh-CN" altLang="en-US" sz="2000" dirty="0">
                <a:solidFill>
                  <a:srgbClr val="000000"/>
                </a:solidFill>
              </a:rPr>
              <a:t>中唤醒其中一个进程</a:t>
            </a:r>
            <a:endParaRPr lang="en-US" altLang="zh-CN" sz="2000" dirty="0">
              <a:solidFill>
                <a:srgbClr val="000000"/>
              </a:solidFill>
            </a:endParaRPr>
          </a:p>
        </p:txBody>
      </p:sp>
      <p:sp>
        <p:nvSpPr>
          <p:cNvPr id="26" name="矩形 25"/>
          <p:cNvSpPr/>
          <p:nvPr/>
        </p:nvSpPr>
        <p:spPr bwMode="auto">
          <a:xfrm>
            <a:off x="503665" y="3810000"/>
            <a:ext cx="457200" cy="457200"/>
          </a:xfrm>
          <a:prstGeom prst="rect">
            <a:avLst/>
          </a:prstGeom>
          <a:solidFill>
            <a:srgbClr val="FF0000">
              <a:alpha val="45000"/>
            </a:srgbClr>
          </a:solidFill>
          <a:ln>
            <a:noFill/>
          </a:ln>
          <a:effectLst/>
          <a:extLst/>
        </p:spPr>
        <p:txBody>
          <a:bodyPr vert="horz" wrap="square" lIns="91440" tIns="45720" rIns="91440" bIns="45720" numCol="1" rtlCol="0" anchor="t" anchorCtr="0" compatLnSpc="1">
            <a:prstTxWarp prst="textNoShape">
              <a:avLst/>
            </a:prstTxWarp>
          </a:bodyPr>
          <a:lstStyle/>
          <a:p>
            <a:pPr eaLnBrk="1" hangingPunct="1">
              <a:lnSpc>
                <a:spcPct val="80000"/>
              </a:lnSpc>
              <a:spcBef>
                <a:spcPct val="20000"/>
              </a:spcBef>
            </a:pPr>
            <a:endParaRPr lang="zh-CN" altLang="en-US" dirty="0">
              <a:solidFill>
                <a:srgbClr val="000000"/>
              </a:solidFill>
            </a:endParaRPr>
          </a:p>
        </p:txBody>
      </p:sp>
    </p:spTree>
    <p:extLst>
      <p:ext uri="{BB962C8B-B14F-4D97-AF65-F5344CB8AC3E}">
        <p14:creationId xmlns:p14="http://schemas.microsoft.com/office/powerpoint/2010/main" val="39314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80">
                                          <p:stCondLst>
                                            <p:cond delay="0"/>
                                          </p:stCondLst>
                                        </p:cTn>
                                        <p:tgtEl>
                                          <p:spTgt spid="20"/>
                                        </p:tgtEl>
                                      </p:cBhvr>
                                    </p:animEffect>
                                    <p:anim calcmode="lin" valueType="num">
                                      <p:cBhvr>
                                        <p:cTn id="1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7" dur="26">
                                          <p:stCondLst>
                                            <p:cond delay="650"/>
                                          </p:stCondLst>
                                        </p:cTn>
                                        <p:tgtEl>
                                          <p:spTgt spid="20"/>
                                        </p:tgtEl>
                                      </p:cBhvr>
                                      <p:to x="100000" y="60000"/>
                                    </p:animScale>
                                    <p:animScale>
                                      <p:cBhvr>
                                        <p:cTn id="18" dur="166" decel="50000">
                                          <p:stCondLst>
                                            <p:cond delay="676"/>
                                          </p:stCondLst>
                                        </p:cTn>
                                        <p:tgtEl>
                                          <p:spTgt spid="20"/>
                                        </p:tgtEl>
                                      </p:cBhvr>
                                      <p:to x="100000" y="100000"/>
                                    </p:animScale>
                                    <p:animScale>
                                      <p:cBhvr>
                                        <p:cTn id="19" dur="26">
                                          <p:stCondLst>
                                            <p:cond delay="1312"/>
                                          </p:stCondLst>
                                        </p:cTn>
                                        <p:tgtEl>
                                          <p:spTgt spid="20"/>
                                        </p:tgtEl>
                                      </p:cBhvr>
                                      <p:to x="100000" y="80000"/>
                                    </p:animScale>
                                    <p:animScale>
                                      <p:cBhvr>
                                        <p:cTn id="20" dur="166" decel="50000">
                                          <p:stCondLst>
                                            <p:cond delay="1338"/>
                                          </p:stCondLst>
                                        </p:cTn>
                                        <p:tgtEl>
                                          <p:spTgt spid="20"/>
                                        </p:tgtEl>
                                      </p:cBhvr>
                                      <p:to x="100000" y="100000"/>
                                    </p:animScale>
                                    <p:animScale>
                                      <p:cBhvr>
                                        <p:cTn id="21" dur="26">
                                          <p:stCondLst>
                                            <p:cond delay="1642"/>
                                          </p:stCondLst>
                                        </p:cTn>
                                        <p:tgtEl>
                                          <p:spTgt spid="20"/>
                                        </p:tgtEl>
                                      </p:cBhvr>
                                      <p:to x="100000" y="90000"/>
                                    </p:animScale>
                                    <p:animScale>
                                      <p:cBhvr>
                                        <p:cTn id="22" dur="166" decel="50000">
                                          <p:stCondLst>
                                            <p:cond delay="1668"/>
                                          </p:stCondLst>
                                        </p:cTn>
                                        <p:tgtEl>
                                          <p:spTgt spid="20"/>
                                        </p:tgtEl>
                                      </p:cBhvr>
                                      <p:to x="100000" y="100000"/>
                                    </p:animScale>
                                    <p:animScale>
                                      <p:cBhvr>
                                        <p:cTn id="23" dur="26">
                                          <p:stCondLst>
                                            <p:cond delay="1808"/>
                                          </p:stCondLst>
                                        </p:cTn>
                                        <p:tgtEl>
                                          <p:spTgt spid="20"/>
                                        </p:tgtEl>
                                      </p:cBhvr>
                                      <p:to x="100000" y="95000"/>
                                    </p:animScale>
                                    <p:animScale>
                                      <p:cBhvr>
                                        <p:cTn id="24" dur="166" decel="50000">
                                          <p:stCondLst>
                                            <p:cond delay="1834"/>
                                          </p:stCondLst>
                                        </p:cTn>
                                        <p:tgtEl>
                                          <p:spTgt spid="20"/>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80">
                                          <p:stCondLst>
                                            <p:cond delay="0"/>
                                          </p:stCondLst>
                                        </p:cTn>
                                        <p:tgtEl>
                                          <p:spTgt spid="23"/>
                                        </p:tgtEl>
                                      </p:cBhvr>
                                    </p:animEffect>
                                    <p:anim calcmode="lin" valueType="num">
                                      <p:cBhvr>
                                        <p:cTn id="3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39" dur="26">
                                          <p:stCondLst>
                                            <p:cond delay="650"/>
                                          </p:stCondLst>
                                        </p:cTn>
                                        <p:tgtEl>
                                          <p:spTgt spid="23"/>
                                        </p:tgtEl>
                                      </p:cBhvr>
                                      <p:to x="100000" y="60000"/>
                                    </p:animScale>
                                    <p:animScale>
                                      <p:cBhvr>
                                        <p:cTn id="40" dur="166" decel="50000">
                                          <p:stCondLst>
                                            <p:cond delay="676"/>
                                          </p:stCondLst>
                                        </p:cTn>
                                        <p:tgtEl>
                                          <p:spTgt spid="23"/>
                                        </p:tgtEl>
                                      </p:cBhvr>
                                      <p:to x="100000" y="100000"/>
                                    </p:animScale>
                                    <p:animScale>
                                      <p:cBhvr>
                                        <p:cTn id="41" dur="26">
                                          <p:stCondLst>
                                            <p:cond delay="1312"/>
                                          </p:stCondLst>
                                        </p:cTn>
                                        <p:tgtEl>
                                          <p:spTgt spid="23"/>
                                        </p:tgtEl>
                                      </p:cBhvr>
                                      <p:to x="100000" y="80000"/>
                                    </p:animScale>
                                    <p:animScale>
                                      <p:cBhvr>
                                        <p:cTn id="42" dur="166" decel="50000">
                                          <p:stCondLst>
                                            <p:cond delay="1338"/>
                                          </p:stCondLst>
                                        </p:cTn>
                                        <p:tgtEl>
                                          <p:spTgt spid="23"/>
                                        </p:tgtEl>
                                      </p:cBhvr>
                                      <p:to x="100000" y="100000"/>
                                    </p:animScale>
                                    <p:animScale>
                                      <p:cBhvr>
                                        <p:cTn id="43" dur="26">
                                          <p:stCondLst>
                                            <p:cond delay="1642"/>
                                          </p:stCondLst>
                                        </p:cTn>
                                        <p:tgtEl>
                                          <p:spTgt spid="23"/>
                                        </p:tgtEl>
                                      </p:cBhvr>
                                      <p:to x="100000" y="90000"/>
                                    </p:animScale>
                                    <p:animScale>
                                      <p:cBhvr>
                                        <p:cTn id="44" dur="166" decel="50000">
                                          <p:stCondLst>
                                            <p:cond delay="1668"/>
                                          </p:stCondLst>
                                        </p:cTn>
                                        <p:tgtEl>
                                          <p:spTgt spid="23"/>
                                        </p:tgtEl>
                                      </p:cBhvr>
                                      <p:to x="100000" y="100000"/>
                                    </p:animScale>
                                    <p:animScale>
                                      <p:cBhvr>
                                        <p:cTn id="45" dur="26">
                                          <p:stCondLst>
                                            <p:cond delay="1808"/>
                                          </p:stCondLst>
                                        </p:cTn>
                                        <p:tgtEl>
                                          <p:spTgt spid="23"/>
                                        </p:tgtEl>
                                      </p:cBhvr>
                                      <p:to x="100000" y="95000"/>
                                    </p:animScale>
                                    <p:animScale>
                                      <p:cBhvr>
                                        <p:cTn id="46" dur="166" decel="50000">
                                          <p:stCondLst>
                                            <p:cond delay="1834"/>
                                          </p:stCondLst>
                                        </p:cTn>
                                        <p:tgtEl>
                                          <p:spTgt spid="23"/>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
                                        </p:tgtEl>
                                        <p:attrNameLst>
                                          <p:attrName>ppt_x</p:attrName>
                                        </p:attrNameLst>
                                      </p:cBhvr>
                                      <p:tavLst>
                                        <p:tav tm="0">
                                          <p:val>
                                            <p:strVal val="ppt_x"/>
                                          </p:val>
                                        </p:tav>
                                        <p:tav tm="100000">
                                          <p:val>
                                            <p:strVal val="ppt_x"/>
                                          </p:val>
                                        </p:tav>
                                      </p:tavLst>
                                    </p:anim>
                                    <p:anim calcmode="lin" valueType="num">
                                      <p:cBhvr additive="base">
                                        <p:cTn id="55" dur="500"/>
                                        <p:tgtEl>
                                          <p:spTgt spid="3"/>
                                        </p:tgtEl>
                                        <p:attrNameLst>
                                          <p:attrName>ppt_y</p:attrName>
                                        </p:attrNameLst>
                                      </p:cBhvr>
                                      <p:tavLst>
                                        <p:tav tm="0">
                                          <p:val>
                                            <p:strVal val="ppt_y"/>
                                          </p:val>
                                        </p:tav>
                                        <p:tav tm="100000">
                                          <p:val>
                                            <p:strVal val="1+ppt_h/2"/>
                                          </p:val>
                                        </p:tav>
                                      </p:tavLst>
                                    </p:anim>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0" grpId="0"/>
      <p:bldP spid="21" grpId="0" animBg="1"/>
      <p:bldP spid="23" grpId="0"/>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信号量机制</a:t>
            </a:r>
          </a:p>
        </p:txBody>
      </p:sp>
      <p:graphicFrame>
        <p:nvGraphicFramePr>
          <p:cNvPr id="4" name="对象 3"/>
          <p:cNvGraphicFramePr>
            <a:graphicFrameLocks noChangeAspect="1"/>
          </p:cNvGraphicFramePr>
          <p:nvPr>
            <p:extLst>
              <p:ext uri="{D42A27DB-BD31-4B8C-83A1-F6EECF244321}">
                <p14:modId xmlns:p14="http://schemas.microsoft.com/office/powerpoint/2010/main" val="3030232222"/>
              </p:ext>
            </p:extLst>
          </p:nvPr>
        </p:nvGraphicFramePr>
        <p:xfrm>
          <a:off x="838200" y="4114800"/>
          <a:ext cx="4743450" cy="2219325"/>
        </p:xfrm>
        <a:graphic>
          <a:graphicData uri="http://schemas.openxmlformats.org/presentationml/2006/ole">
            <mc:AlternateContent xmlns:mc="http://schemas.openxmlformats.org/markup-compatibility/2006">
              <mc:Choice xmlns:v="urn:schemas-microsoft-com:vml" Requires="v">
                <p:oleObj spid="_x0000_s235542" name="Visio" r:id="rId3" imgW="1755228" imgH="820943" progId="Visio.Drawing.11">
                  <p:embed/>
                </p:oleObj>
              </mc:Choice>
              <mc:Fallback>
                <p:oleObj name="Visio" r:id="rId3" imgW="1755228" imgH="820943" progId="Visio.Drawing.11">
                  <p:embed/>
                  <p:pic>
                    <p:nvPicPr>
                      <p:cNvPr id="0" name=""/>
                      <p:cNvPicPr>
                        <a:picLocks noChangeAspect="1" noChangeArrowheads="1"/>
                      </p:cNvPicPr>
                      <p:nvPr/>
                    </p:nvPicPr>
                    <p:blipFill>
                      <a:blip r:embed="rId4"/>
                      <a:srcRect/>
                      <a:stretch>
                        <a:fillRect/>
                      </a:stretch>
                    </p:blipFill>
                    <p:spPr bwMode="auto">
                      <a:xfrm>
                        <a:off x="838200" y="4114800"/>
                        <a:ext cx="474345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1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524000"/>
            <a:ext cx="6913563"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6800" y="990600"/>
            <a:ext cx="8228535" cy="461665"/>
          </a:xfrm>
          <a:prstGeom prst="rect">
            <a:avLst/>
          </a:prstGeom>
          <a:noFill/>
        </p:spPr>
        <p:txBody>
          <a:bodyPr wrap="none" rtlCol="0">
            <a:spAutoFit/>
          </a:bodyPr>
          <a:lstStyle/>
          <a:p>
            <a:r>
              <a:rPr lang="zh-CN" altLang="en-US" dirty="0">
                <a:solidFill>
                  <a:srgbClr val="000000"/>
                </a:solidFill>
              </a:rPr>
              <a:t>有时候，进程之间除了需要互斥访问外，还需要同步执行。</a:t>
            </a:r>
          </a:p>
        </p:txBody>
      </p:sp>
      <p:sp>
        <p:nvSpPr>
          <p:cNvPr id="3" name="TextBox 2"/>
          <p:cNvSpPr txBox="1"/>
          <p:nvPr/>
        </p:nvSpPr>
        <p:spPr>
          <a:xfrm>
            <a:off x="5181067" y="3473876"/>
            <a:ext cx="3785525" cy="304698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t>S1</a:t>
            </a:r>
            <a:r>
              <a:rPr lang="zh-CN" altLang="en-US" dirty="0" smtClean="0"/>
              <a:t>、</a:t>
            </a:r>
            <a:r>
              <a:rPr lang="en-US" altLang="zh-CN" dirty="0" smtClean="0"/>
              <a:t>S2</a:t>
            </a:r>
            <a:r>
              <a:rPr lang="zh-CN" altLang="en-US" dirty="0" smtClean="0"/>
              <a:t>、</a:t>
            </a:r>
            <a:r>
              <a:rPr lang="en-US" altLang="zh-CN" dirty="0" smtClean="0"/>
              <a:t>S3</a:t>
            </a:r>
            <a:r>
              <a:rPr lang="zh-CN" altLang="en-US" dirty="0" smtClean="0"/>
              <a:t>、</a:t>
            </a:r>
            <a:r>
              <a:rPr lang="en-US" altLang="zh-CN" dirty="0" smtClean="0"/>
              <a:t>S4</a:t>
            </a:r>
            <a:r>
              <a:rPr lang="zh-CN" altLang="en-US" dirty="0" smtClean="0"/>
              <a:t>并发执行，以不可预知的速度往前推进（因为进程</a:t>
            </a:r>
            <a:r>
              <a:rPr lang="en-US" altLang="zh-CN" dirty="0" smtClean="0"/>
              <a:t>/</a:t>
            </a:r>
            <a:r>
              <a:rPr lang="zh-CN" altLang="en-US" dirty="0" smtClean="0"/>
              <a:t>线程并发执行由操作系统调度，程序员干预不了）。</a:t>
            </a:r>
            <a:endParaRPr lang="en-US" altLang="zh-CN" dirty="0" smtClean="0"/>
          </a:p>
          <a:p>
            <a:r>
              <a:rPr lang="zh-CN" altLang="en-US" dirty="0" smtClean="0"/>
              <a:t>现要求：</a:t>
            </a:r>
            <a:r>
              <a:rPr lang="en-US" altLang="zh-CN" dirty="0" smtClean="0"/>
              <a:t>S1</a:t>
            </a:r>
            <a:r>
              <a:rPr lang="zh-CN" altLang="en-US" dirty="0" smtClean="0"/>
              <a:t>、</a:t>
            </a:r>
            <a:r>
              <a:rPr lang="en-US" altLang="zh-CN" dirty="0" smtClean="0"/>
              <a:t>S2</a:t>
            </a:r>
            <a:r>
              <a:rPr lang="zh-CN" altLang="en-US" dirty="0" smtClean="0"/>
              <a:t>完成后才能启动执行</a:t>
            </a:r>
            <a:r>
              <a:rPr lang="en-US" altLang="zh-CN" dirty="0" smtClean="0"/>
              <a:t>S3</a:t>
            </a:r>
            <a:r>
              <a:rPr lang="zh-CN" altLang="en-US" dirty="0" smtClean="0"/>
              <a:t>。 </a:t>
            </a:r>
            <a:r>
              <a:rPr lang="en-US" altLang="zh-CN" dirty="0" smtClean="0"/>
              <a:t>S4</a:t>
            </a:r>
            <a:r>
              <a:rPr lang="zh-CN" altLang="en-US" dirty="0" smtClean="0"/>
              <a:t>在</a:t>
            </a:r>
            <a:r>
              <a:rPr lang="en-US" altLang="zh-CN" dirty="0" smtClean="0"/>
              <a:t>S3</a:t>
            </a:r>
            <a:r>
              <a:rPr lang="zh-CN" altLang="en-US" dirty="0" smtClean="0"/>
              <a:t>完成后才能启动执行。</a:t>
            </a:r>
            <a:endParaRPr lang="zh-CN" altLang="en-US" dirty="0"/>
          </a:p>
        </p:txBody>
      </p:sp>
    </p:spTree>
    <p:extLst>
      <p:ext uri="{BB962C8B-B14F-4D97-AF65-F5344CB8AC3E}">
        <p14:creationId xmlns:p14="http://schemas.microsoft.com/office/powerpoint/2010/main" val="1108701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zh-CN" altLang="en-US" dirty="0"/>
              <a:t>引子</a:t>
            </a:r>
            <a:endParaRPr lang="zh-CN" altLang="zh-CN" dirty="0" smtClean="0"/>
          </a:p>
        </p:txBody>
      </p:sp>
      <p:sp>
        <p:nvSpPr>
          <p:cNvPr id="153603" name="Rectangle 3"/>
          <p:cNvSpPr>
            <a:spLocks noGrp="1" noChangeArrowheads="1"/>
          </p:cNvSpPr>
          <p:nvPr>
            <p:ph type="body" idx="1"/>
          </p:nvPr>
        </p:nvSpPr>
        <p:spPr>
          <a:xfrm>
            <a:off x="457200" y="1066800"/>
            <a:ext cx="8229600" cy="2133600"/>
          </a:xfrm>
        </p:spPr>
        <p:txBody>
          <a:bodyPr/>
          <a:lstStyle/>
          <a:p>
            <a:pPr marL="0" indent="0" eaLnBrk="1" hangingPunct="1"/>
            <a:r>
              <a:rPr lang="zh-CN" altLang="en-US" sz="2400" dirty="0" smtClean="0"/>
              <a:t>司机</a:t>
            </a:r>
            <a:r>
              <a:rPr lang="en-US" altLang="zh-CN" sz="2400" dirty="0" smtClean="0"/>
              <a:t>-</a:t>
            </a:r>
            <a:r>
              <a:rPr lang="zh-CN" altLang="en-US" sz="2400" dirty="0" smtClean="0"/>
              <a:t>售票员问题</a:t>
            </a:r>
          </a:p>
          <a:p>
            <a:pPr marL="0" indent="0" eaLnBrk="1" hangingPunct="1">
              <a:buFontTx/>
              <a:buNone/>
            </a:pPr>
            <a:r>
              <a:rPr lang="zh-CN" altLang="en-US" sz="2400" dirty="0" smtClean="0"/>
              <a:t>在一辆公车上，司机和售票员各司其职。司机负责开车和到站停车，售票员负责售票和开、关门。当车到站后，售票员才能开门。当售票员关好车门后，司机才能继续开车行驶。如何实现司机与售票员之间的同步</a:t>
            </a:r>
            <a:r>
              <a:rPr lang="en-US" altLang="zh-CN" sz="2400" dirty="0"/>
              <a:t>?</a:t>
            </a:r>
            <a:endParaRPr lang="zh-CN" altLang="en-US" sz="2400" dirty="0" smtClean="0"/>
          </a:p>
        </p:txBody>
      </p:sp>
      <p:sp>
        <p:nvSpPr>
          <p:cNvPr id="153604" name="Text Box 4"/>
          <p:cNvSpPr txBox="1">
            <a:spLocks noChangeArrowheads="1"/>
          </p:cNvSpPr>
          <p:nvPr/>
        </p:nvSpPr>
        <p:spPr bwMode="auto">
          <a:xfrm>
            <a:off x="1555750" y="4186238"/>
            <a:ext cx="1419225"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正常行驶</a:t>
            </a:r>
          </a:p>
        </p:txBody>
      </p:sp>
      <p:sp>
        <p:nvSpPr>
          <p:cNvPr id="153605" name="Text Box 5"/>
          <p:cNvSpPr txBox="1">
            <a:spLocks noChangeArrowheads="1"/>
          </p:cNvSpPr>
          <p:nvPr/>
        </p:nvSpPr>
        <p:spPr bwMode="auto">
          <a:xfrm>
            <a:off x="1524000" y="4940300"/>
            <a:ext cx="1419225"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到站停车</a:t>
            </a:r>
          </a:p>
        </p:txBody>
      </p:sp>
      <p:sp>
        <p:nvSpPr>
          <p:cNvPr id="153606" name="Line 6"/>
          <p:cNvSpPr>
            <a:spLocks noChangeShapeType="1"/>
          </p:cNvSpPr>
          <p:nvPr/>
        </p:nvSpPr>
        <p:spPr bwMode="auto">
          <a:xfrm>
            <a:off x="2181225" y="4559300"/>
            <a:ext cx="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07" name="Text Box 7"/>
          <p:cNvSpPr txBox="1">
            <a:spLocks noChangeArrowheads="1"/>
          </p:cNvSpPr>
          <p:nvPr/>
        </p:nvSpPr>
        <p:spPr bwMode="auto">
          <a:xfrm>
            <a:off x="1524000" y="5702300"/>
            <a:ext cx="1419225"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启动车辆</a:t>
            </a:r>
          </a:p>
        </p:txBody>
      </p:sp>
      <p:sp>
        <p:nvSpPr>
          <p:cNvPr id="153608" name="Line 8"/>
          <p:cNvSpPr>
            <a:spLocks noChangeShapeType="1"/>
          </p:cNvSpPr>
          <p:nvPr/>
        </p:nvSpPr>
        <p:spPr bwMode="auto">
          <a:xfrm>
            <a:off x="2181225" y="5321300"/>
            <a:ext cx="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09" name="Line 9"/>
          <p:cNvSpPr>
            <a:spLocks noChangeShapeType="1"/>
          </p:cNvSpPr>
          <p:nvPr/>
        </p:nvSpPr>
        <p:spPr bwMode="auto">
          <a:xfrm>
            <a:off x="2133600" y="3581400"/>
            <a:ext cx="0" cy="6096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0" name="Line 11"/>
          <p:cNvSpPr>
            <a:spLocks noChangeShapeType="1"/>
          </p:cNvSpPr>
          <p:nvPr/>
        </p:nvSpPr>
        <p:spPr bwMode="auto">
          <a:xfrm>
            <a:off x="2133600" y="6096000"/>
            <a:ext cx="0" cy="4572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1" name="Line 12"/>
          <p:cNvSpPr>
            <a:spLocks noChangeShapeType="1"/>
          </p:cNvSpPr>
          <p:nvPr/>
        </p:nvSpPr>
        <p:spPr bwMode="auto">
          <a:xfrm flipH="1">
            <a:off x="990600" y="6553200"/>
            <a:ext cx="1143000" cy="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2" name="Line 13"/>
          <p:cNvSpPr>
            <a:spLocks noChangeShapeType="1"/>
          </p:cNvSpPr>
          <p:nvPr/>
        </p:nvSpPr>
        <p:spPr bwMode="auto">
          <a:xfrm>
            <a:off x="990600" y="3886200"/>
            <a:ext cx="0" cy="26670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3" name="Line 14"/>
          <p:cNvSpPr>
            <a:spLocks noChangeShapeType="1"/>
          </p:cNvSpPr>
          <p:nvPr/>
        </p:nvSpPr>
        <p:spPr bwMode="auto">
          <a:xfrm>
            <a:off x="990600" y="3886200"/>
            <a:ext cx="1143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4" name="Text Box 15"/>
          <p:cNvSpPr txBox="1">
            <a:spLocks noChangeArrowheads="1"/>
          </p:cNvSpPr>
          <p:nvPr/>
        </p:nvSpPr>
        <p:spPr bwMode="auto">
          <a:xfrm>
            <a:off x="1793875" y="3197225"/>
            <a:ext cx="7969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司机</a:t>
            </a:r>
          </a:p>
        </p:txBody>
      </p:sp>
      <p:sp>
        <p:nvSpPr>
          <p:cNvPr id="153615" name="Text Box 16"/>
          <p:cNvSpPr txBox="1">
            <a:spLocks noChangeArrowheads="1"/>
          </p:cNvSpPr>
          <p:nvPr/>
        </p:nvSpPr>
        <p:spPr bwMode="auto">
          <a:xfrm>
            <a:off x="5365750" y="4189413"/>
            <a:ext cx="806450"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售票</a:t>
            </a:r>
          </a:p>
        </p:txBody>
      </p:sp>
      <p:sp>
        <p:nvSpPr>
          <p:cNvPr id="153616" name="Text Box 17"/>
          <p:cNvSpPr txBox="1">
            <a:spLocks noChangeArrowheads="1"/>
          </p:cNvSpPr>
          <p:nvPr/>
        </p:nvSpPr>
        <p:spPr bwMode="auto">
          <a:xfrm>
            <a:off x="5334000" y="4943475"/>
            <a:ext cx="806450"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开门</a:t>
            </a:r>
          </a:p>
        </p:txBody>
      </p:sp>
      <p:sp>
        <p:nvSpPr>
          <p:cNvPr id="153617" name="Line 18"/>
          <p:cNvSpPr>
            <a:spLocks noChangeShapeType="1"/>
          </p:cNvSpPr>
          <p:nvPr/>
        </p:nvSpPr>
        <p:spPr bwMode="auto">
          <a:xfrm>
            <a:off x="5762625" y="4562475"/>
            <a:ext cx="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18" name="Text Box 19"/>
          <p:cNvSpPr txBox="1">
            <a:spLocks noChangeArrowheads="1"/>
          </p:cNvSpPr>
          <p:nvPr/>
        </p:nvSpPr>
        <p:spPr bwMode="auto">
          <a:xfrm>
            <a:off x="5334000" y="5705475"/>
            <a:ext cx="806450" cy="39370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关门</a:t>
            </a:r>
          </a:p>
        </p:txBody>
      </p:sp>
      <p:sp>
        <p:nvSpPr>
          <p:cNvPr id="153619" name="Line 20"/>
          <p:cNvSpPr>
            <a:spLocks noChangeShapeType="1"/>
          </p:cNvSpPr>
          <p:nvPr/>
        </p:nvSpPr>
        <p:spPr bwMode="auto">
          <a:xfrm>
            <a:off x="5762625" y="5324475"/>
            <a:ext cx="0" cy="3810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0" name="Line 21"/>
          <p:cNvSpPr>
            <a:spLocks noChangeShapeType="1"/>
          </p:cNvSpPr>
          <p:nvPr/>
        </p:nvSpPr>
        <p:spPr bwMode="auto">
          <a:xfrm>
            <a:off x="5715000" y="3584575"/>
            <a:ext cx="0" cy="6096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1" name="Line 22"/>
          <p:cNvSpPr>
            <a:spLocks noChangeShapeType="1"/>
          </p:cNvSpPr>
          <p:nvPr/>
        </p:nvSpPr>
        <p:spPr bwMode="auto">
          <a:xfrm>
            <a:off x="5791200" y="6096000"/>
            <a:ext cx="0" cy="4572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2" name="Line 23"/>
          <p:cNvSpPr>
            <a:spLocks noChangeShapeType="1"/>
          </p:cNvSpPr>
          <p:nvPr/>
        </p:nvSpPr>
        <p:spPr bwMode="auto">
          <a:xfrm flipH="1">
            <a:off x="5791200" y="6553200"/>
            <a:ext cx="685800" cy="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3" name="Line 24"/>
          <p:cNvSpPr>
            <a:spLocks noChangeShapeType="1"/>
          </p:cNvSpPr>
          <p:nvPr/>
        </p:nvSpPr>
        <p:spPr bwMode="auto">
          <a:xfrm>
            <a:off x="6477000" y="3886200"/>
            <a:ext cx="0" cy="2667000"/>
          </a:xfrm>
          <a:prstGeom prst="line">
            <a:avLst/>
          </a:prstGeom>
          <a:noFill/>
          <a:ln w="25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4" name="Line 25"/>
          <p:cNvSpPr>
            <a:spLocks noChangeShapeType="1"/>
          </p:cNvSpPr>
          <p:nvPr/>
        </p:nvSpPr>
        <p:spPr bwMode="auto">
          <a:xfrm flipH="1">
            <a:off x="5715000" y="38862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5" name="Text Box 26"/>
          <p:cNvSpPr txBox="1">
            <a:spLocks noChangeArrowheads="1"/>
          </p:cNvSpPr>
          <p:nvPr/>
        </p:nvSpPr>
        <p:spPr bwMode="auto">
          <a:xfrm>
            <a:off x="5603875" y="3200400"/>
            <a:ext cx="11033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售票员</a:t>
            </a:r>
          </a:p>
        </p:txBody>
      </p:sp>
      <p:sp>
        <p:nvSpPr>
          <p:cNvPr id="153626" name="Line 27"/>
          <p:cNvSpPr>
            <a:spLocks noChangeShapeType="1"/>
          </p:cNvSpPr>
          <p:nvPr/>
        </p:nvSpPr>
        <p:spPr bwMode="auto">
          <a:xfrm>
            <a:off x="2209800" y="5410200"/>
            <a:ext cx="1295400"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7" name="Line 28"/>
          <p:cNvSpPr>
            <a:spLocks noChangeShapeType="1"/>
          </p:cNvSpPr>
          <p:nvPr/>
        </p:nvSpPr>
        <p:spPr bwMode="auto">
          <a:xfrm>
            <a:off x="2209800" y="5486400"/>
            <a:ext cx="1295400" cy="0"/>
          </a:xfrm>
          <a:prstGeom prst="line">
            <a:avLst/>
          </a:prstGeom>
          <a:noFill/>
          <a:ln w="25400">
            <a:solidFill>
              <a:schemeClr val="tx1"/>
            </a:solidFill>
            <a:prstDash val="sysDot"/>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8" name="Line 29"/>
          <p:cNvSpPr>
            <a:spLocks noChangeShapeType="1"/>
          </p:cNvSpPr>
          <p:nvPr/>
        </p:nvSpPr>
        <p:spPr bwMode="auto">
          <a:xfrm>
            <a:off x="3505200" y="4724400"/>
            <a:ext cx="0" cy="6858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29" name="Line 30"/>
          <p:cNvSpPr>
            <a:spLocks noChangeShapeType="1"/>
          </p:cNvSpPr>
          <p:nvPr/>
        </p:nvSpPr>
        <p:spPr bwMode="auto">
          <a:xfrm>
            <a:off x="3505200" y="5486400"/>
            <a:ext cx="0" cy="8382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30" name="Line 31"/>
          <p:cNvSpPr>
            <a:spLocks noChangeShapeType="1"/>
          </p:cNvSpPr>
          <p:nvPr/>
        </p:nvSpPr>
        <p:spPr bwMode="auto">
          <a:xfrm>
            <a:off x="3505200" y="4724400"/>
            <a:ext cx="2209800" cy="0"/>
          </a:xfrm>
          <a:prstGeom prst="line">
            <a:avLst/>
          </a:prstGeom>
          <a:noFill/>
          <a:ln w="25400">
            <a:solidFill>
              <a:schemeClr val="tx1"/>
            </a:solidFill>
            <a:prstDash val="sys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3631" name="Line 32"/>
          <p:cNvSpPr>
            <a:spLocks noChangeShapeType="1"/>
          </p:cNvSpPr>
          <p:nvPr/>
        </p:nvSpPr>
        <p:spPr bwMode="auto">
          <a:xfrm>
            <a:off x="3505200" y="6324600"/>
            <a:ext cx="2286000"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Tree>
    <p:extLst>
      <p:ext uri="{BB962C8B-B14F-4D97-AF65-F5344CB8AC3E}">
        <p14:creationId xmlns:p14="http://schemas.microsoft.com/office/powerpoint/2010/main" val="2885732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endParaRPr lang="zh-CN" altLang="zh-CN" smtClean="0"/>
          </a:p>
        </p:txBody>
      </p:sp>
      <p:sp>
        <p:nvSpPr>
          <p:cNvPr id="154627" name="Rectangle 3"/>
          <p:cNvSpPr>
            <a:spLocks noGrp="1" noChangeArrowheads="1"/>
          </p:cNvSpPr>
          <p:nvPr>
            <p:ph type="body" idx="1"/>
          </p:nvPr>
        </p:nvSpPr>
        <p:spPr>
          <a:xfrm>
            <a:off x="457200" y="1066800"/>
            <a:ext cx="8229600" cy="1371600"/>
          </a:xfrm>
        </p:spPr>
        <p:txBody>
          <a:bodyPr/>
          <a:lstStyle/>
          <a:p>
            <a:pPr eaLnBrk="1" hangingPunct="1"/>
            <a:r>
              <a:rPr lang="zh-CN" altLang="en-US" sz="2400" smtClean="0"/>
              <a:t>司机</a:t>
            </a:r>
            <a:r>
              <a:rPr lang="en-US" altLang="zh-CN" sz="2400" smtClean="0"/>
              <a:t>-</a:t>
            </a:r>
            <a:r>
              <a:rPr lang="zh-CN" altLang="en-US" sz="2400" smtClean="0"/>
              <a:t>售票员问题</a:t>
            </a:r>
          </a:p>
          <a:p>
            <a:pPr eaLnBrk="1" hangingPunct="1"/>
            <a:r>
              <a:rPr lang="zh-CN" altLang="en-US" sz="2400" smtClean="0"/>
              <a:t>设置信号量</a:t>
            </a:r>
            <a:r>
              <a:rPr lang="en-US" altLang="zh-CN" sz="2400" smtClean="0"/>
              <a:t>drive</a:t>
            </a:r>
            <a:r>
              <a:rPr lang="zh-CN" altLang="en-US" sz="2400" smtClean="0"/>
              <a:t>表示司机是否可开车，</a:t>
            </a:r>
            <a:r>
              <a:rPr lang="en-US" altLang="zh-CN" sz="2400" smtClean="0"/>
              <a:t>door</a:t>
            </a:r>
            <a:r>
              <a:rPr lang="zh-CN" altLang="en-US" sz="2400" smtClean="0"/>
              <a:t>表示售票员是否可开门。</a:t>
            </a:r>
          </a:p>
        </p:txBody>
      </p:sp>
      <p:sp>
        <p:nvSpPr>
          <p:cNvPr id="154628" name="Text Box 4"/>
          <p:cNvSpPr txBox="1">
            <a:spLocks noChangeArrowheads="1"/>
          </p:cNvSpPr>
          <p:nvPr/>
        </p:nvSpPr>
        <p:spPr bwMode="auto">
          <a:xfrm>
            <a:off x="381000" y="2667000"/>
            <a:ext cx="11033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司机：</a:t>
            </a:r>
          </a:p>
        </p:txBody>
      </p:sp>
      <p:sp>
        <p:nvSpPr>
          <p:cNvPr id="154629" name="Text Box 5"/>
          <p:cNvSpPr txBox="1">
            <a:spLocks noChangeArrowheads="1"/>
          </p:cNvSpPr>
          <p:nvPr/>
        </p:nvSpPr>
        <p:spPr bwMode="auto">
          <a:xfrm>
            <a:off x="304800" y="3124200"/>
            <a:ext cx="2568332"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dirty="0">
                <a:solidFill>
                  <a:srgbClr val="000000"/>
                </a:solidFill>
              </a:rPr>
              <a:t>while (true)</a:t>
            </a:r>
          </a:p>
          <a:p>
            <a:pPr eaLnBrk="1" hangingPunct="1">
              <a:lnSpc>
                <a:spcPct val="80000"/>
              </a:lnSpc>
              <a:buFontTx/>
              <a:buNone/>
            </a:pP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a:solidFill>
                  <a:srgbClr val="000000"/>
                </a:solidFill>
              </a:rPr>
              <a:t>正常行驶</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a:solidFill>
                  <a:srgbClr val="000000"/>
                </a:solidFill>
              </a:rPr>
              <a:t>到站停车</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smtClean="0">
                <a:solidFill>
                  <a:srgbClr val="00B050"/>
                </a:solidFill>
              </a:rPr>
              <a:t>通知</a:t>
            </a:r>
            <a:r>
              <a:rPr lang="zh-CN" altLang="en-US" sz="2400" smtClean="0">
                <a:solidFill>
                  <a:srgbClr val="000000"/>
                </a:solidFill>
              </a:rPr>
              <a:t>（开门）</a:t>
            </a:r>
            <a:r>
              <a:rPr lang="en-US" altLang="zh-CN" sz="2400" dirty="0" smtClean="0">
                <a:solidFill>
                  <a:srgbClr val="000000"/>
                </a:solidFill>
              </a:rPr>
              <a:t>;</a:t>
            </a:r>
          </a:p>
          <a:p>
            <a:pPr eaLnBrk="1" hangingPunct="1">
              <a:lnSpc>
                <a:spcPct val="80000"/>
              </a:lnSpc>
              <a:buFontTx/>
              <a:buNone/>
            </a:pPr>
            <a:r>
              <a:rPr lang="en-US" altLang="zh-CN" sz="2400" dirty="0" smtClean="0">
                <a:solidFill>
                  <a:srgbClr val="000000"/>
                </a:solidFill>
              </a:rPr>
              <a:t>     </a:t>
            </a:r>
            <a:r>
              <a:rPr lang="zh-CN" altLang="en-US" sz="2400" dirty="0" smtClean="0">
                <a:solidFill>
                  <a:srgbClr val="FF0000"/>
                </a:solidFill>
              </a:rPr>
              <a:t>等待</a:t>
            </a:r>
            <a:r>
              <a:rPr lang="zh-CN" altLang="en-US" sz="2400" dirty="0" smtClean="0">
                <a:solidFill>
                  <a:srgbClr val="000000"/>
                </a:solidFill>
              </a:rPr>
              <a:t>（关门）</a:t>
            </a:r>
            <a:r>
              <a:rPr lang="en-US" altLang="zh-CN" sz="2400" dirty="0" smtClean="0">
                <a:solidFill>
                  <a:srgbClr val="000000"/>
                </a:solidFill>
              </a:rPr>
              <a:t>;</a:t>
            </a:r>
            <a:endParaRPr lang="en-US" altLang="zh-CN" sz="2400" dirty="0">
              <a:solidFill>
                <a:srgbClr val="000000"/>
              </a:solidFill>
            </a:endParaRPr>
          </a:p>
          <a:p>
            <a:pPr eaLnBrk="1" hangingPunct="1">
              <a:lnSpc>
                <a:spcPct val="80000"/>
              </a:lnSpc>
              <a:buFontTx/>
              <a:buNone/>
            </a:pPr>
            <a:r>
              <a:rPr lang="zh-CN" altLang="en-US" sz="2400" dirty="0" smtClean="0">
                <a:solidFill>
                  <a:srgbClr val="000000"/>
                </a:solidFill>
              </a:rPr>
              <a:t>     </a:t>
            </a:r>
            <a:r>
              <a:rPr lang="zh-CN" altLang="en-US" sz="2400" dirty="0">
                <a:solidFill>
                  <a:srgbClr val="000000"/>
                </a:solidFill>
              </a:rPr>
              <a:t>启动车辆</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a:t>
            </a:r>
          </a:p>
        </p:txBody>
      </p:sp>
      <p:sp>
        <p:nvSpPr>
          <p:cNvPr id="154630" name="Line 6"/>
          <p:cNvSpPr>
            <a:spLocks noChangeShapeType="1"/>
          </p:cNvSpPr>
          <p:nvPr/>
        </p:nvSpPr>
        <p:spPr bwMode="auto">
          <a:xfrm>
            <a:off x="4648200" y="2590800"/>
            <a:ext cx="0" cy="3581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54631" name="Text Box 7"/>
          <p:cNvSpPr txBox="1">
            <a:spLocks noChangeArrowheads="1"/>
          </p:cNvSpPr>
          <p:nvPr/>
        </p:nvSpPr>
        <p:spPr bwMode="auto">
          <a:xfrm>
            <a:off x="4897438" y="2667000"/>
            <a:ext cx="14097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售票员：</a:t>
            </a:r>
          </a:p>
        </p:txBody>
      </p:sp>
      <p:sp>
        <p:nvSpPr>
          <p:cNvPr id="154632" name="Text Box 8"/>
          <p:cNvSpPr txBox="1">
            <a:spLocks noChangeArrowheads="1"/>
          </p:cNvSpPr>
          <p:nvPr/>
        </p:nvSpPr>
        <p:spPr bwMode="auto">
          <a:xfrm>
            <a:off x="4821238" y="3124200"/>
            <a:ext cx="2568332"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dirty="0">
                <a:solidFill>
                  <a:srgbClr val="000000"/>
                </a:solidFill>
              </a:rPr>
              <a:t>while (true)</a:t>
            </a:r>
          </a:p>
          <a:p>
            <a:pPr eaLnBrk="1" hangingPunct="1">
              <a:lnSpc>
                <a:spcPct val="80000"/>
              </a:lnSpc>
              <a:buFontTx/>
              <a:buNone/>
            </a:pP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a:solidFill>
                  <a:srgbClr val="000000"/>
                </a:solidFill>
              </a:rPr>
              <a:t>售票</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smtClean="0">
                <a:solidFill>
                  <a:srgbClr val="FF0000"/>
                </a:solidFill>
              </a:rPr>
              <a:t>等待</a:t>
            </a:r>
            <a:r>
              <a:rPr lang="zh-CN" altLang="en-US" sz="2400" dirty="0" smtClean="0">
                <a:solidFill>
                  <a:srgbClr val="000000"/>
                </a:solidFill>
              </a:rPr>
              <a:t>（开门）</a:t>
            </a:r>
            <a:r>
              <a:rPr lang="en-US" altLang="zh-CN" sz="2400" dirty="0" smtClean="0">
                <a:solidFill>
                  <a:srgbClr val="000000"/>
                </a:solidFill>
              </a:rPr>
              <a:t>;</a:t>
            </a:r>
            <a:endParaRPr lang="zh-CN" altLang="en-US" sz="2400" dirty="0">
              <a:solidFill>
                <a:srgbClr val="000000"/>
              </a:solidFill>
            </a:endParaRPr>
          </a:p>
          <a:p>
            <a:pPr eaLnBrk="1" hangingPunct="1">
              <a:lnSpc>
                <a:spcPct val="80000"/>
              </a:lnSpc>
              <a:buFontTx/>
              <a:buNone/>
            </a:pPr>
            <a:r>
              <a:rPr lang="zh-CN" altLang="en-US" sz="2400" dirty="0">
                <a:solidFill>
                  <a:srgbClr val="000000"/>
                </a:solidFill>
              </a:rPr>
              <a:t>     开门</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zh-CN" altLang="en-US" sz="2400" dirty="0">
                <a:solidFill>
                  <a:srgbClr val="000000"/>
                </a:solidFill>
              </a:rPr>
              <a:t>关门</a:t>
            </a:r>
            <a:r>
              <a:rPr lang="en-US" altLang="zh-CN" sz="2400" dirty="0">
                <a:solidFill>
                  <a:srgbClr val="000000"/>
                </a:solidFill>
              </a:rPr>
              <a:t>;</a:t>
            </a:r>
          </a:p>
          <a:p>
            <a:pPr eaLnBrk="1" hangingPunct="1">
              <a:lnSpc>
                <a:spcPct val="80000"/>
              </a:lnSpc>
              <a:buFontTx/>
              <a:buNone/>
            </a:pPr>
            <a:r>
              <a:rPr lang="en-US" altLang="zh-CN" sz="2400" dirty="0">
                <a:solidFill>
                  <a:srgbClr val="000000"/>
                </a:solidFill>
              </a:rPr>
              <a:t>    </a:t>
            </a:r>
            <a:r>
              <a:rPr lang="en-US" altLang="zh-CN" sz="2400" dirty="0" smtClean="0">
                <a:solidFill>
                  <a:srgbClr val="000000"/>
                </a:solidFill>
              </a:rPr>
              <a:t> </a:t>
            </a:r>
            <a:r>
              <a:rPr lang="zh-CN" altLang="en-US" sz="2400" dirty="0">
                <a:solidFill>
                  <a:srgbClr val="00B050"/>
                </a:solidFill>
              </a:rPr>
              <a:t>通知</a:t>
            </a:r>
            <a:r>
              <a:rPr lang="zh-CN" altLang="en-US" sz="2400" dirty="0" smtClean="0">
                <a:solidFill>
                  <a:srgbClr val="000000"/>
                </a:solidFill>
              </a:rPr>
              <a:t>（关门）</a:t>
            </a:r>
            <a:r>
              <a:rPr lang="en-US" altLang="zh-CN" sz="2400" dirty="0" smtClean="0">
                <a:solidFill>
                  <a:srgbClr val="000000"/>
                </a:solidFill>
              </a:rPr>
              <a:t>;</a:t>
            </a:r>
            <a:endParaRPr lang="zh-CN" altLang="en-US" sz="2400" dirty="0">
              <a:solidFill>
                <a:srgbClr val="000000"/>
              </a:solidFill>
            </a:endParaRPr>
          </a:p>
          <a:p>
            <a:pPr eaLnBrk="1" hangingPunct="1">
              <a:lnSpc>
                <a:spcPct val="80000"/>
              </a:lnSpc>
              <a:buFontTx/>
              <a:buNone/>
            </a:pPr>
            <a:r>
              <a:rPr lang="en-US" altLang="zh-CN" sz="2400" dirty="0">
                <a:solidFill>
                  <a:srgbClr val="000000"/>
                </a:solidFill>
              </a:rPr>
              <a:t>}</a:t>
            </a:r>
          </a:p>
        </p:txBody>
      </p:sp>
    </p:spTree>
    <p:extLst>
      <p:ext uri="{BB962C8B-B14F-4D97-AF65-F5344CB8AC3E}">
        <p14:creationId xmlns:p14="http://schemas.microsoft.com/office/powerpoint/2010/main" val="31607290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 </a:t>
            </a:r>
            <a:r>
              <a:rPr kumimoji="0" lang="zh-CN" altLang="en-US" sz="3600" dirty="0">
                <a:solidFill>
                  <a:srgbClr val="FFFFFF"/>
                </a:solidFill>
              </a:rPr>
              <a:t>进程同步</a:t>
            </a:r>
          </a:p>
        </p:txBody>
      </p:sp>
      <p:sp>
        <p:nvSpPr>
          <p:cNvPr id="54275" name="Text Box 4"/>
          <p:cNvSpPr txBox="1">
            <a:spLocks noChangeArrowheads="1"/>
          </p:cNvSpPr>
          <p:nvPr/>
        </p:nvSpPr>
        <p:spPr bwMode="auto">
          <a:xfrm>
            <a:off x="685800" y="914400"/>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smtClean="0">
                <a:solidFill>
                  <a:srgbClr val="000000"/>
                </a:solidFill>
                <a:latin typeface="楷体_GB2312" pitchFamily="49" charset="-122"/>
              </a:rPr>
              <a:t> </a:t>
            </a:r>
            <a:r>
              <a:rPr kumimoji="0" lang="zh-CN" altLang="en-US" sz="2800" dirty="0">
                <a:solidFill>
                  <a:srgbClr val="000000"/>
                </a:solidFill>
                <a:latin typeface="楷体_GB2312" pitchFamily="49" charset="-122"/>
              </a:rPr>
              <a:t>信号量机制</a:t>
            </a:r>
          </a:p>
        </p:txBody>
      </p:sp>
      <p:sp>
        <p:nvSpPr>
          <p:cNvPr id="54276" name="Rectangle 9"/>
          <p:cNvSpPr>
            <a:spLocks noGrp="1" noChangeArrowheads="1"/>
          </p:cNvSpPr>
          <p:nvPr>
            <p:ph type="body" idx="1"/>
          </p:nvPr>
        </p:nvSpPr>
        <p:spPr>
          <a:xfrm>
            <a:off x="457200" y="1600200"/>
            <a:ext cx="8229600" cy="1981200"/>
          </a:xfrm>
        </p:spPr>
        <p:txBody>
          <a:bodyPr/>
          <a:lstStyle/>
          <a:p>
            <a:pPr eaLnBrk="1" hangingPunct="1"/>
            <a:r>
              <a:rPr kumimoji="1" lang="zh-CN" altLang="en-US" sz="2800" smtClean="0"/>
              <a:t>信号量机制（</a:t>
            </a:r>
            <a:r>
              <a:rPr kumimoji="1" lang="en-US" altLang="zh-CN" sz="2800" smtClean="0"/>
              <a:t>Semaphore)</a:t>
            </a:r>
            <a:r>
              <a:rPr kumimoji="1" lang="zh-CN" altLang="en-US" sz="2800" smtClean="0"/>
              <a:t>是一种卓有成效的进程同步工具。</a:t>
            </a:r>
          </a:p>
          <a:p>
            <a:pPr eaLnBrk="1" hangingPunct="1"/>
            <a:r>
              <a:rPr kumimoji="1" lang="zh-CN" altLang="en-US" sz="2800" smtClean="0"/>
              <a:t>信号量是由荷兰人</a:t>
            </a:r>
            <a:r>
              <a:rPr kumimoji="1" lang="en-US" altLang="zh-CN" sz="2800" smtClean="0"/>
              <a:t>E.W.Dijkstra</a:t>
            </a:r>
            <a:r>
              <a:rPr kumimoji="1" lang="zh-CN" altLang="en-US" sz="2800" smtClean="0"/>
              <a:t>在</a:t>
            </a:r>
            <a:r>
              <a:rPr kumimoji="1" lang="en-US" altLang="zh-CN" sz="2800" smtClean="0"/>
              <a:t>20</a:t>
            </a:r>
            <a:r>
              <a:rPr kumimoji="1" lang="zh-CN" altLang="en-US" sz="2800" smtClean="0"/>
              <a:t>世纪</a:t>
            </a:r>
            <a:r>
              <a:rPr kumimoji="1" lang="en-US" altLang="zh-CN" sz="2800" smtClean="0"/>
              <a:t>60</a:t>
            </a:r>
            <a:r>
              <a:rPr kumimoji="1" lang="zh-CN" altLang="en-US" sz="2800" smtClean="0"/>
              <a:t>年代所构思出的。</a:t>
            </a:r>
          </a:p>
          <a:p>
            <a:pPr eaLnBrk="1" hangingPunct="1"/>
            <a:r>
              <a:rPr kumimoji="1" lang="zh-CN" altLang="en-US" sz="2800" smtClean="0"/>
              <a:t>其原型来源于铁路的运行</a:t>
            </a:r>
            <a:endParaRPr lang="zh-CN" altLang="en-US" sz="2800" smtClean="0"/>
          </a:p>
        </p:txBody>
      </p:sp>
      <p:pic>
        <p:nvPicPr>
          <p:cNvPr id="54277" name="Picture 10" descr="2657063_090845016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52800"/>
            <a:ext cx="2055813"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11750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457200" y="228600"/>
            <a:ext cx="76962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 </a:t>
            </a:r>
            <a:r>
              <a:rPr kumimoji="0" lang="zh-CN" altLang="en-US" sz="3600" dirty="0">
                <a:solidFill>
                  <a:srgbClr val="FFFFFF"/>
                </a:solidFill>
              </a:rPr>
              <a:t>进程同步</a:t>
            </a:r>
          </a:p>
        </p:txBody>
      </p:sp>
      <p:sp>
        <p:nvSpPr>
          <p:cNvPr id="56323" name="Text Box 4"/>
          <p:cNvSpPr txBox="1">
            <a:spLocks noChangeArrowheads="1"/>
          </p:cNvSpPr>
          <p:nvPr/>
        </p:nvSpPr>
        <p:spPr bwMode="auto">
          <a:xfrm>
            <a:off x="685800" y="914400"/>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smtClean="0">
                <a:solidFill>
                  <a:srgbClr val="000000"/>
                </a:solidFill>
                <a:latin typeface="楷体_GB2312" pitchFamily="49" charset="-122"/>
              </a:rPr>
              <a:t> </a:t>
            </a:r>
            <a:r>
              <a:rPr kumimoji="0" lang="zh-CN" altLang="en-US" sz="2800" dirty="0">
                <a:solidFill>
                  <a:srgbClr val="000000"/>
                </a:solidFill>
                <a:latin typeface="楷体_GB2312" pitchFamily="49" charset="-122"/>
              </a:rPr>
              <a:t>信号量机制</a:t>
            </a:r>
          </a:p>
        </p:txBody>
      </p:sp>
      <p:sp>
        <p:nvSpPr>
          <p:cNvPr id="56324" name="Rectangle 5"/>
          <p:cNvSpPr>
            <a:spLocks noChangeArrowheads="1"/>
          </p:cNvSpPr>
          <p:nvPr/>
        </p:nvSpPr>
        <p:spPr bwMode="auto">
          <a:xfrm>
            <a:off x="685800" y="14478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dirty="0" smtClean="0">
                <a:solidFill>
                  <a:srgbClr val="000000"/>
                </a:solidFill>
              </a:rPr>
              <a:t>记录</a:t>
            </a:r>
            <a:r>
              <a:rPr lang="zh-CN" altLang="en-US" sz="2400" dirty="0">
                <a:solidFill>
                  <a:srgbClr val="000000"/>
                </a:solidFill>
              </a:rPr>
              <a:t>型信号量</a:t>
            </a:r>
          </a:p>
        </p:txBody>
      </p:sp>
      <p:sp>
        <p:nvSpPr>
          <p:cNvPr id="56325" name="Rectangle 6"/>
          <p:cNvSpPr>
            <a:spLocks noChangeArrowheads="1"/>
          </p:cNvSpPr>
          <p:nvPr/>
        </p:nvSpPr>
        <p:spPr bwMode="auto">
          <a:xfrm>
            <a:off x="914400" y="23622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记录型信号量中除了一个整型变量</a:t>
            </a:r>
            <a:r>
              <a:rPr kumimoji="0" lang="en-US" altLang="zh-CN" sz="2400">
                <a:solidFill>
                  <a:srgbClr val="0000FF"/>
                </a:solidFill>
              </a:rPr>
              <a:t>value</a:t>
            </a:r>
            <a:r>
              <a:rPr lang="zh-CN" altLang="en-US" sz="2400">
                <a:solidFill>
                  <a:srgbClr val="000000"/>
                </a:solidFill>
              </a:rPr>
              <a:t>外，还</a:t>
            </a:r>
          </a:p>
          <a:p>
            <a:pPr eaLnBrk="1" hangingPunct="1">
              <a:spcBef>
                <a:spcPct val="0"/>
              </a:spcBef>
              <a:buFontTx/>
              <a:buNone/>
            </a:pPr>
            <a:r>
              <a:rPr lang="zh-CN" altLang="en-US" sz="2400">
                <a:solidFill>
                  <a:srgbClr val="000000"/>
                </a:solidFill>
              </a:rPr>
              <a:t>增加了一个指向</a:t>
            </a:r>
            <a:r>
              <a:rPr lang="en-US" altLang="zh-CN" sz="2400">
                <a:solidFill>
                  <a:srgbClr val="000000"/>
                </a:solidFill>
              </a:rPr>
              <a:t>PCB</a:t>
            </a:r>
            <a:r>
              <a:rPr lang="zh-CN" altLang="en-US" sz="2400">
                <a:solidFill>
                  <a:srgbClr val="000000"/>
                </a:solidFill>
              </a:rPr>
              <a:t>的</a:t>
            </a:r>
            <a:r>
              <a:rPr kumimoji="0" lang="zh-CN" altLang="en-US" sz="2400">
                <a:solidFill>
                  <a:srgbClr val="0000FF"/>
                </a:solidFill>
              </a:rPr>
              <a:t>等待队列队首指针</a:t>
            </a:r>
            <a:r>
              <a:rPr kumimoji="0" lang="en-US" altLang="zh-CN" sz="2400">
                <a:solidFill>
                  <a:srgbClr val="0000FF"/>
                </a:solidFill>
              </a:rPr>
              <a:t>L</a:t>
            </a:r>
            <a:r>
              <a:rPr lang="zh-CN" altLang="en-US" sz="2400">
                <a:solidFill>
                  <a:srgbClr val="000000"/>
                </a:solidFill>
              </a:rPr>
              <a:t>：</a:t>
            </a:r>
          </a:p>
        </p:txBody>
      </p:sp>
      <p:sp>
        <p:nvSpPr>
          <p:cNvPr id="56326" name="Text Box 7"/>
          <p:cNvSpPr txBox="1">
            <a:spLocks noChangeArrowheads="1"/>
          </p:cNvSpPr>
          <p:nvPr/>
        </p:nvSpPr>
        <p:spPr bwMode="auto">
          <a:xfrm>
            <a:off x="914400" y="3505200"/>
            <a:ext cx="2947988" cy="1552575"/>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FF"/>
                </a:solidFill>
              </a:rPr>
              <a:t>struct </a:t>
            </a:r>
            <a:r>
              <a:rPr lang="en-US" altLang="zh-CN" sz="2400">
                <a:solidFill>
                  <a:srgbClr val="000000"/>
                </a:solidFill>
              </a:rPr>
              <a:t>semaphore{</a:t>
            </a:r>
          </a:p>
          <a:p>
            <a:pPr eaLnBrk="1" hangingPunct="1">
              <a:spcBef>
                <a:spcPct val="0"/>
              </a:spcBef>
              <a:buFontTx/>
              <a:buNone/>
            </a:pPr>
            <a:r>
              <a:rPr lang="en-US" altLang="zh-CN" sz="2400">
                <a:solidFill>
                  <a:srgbClr val="000000"/>
                </a:solidFill>
              </a:rPr>
              <a:t>    int 	value;</a:t>
            </a:r>
          </a:p>
          <a:p>
            <a:pPr eaLnBrk="1" hangingPunct="1">
              <a:spcBef>
                <a:spcPct val="0"/>
              </a:spcBef>
              <a:buFontTx/>
              <a:buNone/>
            </a:pPr>
            <a:r>
              <a:rPr lang="en-US" altLang="zh-CN" sz="2400">
                <a:solidFill>
                  <a:srgbClr val="000000"/>
                </a:solidFill>
              </a:rPr>
              <a:t>    list	L; </a:t>
            </a:r>
            <a:r>
              <a:rPr lang="en-US" altLang="zh-CN" sz="2400">
                <a:solidFill>
                  <a:srgbClr val="008000"/>
                </a:solidFill>
              </a:rPr>
              <a:t>// </a:t>
            </a:r>
            <a:r>
              <a:rPr lang="zh-CN" altLang="en-US" sz="2400">
                <a:solidFill>
                  <a:srgbClr val="008000"/>
                </a:solidFill>
              </a:rPr>
              <a:t>进程列表</a:t>
            </a:r>
          </a:p>
          <a:p>
            <a:pPr eaLnBrk="1" hangingPunct="1">
              <a:spcBef>
                <a:spcPct val="0"/>
              </a:spcBef>
              <a:buFontTx/>
              <a:buNone/>
            </a:pPr>
            <a:r>
              <a:rPr lang="en-US" altLang="zh-CN" sz="2400">
                <a:solidFill>
                  <a:srgbClr val="000000"/>
                </a:solidFill>
              </a:rPr>
              <a:t>};</a:t>
            </a:r>
          </a:p>
        </p:txBody>
      </p:sp>
      <p:pic>
        <p:nvPicPr>
          <p:cNvPr id="56327" name="Picture 13" descr="MC90018340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657600"/>
            <a:ext cx="228600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 Box 14"/>
          <p:cNvSpPr txBox="1">
            <a:spLocks noChangeArrowheads="1"/>
          </p:cNvSpPr>
          <p:nvPr/>
        </p:nvSpPr>
        <p:spPr bwMode="auto">
          <a:xfrm>
            <a:off x="822325" y="5280025"/>
            <a:ext cx="47402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相应地定义</a:t>
            </a:r>
            <a:r>
              <a:rPr lang="en-US" altLang="zh-CN" sz="2400">
                <a:solidFill>
                  <a:srgbClr val="000000"/>
                </a:solidFill>
              </a:rPr>
              <a:t>wait(S)</a:t>
            </a:r>
            <a:r>
              <a:rPr lang="zh-CN" altLang="en-US" sz="2400">
                <a:solidFill>
                  <a:srgbClr val="000000"/>
                </a:solidFill>
              </a:rPr>
              <a:t>与</a:t>
            </a:r>
            <a:r>
              <a:rPr lang="en-US" altLang="zh-CN" sz="2400">
                <a:solidFill>
                  <a:srgbClr val="000000"/>
                </a:solidFill>
              </a:rPr>
              <a:t>signal(S)</a:t>
            </a:r>
            <a:r>
              <a:rPr lang="zh-CN" altLang="en-US" sz="2400">
                <a:solidFill>
                  <a:srgbClr val="000000"/>
                </a:solidFill>
              </a:rPr>
              <a:t>两个</a:t>
            </a:r>
            <a:r>
              <a:rPr lang="zh-CN" altLang="en-US" sz="2400">
                <a:solidFill>
                  <a:srgbClr val="FF0000"/>
                </a:solidFill>
              </a:rPr>
              <a:t>原子操作</a:t>
            </a:r>
            <a:r>
              <a:rPr lang="zh-CN" altLang="en-US" sz="2400">
                <a:solidFill>
                  <a:srgbClr val="000000"/>
                </a:solidFill>
              </a:rPr>
              <a:t>。</a:t>
            </a:r>
          </a:p>
        </p:txBody>
      </p:sp>
    </p:spTree>
    <p:extLst>
      <p:ext uri="{BB962C8B-B14F-4D97-AF65-F5344CB8AC3E}">
        <p14:creationId xmlns:p14="http://schemas.microsoft.com/office/powerpoint/2010/main" val="333708707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 </a:t>
            </a:r>
            <a:r>
              <a:rPr kumimoji="0" lang="zh-CN" altLang="en-US" sz="3600" dirty="0">
                <a:solidFill>
                  <a:srgbClr val="FFFFFF"/>
                </a:solidFill>
              </a:rPr>
              <a:t>进程同步</a:t>
            </a:r>
          </a:p>
        </p:txBody>
      </p:sp>
      <p:sp>
        <p:nvSpPr>
          <p:cNvPr id="57349" name="Text Box 13"/>
          <p:cNvSpPr txBox="1">
            <a:spLocks noChangeArrowheads="1"/>
          </p:cNvSpPr>
          <p:nvPr/>
        </p:nvSpPr>
        <p:spPr bwMode="auto">
          <a:xfrm>
            <a:off x="304800" y="739676"/>
            <a:ext cx="3634328" cy="2308324"/>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a:solidFill>
                  <a:srgbClr val="0000FF"/>
                </a:solidFill>
              </a:rPr>
              <a:t>wait</a:t>
            </a:r>
            <a:r>
              <a:rPr lang="en-US" altLang="zh-CN" sz="2400" dirty="0">
                <a:solidFill>
                  <a:srgbClr val="000000"/>
                </a:solidFill>
              </a:rPr>
              <a:t>(S)</a:t>
            </a:r>
            <a:r>
              <a:rPr lang="zh-CN" altLang="en-US" sz="2400" dirty="0">
                <a:solidFill>
                  <a:srgbClr val="000000"/>
                </a:solidFill>
              </a:rPr>
              <a:t>：</a:t>
            </a:r>
          </a:p>
          <a:p>
            <a:pPr lvl="1" eaLnBrk="1" hangingPunct="1">
              <a:spcBef>
                <a:spcPct val="0"/>
              </a:spcBef>
              <a:buFontTx/>
              <a:buNone/>
            </a:pPr>
            <a:r>
              <a:rPr lang="en-US" altLang="zh-CN" sz="2000" dirty="0" err="1" smtClean="0">
                <a:solidFill>
                  <a:srgbClr val="000000"/>
                </a:solidFill>
              </a:rPr>
              <a:t>S.value</a:t>
            </a:r>
            <a:r>
              <a:rPr lang="en-US" altLang="zh-CN" sz="2000" dirty="0" smtClean="0">
                <a:solidFill>
                  <a:srgbClr val="000000"/>
                </a:solidFill>
              </a:rPr>
              <a:t> = </a:t>
            </a:r>
            <a:r>
              <a:rPr lang="en-US" altLang="zh-CN" sz="2000" dirty="0" err="1" smtClean="0">
                <a:solidFill>
                  <a:srgbClr val="000000"/>
                </a:solidFill>
              </a:rPr>
              <a:t>S.value</a:t>
            </a:r>
            <a:r>
              <a:rPr lang="en-US" altLang="zh-CN" sz="2000" dirty="0" smtClean="0">
                <a:solidFill>
                  <a:srgbClr val="000000"/>
                </a:solidFill>
              </a:rPr>
              <a:t> - 1;</a:t>
            </a:r>
            <a:endParaRPr lang="en-US" altLang="zh-CN" sz="2000" dirty="0">
              <a:solidFill>
                <a:srgbClr val="000000"/>
              </a:solidFill>
            </a:endParaRPr>
          </a:p>
          <a:p>
            <a:pPr lvl="1" eaLnBrk="1" hangingPunct="1">
              <a:spcBef>
                <a:spcPct val="0"/>
              </a:spcBef>
              <a:buFontTx/>
              <a:buNone/>
            </a:pPr>
            <a:r>
              <a:rPr lang="en-US" altLang="zh-CN" sz="2000" dirty="0">
                <a:solidFill>
                  <a:srgbClr val="000000"/>
                </a:solidFill>
              </a:rPr>
              <a:t>if (</a:t>
            </a:r>
            <a:r>
              <a:rPr lang="en-US" altLang="zh-CN" sz="2000" dirty="0" err="1">
                <a:solidFill>
                  <a:srgbClr val="000000"/>
                </a:solidFill>
              </a:rPr>
              <a:t>S.value</a:t>
            </a:r>
            <a:r>
              <a:rPr lang="en-US" altLang="zh-CN" sz="2000" dirty="0">
                <a:solidFill>
                  <a:srgbClr val="000000"/>
                </a:solidFill>
              </a:rPr>
              <a:t> &lt; 0) </a:t>
            </a:r>
            <a:endParaRPr lang="en-US" altLang="zh-CN" sz="2000" dirty="0" smtClean="0">
              <a:solidFill>
                <a:srgbClr val="000000"/>
              </a:solidFill>
            </a:endParaRPr>
          </a:p>
          <a:p>
            <a:pPr lvl="1" eaLnBrk="1" hangingPunct="1">
              <a:spcBef>
                <a:spcPct val="0"/>
              </a:spcBef>
              <a:buFontTx/>
              <a:buNone/>
            </a:pPr>
            <a:r>
              <a:rPr lang="en-US" altLang="zh-CN" sz="2000" dirty="0" smtClean="0">
                <a:solidFill>
                  <a:srgbClr val="000000"/>
                </a:solidFill>
              </a:rPr>
              <a:t>{ </a:t>
            </a:r>
          </a:p>
          <a:p>
            <a:pPr lvl="1" eaLnBrk="1" hangingPunct="1">
              <a:spcBef>
                <a:spcPct val="0"/>
              </a:spcBef>
              <a:buFontTx/>
              <a:buNone/>
            </a:pPr>
            <a:r>
              <a:rPr lang="en-US" altLang="zh-CN" sz="2000" dirty="0">
                <a:solidFill>
                  <a:srgbClr val="000000"/>
                </a:solidFill>
              </a:rPr>
              <a:t> </a:t>
            </a:r>
            <a:r>
              <a:rPr lang="en-US" altLang="zh-CN" sz="2000" dirty="0" smtClean="0">
                <a:solidFill>
                  <a:srgbClr val="000000"/>
                </a:solidFill>
              </a:rPr>
              <a:t>     </a:t>
            </a:r>
            <a:r>
              <a:rPr lang="zh-CN" altLang="en-US" sz="2000" dirty="0" smtClean="0">
                <a:solidFill>
                  <a:srgbClr val="000000"/>
                </a:solidFill>
              </a:rPr>
              <a:t>将当前进程加进队列</a:t>
            </a:r>
            <a:r>
              <a:rPr lang="en-US" altLang="zh-CN" sz="2000" dirty="0" smtClean="0">
                <a:solidFill>
                  <a:srgbClr val="000000"/>
                </a:solidFill>
              </a:rPr>
              <a:t>L;</a:t>
            </a:r>
          </a:p>
          <a:p>
            <a:pPr lvl="1" eaLnBrk="1" hangingPunct="1">
              <a:spcBef>
                <a:spcPct val="0"/>
              </a:spcBef>
              <a:buFontTx/>
              <a:buNone/>
            </a:pPr>
            <a:r>
              <a:rPr lang="en-US" altLang="zh-CN" sz="2000" dirty="0">
                <a:solidFill>
                  <a:srgbClr val="000000"/>
                </a:solidFill>
              </a:rPr>
              <a:t> </a:t>
            </a:r>
            <a:r>
              <a:rPr lang="en-US" altLang="zh-CN" sz="2000" dirty="0" smtClean="0">
                <a:solidFill>
                  <a:srgbClr val="000000"/>
                </a:solidFill>
              </a:rPr>
              <a:t>      </a:t>
            </a:r>
            <a:r>
              <a:rPr lang="zh-CN" altLang="en-US" sz="2000" dirty="0" smtClean="0">
                <a:solidFill>
                  <a:srgbClr val="000000"/>
                </a:solidFill>
              </a:rPr>
              <a:t>阻塞当前进程</a:t>
            </a:r>
            <a:r>
              <a:rPr lang="en-US" altLang="zh-CN" sz="2000" dirty="0" smtClean="0">
                <a:solidFill>
                  <a:srgbClr val="000000"/>
                </a:solidFill>
              </a:rPr>
              <a:t>;</a:t>
            </a:r>
          </a:p>
          <a:p>
            <a:pPr lvl="1" eaLnBrk="1" hangingPunct="1">
              <a:spcBef>
                <a:spcPct val="0"/>
              </a:spcBef>
              <a:buFontTx/>
              <a:buNone/>
            </a:pPr>
            <a:r>
              <a:rPr lang="en-US" altLang="zh-CN" sz="2000" dirty="0">
                <a:solidFill>
                  <a:srgbClr val="000000"/>
                </a:solidFill>
              </a:rPr>
              <a:t>}</a:t>
            </a:r>
          </a:p>
        </p:txBody>
      </p:sp>
      <p:sp>
        <p:nvSpPr>
          <p:cNvPr id="425998" name="Text Box 14"/>
          <p:cNvSpPr txBox="1">
            <a:spLocks noChangeArrowheads="1"/>
          </p:cNvSpPr>
          <p:nvPr/>
        </p:nvSpPr>
        <p:spPr bwMode="auto">
          <a:xfrm>
            <a:off x="228600" y="3070225"/>
            <a:ext cx="39624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r>
              <a:rPr lang="en-US" altLang="zh-CN" sz="2400">
                <a:solidFill>
                  <a:srgbClr val="000000"/>
                </a:solidFill>
              </a:rPr>
              <a:t> S.value&gt;=0</a:t>
            </a:r>
            <a:r>
              <a:rPr lang="zh-CN" altLang="en-US" sz="2400">
                <a:solidFill>
                  <a:srgbClr val="000000"/>
                </a:solidFill>
              </a:rPr>
              <a:t>时，其值表示系统中该类资源当前可用的数目。</a:t>
            </a:r>
          </a:p>
          <a:p>
            <a:pPr eaLnBrk="1" hangingPunct="1">
              <a:lnSpc>
                <a:spcPct val="80000"/>
              </a:lnSpc>
            </a:pPr>
            <a:r>
              <a:rPr lang="zh-CN" altLang="en-US" sz="2400">
                <a:solidFill>
                  <a:srgbClr val="000000"/>
                </a:solidFill>
              </a:rPr>
              <a:t> </a:t>
            </a:r>
            <a:r>
              <a:rPr kumimoji="0" lang="en-US" altLang="zh-CN" sz="2400">
                <a:solidFill>
                  <a:srgbClr val="0000FF"/>
                </a:solidFill>
              </a:rPr>
              <a:t>block(S.L)</a:t>
            </a:r>
            <a:r>
              <a:rPr lang="zh-CN" altLang="en-US" sz="2400">
                <a:solidFill>
                  <a:srgbClr val="000000"/>
                </a:solidFill>
              </a:rPr>
              <a:t>将当前进程的</a:t>
            </a:r>
            <a:r>
              <a:rPr lang="en-US" altLang="zh-CN" sz="2400">
                <a:solidFill>
                  <a:srgbClr val="000000"/>
                </a:solidFill>
              </a:rPr>
              <a:t>PCB</a:t>
            </a:r>
            <a:r>
              <a:rPr lang="zh-CN" altLang="en-US" sz="2400">
                <a:solidFill>
                  <a:srgbClr val="000000"/>
                </a:solidFill>
              </a:rPr>
              <a:t>插入信号量</a:t>
            </a:r>
            <a:r>
              <a:rPr lang="en-US" altLang="zh-CN" sz="2400">
                <a:solidFill>
                  <a:srgbClr val="000000"/>
                </a:solidFill>
              </a:rPr>
              <a:t>S</a:t>
            </a:r>
            <a:r>
              <a:rPr lang="zh-CN" altLang="en-US" sz="2400">
                <a:solidFill>
                  <a:srgbClr val="000000"/>
                </a:solidFill>
              </a:rPr>
              <a:t>的等待队列</a:t>
            </a:r>
            <a:r>
              <a:rPr lang="en-US" altLang="zh-CN" sz="2400">
                <a:solidFill>
                  <a:srgbClr val="000000"/>
                </a:solidFill>
              </a:rPr>
              <a:t>L</a:t>
            </a:r>
            <a:r>
              <a:rPr lang="zh-CN" altLang="en-US" sz="2400">
                <a:solidFill>
                  <a:srgbClr val="000000"/>
                </a:solidFill>
              </a:rPr>
              <a:t>中，并将自己阻塞。因此解决了信号量“忙等”的问题，做到了“</a:t>
            </a:r>
            <a:r>
              <a:rPr kumimoji="0" lang="zh-CN" altLang="en-US" sz="2400">
                <a:solidFill>
                  <a:srgbClr val="0000FF"/>
                </a:solidFill>
              </a:rPr>
              <a:t>让权等待</a:t>
            </a:r>
            <a:r>
              <a:rPr lang="zh-CN" altLang="en-US" sz="2400">
                <a:solidFill>
                  <a:srgbClr val="000000"/>
                </a:solidFill>
              </a:rPr>
              <a:t>”</a:t>
            </a:r>
          </a:p>
          <a:p>
            <a:pPr eaLnBrk="1" hangingPunct="1">
              <a:lnSpc>
                <a:spcPct val="80000"/>
              </a:lnSpc>
            </a:pPr>
            <a:r>
              <a:rPr lang="zh-CN" altLang="en-US" sz="2400">
                <a:solidFill>
                  <a:srgbClr val="000000"/>
                </a:solidFill>
              </a:rPr>
              <a:t> </a:t>
            </a:r>
            <a:r>
              <a:rPr lang="en-US" altLang="zh-CN" sz="2400">
                <a:solidFill>
                  <a:srgbClr val="000000"/>
                </a:solidFill>
              </a:rPr>
              <a:t>S.value&lt;0</a:t>
            </a:r>
            <a:r>
              <a:rPr lang="zh-CN" altLang="en-US" sz="2400">
                <a:solidFill>
                  <a:srgbClr val="000000"/>
                </a:solidFill>
              </a:rPr>
              <a:t>时，表示该类资源分配已</a:t>
            </a:r>
            <a:r>
              <a:rPr kumimoji="0" lang="zh-CN" altLang="en-US" sz="2400">
                <a:solidFill>
                  <a:srgbClr val="0000FF"/>
                </a:solidFill>
              </a:rPr>
              <a:t>完毕</a:t>
            </a:r>
            <a:r>
              <a:rPr lang="zh-CN" altLang="en-US" sz="2400">
                <a:solidFill>
                  <a:srgbClr val="000000"/>
                </a:solidFill>
              </a:rPr>
              <a:t>，其绝对值表示因申请该类资源而</a:t>
            </a:r>
            <a:r>
              <a:rPr kumimoji="0" lang="zh-CN" altLang="en-US" sz="2400">
                <a:solidFill>
                  <a:srgbClr val="0000FF"/>
                </a:solidFill>
              </a:rPr>
              <a:t>阻塞在</a:t>
            </a:r>
            <a:r>
              <a:rPr kumimoji="0" lang="en-US" altLang="zh-CN" sz="2400">
                <a:solidFill>
                  <a:srgbClr val="0000FF"/>
                </a:solidFill>
              </a:rPr>
              <a:t>S.L</a:t>
            </a:r>
            <a:r>
              <a:rPr kumimoji="0" lang="zh-CN" altLang="en-US" sz="2400">
                <a:solidFill>
                  <a:srgbClr val="0000FF"/>
                </a:solidFill>
              </a:rPr>
              <a:t>上的进程数目。</a:t>
            </a:r>
          </a:p>
        </p:txBody>
      </p:sp>
      <p:sp>
        <p:nvSpPr>
          <p:cNvPr id="425999" name="Text Box 15"/>
          <p:cNvSpPr txBox="1">
            <a:spLocks noChangeArrowheads="1"/>
          </p:cNvSpPr>
          <p:nvPr/>
        </p:nvSpPr>
        <p:spPr bwMode="auto">
          <a:xfrm>
            <a:off x="4518025" y="761901"/>
            <a:ext cx="3890809" cy="2308324"/>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a:solidFill>
                  <a:srgbClr val="0000FF"/>
                </a:solidFill>
              </a:rPr>
              <a:t>signal</a:t>
            </a:r>
            <a:r>
              <a:rPr lang="en-US" altLang="zh-CN" sz="2400" dirty="0">
                <a:solidFill>
                  <a:srgbClr val="000000"/>
                </a:solidFill>
              </a:rPr>
              <a:t>(S)</a:t>
            </a:r>
            <a:r>
              <a:rPr lang="zh-CN" altLang="en-US" sz="2400" dirty="0">
                <a:solidFill>
                  <a:srgbClr val="000000"/>
                </a:solidFill>
              </a:rPr>
              <a:t>：</a:t>
            </a:r>
          </a:p>
          <a:p>
            <a:pPr eaLnBrk="1" hangingPunct="1">
              <a:spcBef>
                <a:spcPct val="0"/>
              </a:spcBef>
              <a:buFontTx/>
              <a:buNone/>
            </a:pPr>
            <a:r>
              <a:rPr lang="en-US" altLang="zh-CN" sz="2400" dirty="0" err="1">
                <a:solidFill>
                  <a:srgbClr val="000000"/>
                </a:solidFill>
              </a:rPr>
              <a:t>S.value</a:t>
            </a:r>
            <a:r>
              <a:rPr lang="en-US" altLang="zh-CN" sz="2400" dirty="0">
                <a:solidFill>
                  <a:srgbClr val="000000"/>
                </a:solidFill>
              </a:rPr>
              <a:t> = </a:t>
            </a:r>
            <a:r>
              <a:rPr lang="en-US" altLang="zh-CN" sz="2400" dirty="0" err="1">
                <a:solidFill>
                  <a:srgbClr val="000000"/>
                </a:solidFill>
              </a:rPr>
              <a:t>S.value</a:t>
            </a:r>
            <a:r>
              <a:rPr lang="en-US" altLang="zh-CN" sz="2400" dirty="0">
                <a:solidFill>
                  <a:srgbClr val="000000"/>
                </a:solidFill>
              </a:rPr>
              <a:t> + 1;</a:t>
            </a:r>
          </a:p>
          <a:p>
            <a:pPr eaLnBrk="1" hangingPunct="1">
              <a:spcBef>
                <a:spcPct val="0"/>
              </a:spcBef>
              <a:buFontTx/>
              <a:buNone/>
            </a:pPr>
            <a:r>
              <a:rPr lang="en-US" altLang="zh-CN" sz="2400" dirty="0">
                <a:solidFill>
                  <a:srgbClr val="000000"/>
                </a:solidFill>
              </a:rPr>
              <a:t>if (</a:t>
            </a:r>
            <a:r>
              <a:rPr lang="en-US" altLang="zh-CN" sz="2400" dirty="0" err="1">
                <a:solidFill>
                  <a:srgbClr val="000000"/>
                </a:solidFill>
              </a:rPr>
              <a:t>S.value</a:t>
            </a:r>
            <a:r>
              <a:rPr lang="en-US" altLang="zh-CN" sz="2400" dirty="0">
                <a:solidFill>
                  <a:srgbClr val="000000"/>
                </a:solidFill>
              </a:rPr>
              <a:t> &lt;= 0</a:t>
            </a:r>
            <a:r>
              <a:rPr lang="en-US" altLang="zh-CN" sz="2400" dirty="0" smtClean="0">
                <a:solidFill>
                  <a:srgbClr val="000000"/>
                </a:solidFill>
              </a:rPr>
              <a:t>)</a:t>
            </a:r>
          </a:p>
          <a:p>
            <a:pPr eaLnBrk="1" hangingPunct="1">
              <a:spcBef>
                <a:spcPct val="0"/>
              </a:spcBef>
              <a:buFontTx/>
              <a:buNone/>
            </a:pPr>
            <a:r>
              <a:rPr lang="en-US" altLang="zh-CN" sz="2400" dirty="0" smtClean="0">
                <a:solidFill>
                  <a:srgbClr val="000000"/>
                </a:solidFill>
              </a:rPr>
              <a:t>{</a:t>
            </a:r>
          </a:p>
          <a:p>
            <a:pPr eaLnBrk="1" hangingPunct="1">
              <a:spcBef>
                <a:spcPct val="0"/>
              </a:spcBef>
              <a:buFontTx/>
              <a:buNone/>
            </a:pPr>
            <a:r>
              <a:rPr lang="en-US" altLang="zh-CN" sz="2400" dirty="0">
                <a:solidFill>
                  <a:srgbClr val="000000"/>
                </a:solidFill>
              </a:rPr>
              <a:t> </a:t>
            </a:r>
            <a:r>
              <a:rPr lang="en-US" altLang="zh-CN" sz="2400" dirty="0" smtClean="0">
                <a:solidFill>
                  <a:srgbClr val="000000"/>
                </a:solidFill>
              </a:rPr>
              <a:t>    </a:t>
            </a:r>
            <a:r>
              <a:rPr lang="zh-CN" altLang="en-US" sz="2400" dirty="0" smtClean="0">
                <a:solidFill>
                  <a:srgbClr val="000000"/>
                </a:solidFill>
              </a:rPr>
              <a:t>唤醒队列</a:t>
            </a:r>
            <a:r>
              <a:rPr lang="en-US" altLang="zh-CN" sz="2400" dirty="0" smtClean="0">
                <a:solidFill>
                  <a:srgbClr val="000000"/>
                </a:solidFill>
              </a:rPr>
              <a:t>L</a:t>
            </a:r>
            <a:r>
              <a:rPr lang="zh-CN" altLang="en-US" sz="2400" dirty="0" smtClean="0">
                <a:solidFill>
                  <a:srgbClr val="000000"/>
                </a:solidFill>
              </a:rPr>
              <a:t>中的一个进程</a:t>
            </a:r>
            <a:endParaRPr lang="en-US" altLang="zh-CN" sz="2400" dirty="0" smtClean="0">
              <a:solidFill>
                <a:srgbClr val="000000"/>
              </a:solidFill>
            </a:endParaRPr>
          </a:p>
          <a:p>
            <a:pPr eaLnBrk="1" hangingPunct="1">
              <a:spcBef>
                <a:spcPct val="0"/>
              </a:spcBef>
              <a:buFontTx/>
              <a:buNone/>
            </a:pPr>
            <a:r>
              <a:rPr lang="en-US" altLang="zh-CN" sz="2400" dirty="0" smtClean="0">
                <a:solidFill>
                  <a:srgbClr val="000000"/>
                </a:solidFill>
              </a:rPr>
              <a:t>}</a:t>
            </a:r>
            <a:endParaRPr lang="en-US" altLang="zh-CN" sz="2400" dirty="0">
              <a:solidFill>
                <a:srgbClr val="000000"/>
              </a:solidFill>
            </a:endParaRPr>
          </a:p>
        </p:txBody>
      </p:sp>
      <p:sp>
        <p:nvSpPr>
          <p:cNvPr id="426000" name="Line 16"/>
          <p:cNvSpPr>
            <a:spLocks noChangeShapeType="1"/>
          </p:cNvSpPr>
          <p:nvPr/>
        </p:nvSpPr>
        <p:spPr bwMode="auto">
          <a:xfrm>
            <a:off x="4343400" y="1600200"/>
            <a:ext cx="0" cy="5029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26001" name="Text Box 17"/>
          <p:cNvSpPr txBox="1">
            <a:spLocks noChangeArrowheads="1"/>
          </p:cNvSpPr>
          <p:nvPr/>
        </p:nvSpPr>
        <p:spPr bwMode="auto">
          <a:xfrm>
            <a:off x="4495800" y="3289300"/>
            <a:ext cx="44196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r>
              <a:rPr lang="en-US" altLang="zh-CN" sz="2400" dirty="0">
                <a:solidFill>
                  <a:srgbClr val="000000"/>
                </a:solidFill>
              </a:rPr>
              <a:t> </a:t>
            </a:r>
            <a:r>
              <a:rPr lang="en-US" altLang="zh-CN" sz="2400" dirty="0" err="1">
                <a:solidFill>
                  <a:srgbClr val="000000"/>
                </a:solidFill>
              </a:rPr>
              <a:t>S.value</a:t>
            </a:r>
            <a:r>
              <a:rPr lang="en-US" altLang="zh-CN" sz="2400" dirty="0">
                <a:solidFill>
                  <a:srgbClr val="000000"/>
                </a:solidFill>
              </a:rPr>
              <a:t> = </a:t>
            </a:r>
            <a:r>
              <a:rPr lang="en-US" altLang="zh-CN" sz="2400" dirty="0" err="1">
                <a:solidFill>
                  <a:srgbClr val="000000"/>
                </a:solidFill>
              </a:rPr>
              <a:t>S.vaule</a:t>
            </a:r>
            <a:r>
              <a:rPr lang="en-US" altLang="zh-CN" sz="2400" dirty="0">
                <a:solidFill>
                  <a:srgbClr val="000000"/>
                </a:solidFill>
              </a:rPr>
              <a:t> + 1</a:t>
            </a:r>
            <a:r>
              <a:rPr lang="zh-CN" altLang="en-US" sz="2400" dirty="0">
                <a:solidFill>
                  <a:srgbClr val="000000"/>
                </a:solidFill>
              </a:rPr>
              <a:t>，表示有进程释放一个单位的该类资源。</a:t>
            </a:r>
          </a:p>
          <a:p>
            <a:pPr eaLnBrk="1" hangingPunct="1">
              <a:lnSpc>
                <a:spcPct val="80000"/>
              </a:lnSpc>
            </a:pPr>
            <a:r>
              <a:rPr lang="zh-CN" altLang="en-US" sz="2400" dirty="0">
                <a:solidFill>
                  <a:srgbClr val="000000"/>
                </a:solidFill>
              </a:rPr>
              <a:t> 若释放了一个单位的该类资源后， </a:t>
            </a:r>
            <a:r>
              <a:rPr lang="en-US" altLang="zh-CN" sz="2400" dirty="0" err="1">
                <a:solidFill>
                  <a:srgbClr val="000000"/>
                </a:solidFill>
              </a:rPr>
              <a:t>S.value</a:t>
            </a:r>
            <a:r>
              <a:rPr lang="en-US" altLang="zh-CN" sz="2400" dirty="0">
                <a:solidFill>
                  <a:srgbClr val="000000"/>
                </a:solidFill>
              </a:rPr>
              <a:t> &lt;= 0</a:t>
            </a:r>
            <a:r>
              <a:rPr lang="zh-CN" altLang="en-US" sz="2400" dirty="0">
                <a:solidFill>
                  <a:srgbClr val="000000"/>
                </a:solidFill>
              </a:rPr>
              <a:t>，表示存在等待该资源的进程被阻塞，于是调用</a:t>
            </a:r>
            <a:r>
              <a:rPr kumimoji="0" lang="en-US" altLang="zh-CN" sz="2400" dirty="0">
                <a:solidFill>
                  <a:srgbClr val="0000FF"/>
                </a:solidFill>
              </a:rPr>
              <a:t>wakeup(S.L)</a:t>
            </a:r>
            <a:r>
              <a:rPr lang="zh-CN" altLang="en-US" sz="2400" dirty="0">
                <a:solidFill>
                  <a:srgbClr val="000000"/>
                </a:solidFill>
              </a:rPr>
              <a:t>唤醒</a:t>
            </a:r>
            <a:r>
              <a:rPr lang="en-US" altLang="zh-CN" sz="2400" dirty="0">
                <a:solidFill>
                  <a:srgbClr val="000000"/>
                </a:solidFill>
              </a:rPr>
              <a:t>S.L</a:t>
            </a:r>
            <a:r>
              <a:rPr lang="zh-CN" altLang="en-US" sz="2400" dirty="0">
                <a:solidFill>
                  <a:srgbClr val="000000"/>
                </a:solidFill>
              </a:rPr>
              <a:t>中的一个进程。</a:t>
            </a:r>
            <a:endParaRPr lang="zh-CN" altLang="en-US" sz="2400" dirty="0">
              <a:solidFill>
                <a:srgbClr val="3366FF"/>
              </a:solidFill>
            </a:endParaRPr>
          </a:p>
        </p:txBody>
      </p:sp>
    </p:spTree>
    <p:extLst>
      <p:ext uri="{BB962C8B-B14F-4D97-AF65-F5344CB8AC3E}">
        <p14:creationId xmlns:p14="http://schemas.microsoft.com/office/powerpoint/2010/main" val="2617929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5998">
                                            <p:txEl>
                                              <p:pRg st="0" end="0"/>
                                            </p:txEl>
                                          </p:spTgt>
                                        </p:tgtEl>
                                        <p:attrNameLst>
                                          <p:attrName>style.visibility</p:attrName>
                                        </p:attrNameLst>
                                      </p:cBhvr>
                                      <p:to>
                                        <p:strVal val="visible"/>
                                      </p:to>
                                    </p:set>
                                    <p:animEffect transition="in" filter="blinds(horizontal)">
                                      <p:cBhvr>
                                        <p:cTn id="7" dur="500"/>
                                        <p:tgtEl>
                                          <p:spTgt spid="4259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5998">
                                            <p:txEl>
                                              <p:pRg st="1" end="1"/>
                                            </p:txEl>
                                          </p:spTgt>
                                        </p:tgtEl>
                                        <p:attrNameLst>
                                          <p:attrName>style.visibility</p:attrName>
                                        </p:attrNameLst>
                                      </p:cBhvr>
                                      <p:to>
                                        <p:strVal val="visible"/>
                                      </p:to>
                                    </p:set>
                                    <p:animEffect transition="in" filter="blinds(horizontal)">
                                      <p:cBhvr>
                                        <p:cTn id="12" dur="500"/>
                                        <p:tgtEl>
                                          <p:spTgt spid="4259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5998">
                                            <p:txEl>
                                              <p:pRg st="2" end="2"/>
                                            </p:txEl>
                                          </p:spTgt>
                                        </p:tgtEl>
                                        <p:attrNameLst>
                                          <p:attrName>style.visibility</p:attrName>
                                        </p:attrNameLst>
                                      </p:cBhvr>
                                      <p:to>
                                        <p:strVal val="visible"/>
                                      </p:to>
                                    </p:set>
                                    <p:animEffect transition="in" filter="blinds(horizontal)">
                                      <p:cBhvr>
                                        <p:cTn id="17" dur="500"/>
                                        <p:tgtEl>
                                          <p:spTgt spid="42599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6000"/>
                                        </p:tgtEl>
                                        <p:attrNameLst>
                                          <p:attrName>style.visibility</p:attrName>
                                        </p:attrNameLst>
                                      </p:cBhvr>
                                      <p:to>
                                        <p:strVal val="visible"/>
                                      </p:to>
                                    </p:set>
                                    <p:animEffect transition="in" filter="blinds(horizontal)">
                                      <p:cBhvr>
                                        <p:cTn id="22" dur="500"/>
                                        <p:tgtEl>
                                          <p:spTgt spid="42600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25999"/>
                                        </p:tgtEl>
                                        <p:attrNameLst>
                                          <p:attrName>style.visibility</p:attrName>
                                        </p:attrNameLst>
                                      </p:cBhvr>
                                      <p:to>
                                        <p:strVal val="visible"/>
                                      </p:to>
                                    </p:set>
                                    <p:animEffect transition="in" filter="blinds(horizontal)">
                                      <p:cBhvr>
                                        <p:cTn id="25" dur="500"/>
                                        <p:tgtEl>
                                          <p:spTgt spid="4259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26001">
                                            <p:txEl>
                                              <p:pRg st="0" end="0"/>
                                            </p:txEl>
                                          </p:spTgt>
                                        </p:tgtEl>
                                        <p:attrNameLst>
                                          <p:attrName>style.visibility</p:attrName>
                                        </p:attrNameLst>
                                      </p:cBhvr>
                                      <p:to>
                                        <p:strVal val="visible"/>
                                      </p:to>
                                    </p:set>
                                    <p:animEffect transition="in" filter="blinds(horizontal)">
                                      <p:cBhvr>
                                        <p:cTn id="30" dur="500"/>
                                        <p:tgtEl>
                                          <p:spTgt spid="426001">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26001">
                                            <p:txEl>
                                              <p:pRg st="1" end="1"/>
                                            </p:txEl>
                                          </p:spTgt>
                                        </p:tgtEl>
                                        <p:attrNameLst>
                                          <p:attrName>style.visibility</p:attrName>
                                        </p:attrNameLst>
                                      </p:cBhvr>
                                      <p:to>
                                        <p:strVal val="visible"/>
                                      </p:to>
                                    </p:set>
                                    <p:animEffect transition="in" filter="blinds(horizontal)">
                                      <p:cBhvr>
                                        <p:cTn id="35" dur="500"/>
                                        <p:tgtEl>
                                          <p:spTgt spid="4260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9" grpId="0" animBg="1"/>
      <p:bldP spid="42600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dirty="0" smtClean="0">
                <a:solidFill>
                  <a:srgbClr val="FFFFFF"/>
                </a:solidFill>
              </a:rPr>
              <a:t> </a:t>
            </a:r>
            <a:r>
              <a:rPr kumimoji="0" lang="zh-CN" altLang="en-US" sz="3600" dirty="0">
                <a:solidFill>
                  <a:srgbClr val="FFFFFF"/>
                </a:solidFill>
              </a:rPr>
              <a:t>进程同步</a:t>
            </a:r>
          </a:p>
        </p:txBody>
      </p:sp>
      <p:sp>
        <p:nvSpPr>
          <p:cNvPr id="55299" name="Text Box 4"/>
          <p:cNvSpPr txBox="1">
            <a:spLocks noChangeArrowheads="1"/>
          </p:cNvSpPr>
          <p:nvPr/>
        </p:nvSpPr>
        <p:spPr bwMode="auto">
          <a:xfrm>
            <a:off x="685800" y="838200"/>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smtClean="0">
                <a:solidFill>
                  <a:srgbClr val="000000"/>
                </a:solidFill>
                <a:latin typeface="楷体_GB2312" pitchFamily="49" charset="-122"/>
              </a:rPr>
              <a:t> </a:t>
            </a:r>
            <a:r>
              <a:rPr kumimoji="0" lang="zh-CN" altLang="en-US" sz="2800" dirty="0">
                <a:solidFill>
                  <a:srgbClr val="000000"/>
                </a:solidFill>
                <a:latin typeface="楷体_GB2312" pitchFamily="49" charset="-122"/>
              </a:rPr>
              <a:t>信号量机制</a:t>
            </a:r>
          </a:p>
        </p:txBody>
      </p:sp>
      <p:sp>
        <p:nvSpPr>
          <p:cNvPr id="55300" name="Rectangle 8"/>
          <p:cNvSpPr>
            <a:spLocks noChangeArrowheads="1"/>
          </p:cNvSpPr>
          <p:nvPr/>
        </p:nvSpPr>
        <p:spPr bwMode="auto">
          <a:xfrm>
            <a:off x="685800" y="13716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dirty="0" smtClean="0">
                <a:solidFill>
                  <a:srgbClr val="000000"/>
                </a:solidFill>
              </a:rPr>
              <a:t> </a:t>
            </a:r>
            <a:r>
              <a:rPr lang="zh-CN" altLang="en-US" sz="2400" dirty="0">
                <a:solidFill>
                  <a:srgbClr val="000000"/>
                </a:solidFill>
              </a:rPr>
              <a:t>整型信号量</a:t>
            </a:r>
          </a:p>
        </p:txBody>
      </p:sp>
      <p:sp>
        <p:nvSpPr>
          <p:cNvPr id="55301" name="Rectangle 9"/>
          <p:cNvSpPr>
            <a:spLocks noChangeArrowheads="1"/>
          </p:cNvSpPr>
          <p:nvPr/>
        </p:nvSpPr>
        <p:spPr bwMode="auto">
          <a:xfrm>
            <a:off x="914400" y="1905000"/>
            <a:ext cx="7467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FF"/>
                </a:solidFill>
              </a:rPr>
              <a:t>整型信号量</a:t>
            </a:r>
            <a:r>
              <a:rPr lang="zh-CN" altLang="en-US" sz="2400">
                <a:solidFill>
                  <a:srgbClr val="000000"/>
                </a:solidFill>
              </a:rPr>
              <a:t>是一个</a:t>
            </a:r>
            <a:r>
              <a:rPr lang="zh-CN" altLang="en-US" sz="2400">
                <a:solidFill>
                  <a:srgbClr val="FF0000"/>
                </a:solidFill>
              </a:rPr>
              <a:t>非负的</a:t>
            </a:r>
            <a:r>
              <a:rPr lang="zh-CN" altLang="en-US" sz="2400">
                <a:solidFill>
                  <a:srgbClr val="000000"/>
                </a:solidFill>
              </a:rPr>
              <a:t>共享整型量</a:t>
            </a:r>
            <a:r>
              <a:rPr kumimoji="0" lang="en-US" altLang="zh-CN" sz="2400">
                <a:solidFill>
                  <a:srgbClr val="0000FF"/>
                </a:solidFill>
              </a:rPr>
              <a:t>S</a:t>
            </a:r>
            <a:r>
              <a:rPr lang="zh-CN" altLang="en-US" sz="2400">
                <a:solidFill>
                  <a:srgbClr val="000000"/>
                </a:solidFill>
              </a:rPr>
              <a:t>，除</a:t>
            </a:r>
            <a:r>
              <a:rPr kumimoji="0" lang="zh-CN" altLang="en-US" sz="2400">
                <a:solidFill>
                  <a:srgbClr val="0000FF"/>
                </a:solidFill>
              </a:rPr>
              <a:t>初始化外</a:t>
            </a:r>
            <a:r>
              <a:rPr lang="zh-CN" altLang="en-US" sz="2400">
                <a:solidFill>
                  <a:srgbClr val="000000"/>
                </a:solidFill>
              </a:rPr>
              <a:t>，仅能通过两个标准的</a:t>
            </a:r>
            <a:r>
              <a:rPr lang="zh-CN" altLang="en-US" sz="2400">
                <a:solidFill>
                  <a:srgbClr val="FF0000"/>
                </a:solidFill>
              </a:rPr>
              <a:t>原子操作</a:t>
            </a:r>
            <a:r>
              <a:rPr lang="en-US" altLang="zh-CN" sz="2400">
                <a:solidFill>
                  <a:srgbClr val="000000"/>
                </a:solidFill>
              </a:rPr>
              <a:t>(Atomic Operation) </a:t>
            </a:r>
            <a:r>
              <a:rPr kumimoji="0" lang="en-US" altLang="zh-CN" sz="2400">
                <a:solidFill>
                  <a:srgbClr val="0000FF"/>
                </a:solidFill>
              </a:rPr>
              <a:t>wait</a:t>
            </a:r>
            <a:r>
              <a:rPr lang="en-US" altLang="zh-CN" sz="2400">
                <a:solidFill>
                  <a:srgbClr val="000000"/>
                </a:solidFill>
              </a:rPr>
              <a:t>(S)(</a:t>
            </a:r>
            <a:r>
              <a:rPr lang="zh-CN" altLang="en-US" sz="2400">
                <a:solidFill>
                  <a:srgbClr val="000000"/>
                </a:solidFill>
              </a:rPr>
              <a:t>也叫</a:t>
            </a:r>
            <a:r>
              <a:rPr kumimoji="0" lang="en-US" altLang="zh-CN" sz="2400">
                <a:solidFill>
                  <a:srgbClr val="0000FF"/>
                </a:solidFill>
              </a:rPr>
              <a:t>P</a:t>
            </a:r>
            <a:r>
              <a:rPr kumimoji="0" lang="zh-CN" altLang="en-US" sz="2400">
                <a:solidFill>
                  <a:srgbClr val="0000FF"/>
                </a:solidFill>
              </a:rPr>
              <a:t>操作</a:t>
            </a:r>
            <a:r>
              <a:rPr lang="en-US" altLang="zh-CN" sz="2400">
                <a:solidFill>
                  <a:srgbClr val="000000"/>
                </a:solidFill>
              </a:rPr>
              <a:t>)</a:t>
            </a:r>
            <a:r>
              <a:rPr lang="zh-CN" altLang="en-US" sz="2400">
                <a:solidFill>
                  <a:srgbClr val="000000"/>
                </a:solidFill>
              </a:rPr>
              <a:t>和</a:t>
            </a:r>
            <a:r>
              <a:rPr kumimoji="0" lang="en-US" altLang="zh-CN" sz="2400">
                <a:solidFill>
                  <a:srgbClr val="0000FF"/>
                </a:solidFill>
              </a:rPr>
              <a:t>signal</a:t>
            </a:r>
            <a:r>
              <a:rPr lang="en-US" altLang="zh-CN" sz="2400">
                <a:solidFill>
                  <a:srgbClr val="000000"/>
                </a:solidFill>
              </a:rPr>
              <a:t>(S)(</a:t>
            </a:r>
            <a:r>
              <a:rPr lang="zh-CN" altLang="en-US" sz="2400">
                <a:solidFill>
                  <a:srgbClr val="000000"/>
                </a:solidFill>
              </a:rPr>
              <a:t>也叫</a:t>
            </a:r>
            <a:r>
              <a:rPr kumimoji="0" lang="en-US" altLang="zh-CN" sz="2400">
                <a:solidFill>
                  <a:srgbClr val="0000FF"/>
                </a:solidFill>
              </a:rPr>
              <a:t>V</a:t>
            </a:r>
            <a:r>
              <a:rPr kumimoji="0" lang="zh-CN" altLang="en-US" sz="2400">
                <a:solidFill>
                  <a:srgbClr val="0000FF"/>
                </a:solidFill>
              </a:rPr>
              <a:t>操作</a:t>
            </a:r>
            <a:r>
              <a:rPr lang="en-US" altLang="zh-CN" sz="2400">
                <a:solidFill>
                  <a:srgbClr val="000000"/>
                </a:solidFill>
              </a:rPr>
              <a:t>)</a:t>
            </a:r>
            <a:r>
              <a:rPr lang="zh-CN" altLang="en-US" sz="2400">
                <a:solidFill>
                  <a:srgbClr val="000000"/>
                </a:solidFill>
              </a:rPr>
              <a:t>来访问</a:t>
            </a:r>
            <a:r>
              <a:rPr kumimoji="0" lang="en-US" altLang="zh-CN" sz="2400">
                <a:solidFill>
                  <a:srgbClr val="0000FF"/>
                </a:solidFill>
              </a:rPr>
              <a:t>S</a:t>
            </a:r>
            <a:r>
              <a:rPr lang="en-US" altLang="zh-CN" sz="2400">
                <a:solidFill>
                  <a:srgbClr val="000000"/>
                </a:solidFill>
              </a:rPr>
              <a:t> </a:t>
            </a:r>
            <a:r>
              <a:rPr lang="zh-CN" altLang="en-US" sz="2400">
                <a:solidFill>
                  <a:srgbClr val="000000"/>
                </a:solidFill>
              </a:rPr>
              <a:t>：</a:t>
            </a:r>
          </a:p>
        </p:txBody>
      </p:sp>
      <p:sp>
        <p:nvSpPr>
          <p:cNvPr id="209942" name="Rectangle 22"/>
          <p:cNvSpPr>
            <a:spLocks noChangeArrowheads="1"/>
          </p:cNvSpPr>
          <p:nvPr/>
        </p:nvSpPr>
        <p:spPr bwMode="auto">
          <a:xfrm>
            <a:off x="762000" y="3581400"/>
            <a:ext cx="7620000" cy="2308324"/>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Char char="•"/>
            </a:pPr>
            <a:r>
              <a:rPr lang="zh-CN" altLang="en-US" sz="2400" dirty="0">
                <a:solidFill>
                  <a:srgbClr val="000000"/>
                </a:solidFill>
              </a:rPr>
              <a:t>一个</a:t>
            </a:r>
            <a:r>
              <a:rPr lang="zh-CN" altLang="en-US" sz="2400" dirty="0">
                <a:solidFill>
                  <a:srgbClr val="FF0000"/>
                </a:solidFill>
              </a:rPr>
              <a:t>信号量</a:t>
            </a:r>
            <a:r>
              <a:rPr lang="zh-CN" altLang="en-US" sz="2400" dirty="0">
                <a:solidFill>
                  <a:srgbClr val="000000"/>
                </a:solidFill>
              </a:rPr>
              <a:t>通常对应一类临界资源。在使用前，信号量必须赋适当的值，表示最多能使用该类资源的数目。</a:t>
            </a:r>
          </a:p>
          <a:p>
            <a:pPr eaLnBrk="1" hangingPunct="1">
              <a:spcBef>
                <a:spcPct val="0"/>
              </a:spcBef>
              <a:buFontTx/>
              <a:buChar char="•"/>
            </a:pPr>
            <a:r>
              <a:rPr lang="zh-CN" altLang="en-US" sz="2400" dirty="0">
                <a:solidFill>
                  <a:srgbClr val="000000"/>
                </a:solidFill>
              </a:rPr>
              <a:t>每次对信号量进行</a:t>
            </a:r>
            <a:r>
              <a:rPr kumimoji="0" lang="en-US" altLang="zh-CN" sz="2400" dirty="0">
                <a:solidFill>
                  <a:srgbClr val="0000FF"/>
                </a:solidFill>
              </a:rPr>
              <a:t>wait</a:t>
            </a:r>
            <a:r>
              <a:rPr lang="zh-CN" altLang="en-US" sz="2400" dirty="0">
                <a:solidFill>
                  <a:srgbClr val="000000"/>
                </a:solidFill>
              </a:rPr>
              <a:t>操作，意味着</a:t>
            </a:r>
            <a:r>
              <a:rPr kumimoji="0" lang="zh-CN" altLang="en-US" sz="2400" dirty="0">
                <a:solidFill>
                  <a:srgbClr val="0000FF"/>
                </a:solidFill>
              </a:rPr>
              <a:t>申请</a:t>
            </a:r>
            <a:r>
              <a:rPr lang="zh-CN" altLang="en-US" sz="2400" dirty="0">
                <a:solidFill>
                  <a:srgbClr val="000000"/>
                </a:solidFill>
              </a:rPr>
              <a:t>一个单位的该类资源，</a:t>
            </a:r>
            <a:r>
              <a:rPr kumimoji="0" lang="en-US" altLang="zh-CN" sz="2400" dirty="0">
                <a:solidFill>
                  <a:srgbClr val="0000FF"/>
                </a:solidFill>
              </a:rPr>
              <a:t>signal</a:t>
            </a:r>
            <a:r>
              <a:rPr lang="zh-CN" altLang="en-US" sz="2400" dirty="0">
                <a:solidFill>
                  <a:srgbClr val="000000"/>
                </a:solidFill>
              </a:rPr>
              <a:t>操作，意味着</a:t>
            </a:r>
            <a:r>
              <a:rPr kumimoji="0" lang="zh-CN" altLang="en-US" sz="2400" dirty="0">
                <a:solidFill>
                  <a:srgbClr val="0000FF"/>
                </a:solidFill>
              </a:rPr>
              <a:t>归还</a:t>
            </a:r>
            <a:r>
              <a:rPr lang="zh-CN" altLang="en-US" sz="2400" dirty="0">
                <a:solidFill>
                  <a:srgbClr val="000000"/>
                </a:solidFill>
              </a:rPr>
              <a:t>一个单位的该类资源。</a:t>
            </a:r>
          </a:p>
          <a:p>
            <a:pPr eaLnBrk="1" hangingPunct="1">
              <a:spcBef>
                <a:spcPct val="0"/>
              </a:spcBef>
              <a:buFontTx/>
              <a:buChar char="•"/>
            </a:pPr>
            <a:r>
              <a:rPr lang="zh-CN" altLang="en-US" sz="2400" dirty="0">
                <a:solidFill>
                  <a:srgbClr val="000000"/>
                </a:solidFill>
              </a:rPr>
              <a:t>若</a:t>
            </a:r>
            <a:r>
              <a:rPr lang="en-US" altLang="zh-CN" sz="2400" dirty="0">
                <a:solidFill>
                  <a:srgbClr val="000000"/>
                </a:solidFill>
              </a:rPr>
              <a:t>S</a:t>
            </a:r>
            <a:r>
              <a:rPr lang="zh-CN" altLang="en-US" sz="2400" dirty="0">
                <a:solidFill>
                  <a:srgbClr val="000000"/>
                </a:solidFill>
              </a:rPr>
              <a:t>的初值为</a:t>
            </a:r>
            <a:r>
              <a:rPr lang="en-US" altLang="zh-CN" sz="2400" dirty="0">
                <a:solidFill>
                  <a:srgbClr val="000000"/>
                </a:solidFill>
              </a:rPr>
              <a:t>1</a:t>
            </a:r>
            <a:r>
              <a:rPr lang="zh-CN" altLang="en-US" sz="2400" dirty="0">
                <a:solidFill>
                  <a:srgbClr val="000000"/>
                </a:solidFill>
              </a:rPr>
              <a:t>，则为互斥信号量（锁）。</a:t>
            </a:r>
          </a:p>
        </p:txBody>
      </p:sp>
    </p:spTree>
    <p:extLst>
      <p:ext uri="{BB962C8B-B14F-4D97-AF65-F5344CB8AC3E}">
        <p14:creationId xmlns:p14="http://schemas.microsoft.com/office/powerpoint/2010/main" val="120620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9942">
                                            <p:txEl>
                                              <p:pRg st="0" end="0"/>
                                            </p:txEl>
                                          </p:spTgt>
                                        </p:tgtEl>
                                        <p:attrNameLst>
                                          <p:attrName>style.visibility</p:attrName>
                                        </p:attrNameLst>
                                      </p:cBhvr>
                                      <p:to>
                                        <p:strVal val="visible"/>
                                      </p:to>
                                    </p:set>
                                    <p:animEffect transition="in" filter="blinds(horizontal)">
                                      <p:cBhvr>
                                        <p:cTn id="7" dur="500"/>
                                        <p:tgtEl>
                                          <p:spTgt spid="2099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9942">
                                            <p:txEl>
                                              <p:pRg st="1" end="1"/>
                                            </p:txEl>
                                          </p:spTgt>
                                        </p:tgtEl>
                                        <p:attrNameLst>
                                          <p:attrName>style.visibility</p:attrName>
                                        </p:attrNameLst>
                                      </p:cBhvr>
                                      <p:to>
                                        <p:strVal val="visible"/>
                                      </p:to>
                                    </p:set>
                                    <p:animEffect transition="in" filter="blinds(horizontal)">
                                      <p:cBhvr>
                                        <p:cTn id="12" dur="500"/>
                                        <p:tgtEl>
                                          <p:spTgt spid="20994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9942">
                                            <p:txEl>
                                              <p:pRg st="2" end="2"/>
                                            </p:txEl>
                                          </p:spTgt>
                                        </p:tgtEl>
                                        <p:attrNameLst>
                                          <p:attrName>style.visibility</p:attrName>
                                        </p:attrNameLst>
                                      </p:cBhvr>
                                      <p:to>
                                        <p:strVal val="visible"/>
                                      </p:to>
                                    </p:set>
                                    <p:animEffect transition="in" filter="blinds(horizontal)">
                                      <p:cBhvr>
                                        <p:cTn id="17" dur="500"/>
                                        <p:tgtEl>
                                          <p:spTgt spid="2099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zh-CN" altLang="en-US" sz="3600" dirty="0" smtClean="0">
                <a:solidFill>
                  <a:srgbClr val="FFFFFF"/>
                </a:solidFill>
              </a:rPr>
              <a:t>进程同步</a:t>
            </a:r>
            <a:endParaRPr kumimoji="0" lang="zh-CN" altLang="en-US" sz="3600" dirty="0">
              <a:solidFill>
                <a:srgbClr val="FFFFFF"/>
              </a:solidFill>
            </a:endParaRPr>
          </a:p>
        </p:txBody>
      </p:sp>
      <p:sp>
        <p:nvSpPr>
          <p:cNvPr id="58372" name="Text Box 4"/>
          <p:cNvSpPr txBox="1">
            <a:spLocks noChangeArrowheads="1"/>
          </p:cNvSpPr>
          <p:nvPr/>
        </p:nvSpPr>
        <p:spPr bwMode="auto">
          <a:xfrm>
            <a:off x="685800" y="685800"/>
            <a:ext cx="25298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dirty="0" smtClean="0">
                <a:solidFill>
                  <a:srgbClr val="000000"/>
                </a:solidFill>
                <a:latin typeface="楷体_GB2312" pitchFamily="49" charset="-122"/>
              </a:rPr>
              <a:t> </a:t>
            </a:r>
            <a:r>
              <a:rPr kumimoji="0" lang="zh-CN" altLang="en-US" sz="2800" dirty="0">
                <a:solidFill>
                  <a:srgbClr val="000000"/>
                </a:solidFill>
                <a:latin typeface="楷体_GB2312" pitchFamily="49" charset="-122"/>
              </a:rPr>
              <a:t>信号量的应用</a:t>
            </a:r>
          </a:p>
        </p:txBody>
      </p:sp>
      <p:sp>
        <p:nvSpPr>
          <p:cNvPr id="58373" name="Rectangle 5"/>
          <p:cNvSpPr>
            <a:spLocks noChangeArrowheads="1"/>
          </p:cNvSpPr>
          <p:nvPr/>
        </p:nvSpPr>
        <p:spPr bwMode="auto">
          <a:xfrm>
            <a:off x="685800" y="1143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dirty="0" smtClean="0">
                <a:solidFill>
                  <a:srgbClr val="000000"/>
                </a:solidFill>
              </a:rPr>
              <a:t> </a:t>
            </a:r>
            <a:r>
              <a:rPr lang="zh-CN" altLang="en-US" sz="2400" dirty="0">
                <a:solidFill>
                  <a:srgbClr val="000000"/>
                </a:solidFill>
              </a:rPr>
              <a:t>利用信号量实现进程互斥</a:t>
            </a:r>
          </a:p>
        </p:txBody>
      </p:sp>
      <p:sp>
        <p:nvSpPr>
          <p:cNvPr id="58374" name="Text Box 6"/>
          <p:cNvSpPr txBox="1">
            <a:spLocks noChangeArrowheads="1"/>
          </p:cNvSpPr>
          <p:nvPr/>
        </p:nvSpPr>
        <p:spPr bwMode="auto">
          <a:xfrm>
            <a:off x="609600" y="1524000"/>
            <a:ext cx="83026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为使</a:t>
            </a:r>
            <a:r>
              <a:rPr kumimoji="0" lang="zh-CN" altLang="en-US" sz="2400">
                <a:solidFill>
                  <a:srgbClr val="0000FF"/>
                </a:solidFill>
              </a:rPr>
              <a:t>多个进程</a:t>
            </a:r>
            <a:r>
              <a:rPr lang="zh-CN" altLang="en-US" sz="2400">
                <a:solidFill>
                  <a:srgbClr val="000000"/>
                </a:solidFill>
              </a:rPr>
              <a:t>能</a:t>
            </a:r>
            <a:r>
              <a:rPr kumimoji="0" lang="zh-CN" altLang="en-US" sz="2400">
                <a:solidFill>
                  <a:srgbClr val="0000FF"/>
                </a:solidFill>
              </a:rPr>
              <a:t>互斥地访问</a:t>
            </a:r>
            <a:r>
              <a:rPr lang="zh-CN" altLang="en-US" sz="2400">
                <a:solidFill>
                  <a:srgbClr val="000000"/>
                </a:solidFill>
              </a:rPr>
              <a:t>某</a:t>
            </a:r>
            <a:r>
              <a:rPr kumimoji="0" lang="zh-CN" altLang="en-US" sz="2400">
                <a:solidFill>
                  <a:srgbClr val="0000FF"/>
                </a:solidFill>
              </a:rPr>
              <a:t>临界资源</a:t>
            </a:r>
            <a:r>
              <a:rPr lang="zh-CN" altLang="en-US" sz="2400">
                <a:solidFill>
                  <a:srgbClr val="000000"/>
                </a:solidFill>
              </a:rPr>
              <a:t>，只须为该资源设置一</a:t>
            </a:r>
            <a:r>
              <a:rPr kumimoji="0" lang="zh-CN" altLang="en-US" sz="2400">
                <a:solidFill>
                  <a:srgbClr val="0000FF"/>
                </a:solidFill>
              </a:rPr>
              <a:t>互斥信号量</a:t>
            </a:r>
            <a:r>
              <a:rPr kumimoji="0" lang="en-US" altLang="zh-CN" sz="2400">
                <a:solidFill>
                  <a:srgbClr val="0000FF"/>
                </a:solidFill>
              </a:rPr>
              <a:t>mutex</a:t>
            </a:r>
            <a:r>
              <a:rPr lang="zh-CN" altLang="en-US" sz="2400">
                <a:solidFill>
                  <a:srgbClr val="000000"/>
                </a:solidFill>
              </a:rPr>
              <a:t>，并设其</a:t>
            </a:r>
            <a:r>
              <a:rPr kumimoji="0" lang="zh-CN" altLang="en-US" sz="2400">
                <a:solidFill>
                  <a:srgbClr val="0000FF"/>
                </a:solidFill>
              </a:rPr>
              <a:t>初始值为</a:t>
            </a:r>
            <a:r>
              <a:rPr kumimoji="0" lang="en-US" altLang="zh-CN" sz="2400">
                <a:solidFill>
                  <a:srgbClr val="0000FF"/>
                </a:solidFill>
              </a:rPr>
              <a:t>1</a:t>
            </a:r>
            <a:r>
              <a:rPr lang="zh-CN" altLang="en-US" sz="2400">
                <a:solidFill>
                  <a:srgbClr val="000000"/>
                </a:solidFill>
              </a:rPr>
              <a:t>，然后将各进程访问该资源的</a:t>
            </a:r>
            <a:r>
              <a:rPr kumimoji="0" lang="zh-CN" altLang="en-US" sz="2400">
                <a:solidFill>
                  <a:srgbClr val="0000FF"/>
                </a:solidFill>
              </a:rPr>
              <a:t>临界区</a:t>
            </a:r>
            <a:r>
              <a:rPr lang="en-US" altLang="zh-CN" sz="2400">
                <a:solidFill>
                  <a:srgbClr val="000000"/>
                </a:solidFill>
              </a:rPr>
              <a:t>CS</a:t>
            </a:r>
            <a:r>
              <a:rPr lang="zh-CN" altLang="en-US" sz="2400">
                <a:solidFill>
                  <a:srgbClr val="000000"/>
                </a:solidFill>
              </a:rPr>
              <a:t>置于</a:t>
            </a:r>
            <a:r>
              <a:rPr kumimoji="0" lang="en-US" altLang="zh-CN" sz="2400">
                <a:solidFill>
                  <a:srgbClr val="0000FF"/>
                </a:solidFill>
              </a:rPr>
              <a:t>wait(mutex)</a:t>
            </a:r>
            <a:r>
              <a:rPr lang="zh-CN" altLang="en-US" sz="2400">
                <a:solidFill>
                  <a:srgbClr val="000000"/>
                </a:solidFill>
              </a:rPr>
              <a:t>和</a:t>
            </a:r>
            <a:r>
              <a:rPr kumimoji="0" lang="en-US" altLang="zh-CN" sz="2400">
                <a:solidFill>
                  <a:srgbClr val="0000FF"/>
                </a:solidFill>
              </a:rPr>
              <a:t>signal(mutex)</a:t>
            </a:r>
            <a:r>
              <a:rPr lang="zh-CN" altLang="en-US" sz="2400">
                <a:solidFill>
                  <a:srgbClr val="000000"/>
                </a:solidFill>
              </a:rPr>
              <a:t>操作之间即可。</a:t>
            </a:r>
          </a:p>
        </p:txBody>
      </p:sp>
      <p:sp>
        <p:nvSpPr>
          <p:cNvPr id="429063" name="Text Box 7"/>
          <p:cNvSpPr txBox="1">
            <a:spLocks noChangeArrowheads="1"/>
          </p:cNvSpPr>
          <p:nvPr/>
        </p:nvSpPr>
        <p:spPr bwMode="auto">
          <a:xfrm>
            <a:off x="2057400" y="2971800"/>
            <a:ext cx="602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FF0000"/>
                </a:solidFill>
                <a:latin typeface="楷体_GB2312" pitchFamily="49" charset="-122"/>
              </a:rPr>
              <a:t>wait(mutex)</a:t>
            </a:r>
            <a:r>
              <a:rPr lang="zh-CN" altLang="en-US" sz="2400">
                <a:solidFill>
                  <a:srgbClr val="FF0000"/>
                </a:solidFill>
                <a:latin typeface="楷体_GB2312" pitchFamily="49" charset="-122"/>
              </a:rPr>
              <a:t>和</a:t>
            </a:r>
            <a:r>
              <a:rPr lang="en-US" altLang="zh-CN" sz="2400">
                <a:solidFill>
                  <a:srgbClr val="FF0000"/>
                </a:solidFill>
                <a:latin typeface="楷体_GB2312" pitchFamily="49" charset="-122"/>
              </a:rPr>
              <a:t>signal(mutex)</a:t>
            </a:r>
            <a:r>
              <a:rPr lang="zh-CN" altLang="en-US" sz="2400">
                <a:solidFill>
                  <a:srgbClr val="FF0000"/>
                </a:solidFill>
                <a:latin typeface="楷体_GB2312" pitchFamily="49" charset="-122"/>
              </a:rPr>
              <a:t>必须成对出现</a:t>
            </a:r>
          </a:p>
        </p:txBody>
      </p:sp>
      <p:sp>
        <p:nvSpPr>
          <p:cNvPr id="58376" name="Text Box 8"/>
          <p:cNvSpPr txBox="1">
            <a:spLocks noChangeArrowheads="1"/>
          </p:cNvSpPr>
          <p:nvPr/>
        </p:nvSpPr>
        <p:spPr bwMode="auto">
          <a:xfrm>
            <a:off x="381000" y="3429000"/>
            <a:ext cx="344357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a:solidFill>
                  <a:srgbClr val="000000"/>
                </a:solidFill>
              </a:rPr>
              <a:t>semaphore </a:t>
            </a:r>
            <a:r>
              <a:rPr kumimoji="0" lang="en-US" altLang="zh-CN" sz="2400" dirty="0" err="1">
                <a:solidFill>
                  <a:srgbClr val="000000"/>
                </a:solidFill>
              </a:rPr>
              <a:t>mutex</a:t>
            </a:r>
            <a:r>
              <a:rPr kumimoji="0" lang="en-US" altLang="zh-CN" sz="2400" dirty="0">
                <a:solidFill>
                  <a:srgbClr val="000000"/>
                </a:solidFill>
              </a:rPr>
              <a:t> = 1;</a:t>
            </a:r>
          </a:p>
          <a:p>
            <a:pPr eaLnBrk="1" hangingPunct="1">
              <a:spcBef>
                <a:spcPct val="0"/>
              </a:spcBef>
              <a:buFontTx/>
              <a:buNone/>
            </a:pPr>
            <a:r>
              <a:rPr kumimoji="0" lang="en-US" altLang="zh-CN" sz="2400" dirty="0">
                <a:solidFill>
                  <a:srgbClr val="000000"/>
                </a:solidFill>
              </a:rPr>
              <a:t>process 1:</a:t>
            </a:r>
          </a:p>
          <a:p>
            <a:pPr eaLnBrk="1" hangingPunct="1">
              <a:spcBef>
                <a:spcPct val="0"/>
              </a:spcBef>
              <a:buFontTx/>
              <a:buNone/>
            </a:pPr>
            <a:r>
              <a:rPr kumimoji="0" lang="en-US" altLang="zh-CN" sz="2400" dirty="0">
                <a:solidFill>
                  <a:srgbClr val="000000"/>
                </a:solidFill>
              </a:rPr>
              <a:t>     while (true)</a:t>
            </a:r>
          </a:p>
          <a:p>
            <a:pPr eaLnBrk="1" hangingPunct="1">
              <a:spcBef>
                <a:spcPct val="0"/>
              </a:spcBef>
              <a:buFontTx/>
              <a:buNone/>
            </a:pPr>
            <a:r>
              <a:rPr kumimoji="0" lang="en-US" altLang="zh-CN" sz="2400" dirty="0">
                <a:solidFill>
                  <a:srgbClr val="000000"/>
                </a:solidFill>
              </a:rPr>
              <a:t>    {</a:t>
            </a:r>
          </a:p>
          <a:p>
            <a:pPr eaLnBrk="1" hangingPunct="1">
              <a:spcBef>
                <a:spcPct val="0"/>
              </a:spcBef>
              <a:buFontTx/>
              <a:buNone/>
            </a:pPr>
            <a:r>
              <a:rPr kumimoji="0" lang="en-US" altLang="zh-CN" sz="2400" dirty="0">
                <a:solidFill>
                  <a:srgbClr val="000000"/>
                </a:solidFill>
              </a:rPr>
              <a:t>         </a:t>
            </a:r>
            <a:r>
              <a:rPr kumimoji="0" lang="en-US" altLang="zh-CN" sz="2400" dirty="0">
                <a:solidFill>
                  <a:srgbClr val="0000FF"/>
                </a:solidFill>
              </a:rPr>
              <a:t>wait(</a:t>
            </a:r>
            <a:r>
              <a:rPr kumimoji="0" lang="en-US" altLang="zh-CN" sz="2400" dirty="0" err="1">
                <a:solidFill>
                  <a:srgbClr val="0000FF"/>
                </a:solidFill>
              </a:rPr>
              <a:t>mutex</a:t>
            </a:r>
            <a:r>
              <a:rPr kumimoji="0" lang="en-US" altLang="zh-CN" sz="2400" dirty="0">
                <a:solidFill>
                  <a:srgbClr val="0000FF"/>
                </a:solidFill>
              </a:rPr>
              <a:t>);</a:t>
            </a:r>
          </a:p>
          <a:p>
            <a:pPr eaLnBrk="1" hangingPunct="1">
              <a:spcBef>
                <a:spcPct val="0"/>
              </a:spcBef>
              <a:buFontTx/>
              <a:buNone/>
            </a:pPr>
            <a:r>
              <a:rPr kumimoji="0" lang="en-US" altLang="zh-CN" sz="2400" dirty="0">
                <a:solidFill>
                  <a:srgbClr val="000000"/>
                </a:solidFill>
              </a:rPr>
              <a:t>         </a:t>
            </a:r>
            <a:r>
              <a:rPr kumimoji="0" lang="zh-CN" altLang="en-US" sz="2400" dirty="0" smtClean="0">
                <a:solidFill>
                  <a:srgbClr val="000000"/>
                </a:solidFill>
              </a:rPr>
              <a:t>临界区</a:t>
            </a:r>
            <a:endParaRPr kumimoji="0" lang="en-US" altLang="zh-CN" sz="2400" dirty="0">
              <a:solidFill>
                <a:srgbClr val="FF0000"/>
              </a:solidFill>
            </a:endParaRPr>
          </a:p>
          <a:p>
            <a:pPr eaLnBrk="1" hangingPunct="1">
              <a:spcBef>
                <a:spcPct val="0"/>
              </a:spcBef>
              <a:buFontTx/>
              <a:buNone/>
            </a:pPr>
            <a:r>
              <a:rPr kumimoji="0" lang="en-US" altLang="zh-CN" sz="2400" dirty="0">
                <a:solidFill>
                  <a:srgbClr val="000000"/>
                </a:solidFill>
              </a:rPr>
              <a:t>         </a:t>
            </a:r>
            <a:r>
              <a:rPr kumimoji="0" lang="en-US" altLang="zh-CN" sz="2400" dirty="0">
                <a:solidFill>
                  <a:srgbClr val="0000FF"/>
                </a:solidFill>
              </a:rPr>
              <a:t>signal(</a:t>
            </a:r>
            <a:r>
              <a:rPr kumimoji="0" lang="en-US" altLang="zh-CN" sz="2400" dirty="0" err="1">
                <a:solidFill>
                  <a:srgbClr val="0000FF"/>
                </a:solidFill>
              </a:rPr>
              <a:t>mutex</a:t>
            </a:r>
            <a:r>
              <a:rPr kumimoji="0" lang="en-US" altLang="zh-CN" sz="2400" dirty="0">
                <a:solidFill>
                  <a:srgbClr val="0000FF"/>
                </a:solidFill>
              </a:rPr>
              <a:t>);</a:t>
            </a:r>
          </a:p>
          <a:p>
            <a:pPr eaLnBrk="1" hangingPunct="1">
              <a:spcBef>
                <a:spcPct val="0"/>
              </a:spcBef>
              <a:buFontTx/>
              <a:buNone/>
            </a:pPr>
            <a:r>
              <a:rPr kumimoji="0" lang="en-US" altLang="zh-CN" sz="2400" dirty="0">
                <a:solidFill>
                  <a:srgbClr val="000000"/>
                </a:solidFill>
              </a:rPr>
              <a:t>         </a:t>
            </a:r>
            <a:r>
              <a:rPr kumimoji="0" lang="zh-CN" altLang="en-US" sz="2400" dirty="0" smtClean="0">
                <a:solidFill>
                  <a:srgbClr val="000000"/>
                </a:solidFill>
              </a:rPr>
              <a:t>剩余区</a:t>
            </a:r>
            <a:endParaRPr kumimoji="0" lang="en-US" altLang="zh-CN" sz="2400" dirty="0">
              <a:solidFill>
                <a:srgbClr val="000000"/>
              </a:solidFill>
            </a:endParaRPr>
          </a:p>
          <a:p>
            <a:pPr eaLnBrk="1" hangingPunct="1">
              <a:spcBef>
                <a:spcPct val="0"/>
              </a:spcBef>
              <a:buFontTx/>
              <a:buNone/>
            </a:pPr>
            <a:r>
              <a:rPr kumimoji="0" lang="en-US" altLang="zh-CN" sz="2400" dirty="0">
                <a:solidFill>
                  <a:srgbClr val="000000"/>
                </a:solidFill>
              </a:rPr>
              <a:t>     }</a:t>
            </a:r>
          </a:p>
        </p:txBody>
      </p:sp>
      <p:sp>
        <p:nvSpPr>
          <p:cNvPr id="58377" name="Text Box 9"/>
          <p:cNvSpPr txBox="1">
            <a:spLocks noChangeArrowheads="1"/>
          </p:cNvSpPr>
          <p:nvPr/>
        </p:nvSpPr>
        <p:spPr bwMode="auto">
          <a:xfrm>
            <a:off x="4953000" y="3429000"/>
            <a:ext cx="30524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endParaRPr kumimoji="0" lang="en-US" altLang="zh-CN" sz="2400" dirty="0">
              <a:solidFill>
                <a:srgbClr val="000000"/>
              </a:solidFill>
            </a:endParaRPr>
          </a:p>
          <a:p>
            <a:pPr eaLnBrk="1" hangingPunct="1">
              <a:spcBef>
                <a:spcPct val="0"/>
              </a:spcBef>
              <a:buFontTx/>
              <a:buNone/>
            </a:pPr>
            <a:r>
              <a:rPr kumimoji="0" lang="en-US" altLang="zh-CN" sz="2400" dirty="0">
                <a:solidFill>
                  <a:srgbClr val="000000"/>
                </a:solidFill>
              </a:rPr>
              <a:t>process 2:</a:t>
            </a:r>
          </a:p>
          <a:p>
            <a:pPr eaLnBrk="1" hangingPunct="1">
              <a:spcBef>
                <a:spcPct val="0"/>
              </a:spcBef>
              <a:buFontTx/>
              <a:buNone/>
            </a:pPr>
            <a:r>
              <a:rPr kumimoji="0" lang="en-US" altLang="zh-CN" sz="2400" dirty="0">
                <a:solidFill>
                  <a:srgbClr val="000000"/>
                </a:solidFill>
              </a:rPr>
              <a:t>    while (true)</a:t>
            </a:r>
          </a:p>
          <a:p>
            <a:pPr eaLnBrk="1" hangingPunct="1">
              <a:spcBef>
                <a:spcPct val="0"/>
              </a:spcBef>
              <a:buFontTx/>
              <a:buNone/>
            </a:pPr>
            <a:r>
              <a:rPr kumimoji="0" lang="en-US" altLang="zh-CN" sz="2400" dirty="0">
                <a:solidFill>
                  <a:srgbClr val="000000"/>
                </a:solidFill>
              </a:rPr>
              <a:t>    {</a:t>
            </a:r>
          </a:p>
          <a:p>
            <a:pPr eaLnBrk="1" hangingPunct="1">
              <a:spcBef>
                <a:spcPct val="0"/>
              </a:spcBef>
              <a:buFontTx/>
              <a:buNone/>
            </a:pPr>
            <a:r>
              <a:rPr kumimoji="0" lang="en-US" altLang="zh-CN" sz="2400" dirty="0">
                <a:solidFill>
                  <a:srgbClr val="000000"/>
                </a:solidFill>
              </a:rPr>
              <a:t>         </a:t>
            </a:r>
            <a:r>
              <a:rPr kumimoji="0" lang="en-US" altLang="zh-CN" sz="2400" dirty="0">
                <a:solidFill>
                  <a:srgbClr val="0000FF"/>
                </a:solidFill>
              </a:rPr>
              <a:t>wait(</a:t>
            </a:r>
            <a:r>
              <a:rPr kumimoji="0" lang="en-US" altLang="zh-CN" sz="2400" dirty="0" err="1">
                <a:solidFill>
                  <a:srgbClr val="0000FF"/>
                </a:solidFill>
              </a:rPr>
              <a:t>mutex</a:t>
            </a:r>
            <a:r>
              <a:rPr kumimoji="0" lang="en-US" altLang="zh-CN" sz="2400" dirty="0">
                <a:solidFill>
                  <a:srgbClr val="0000FF"/>
                </a:solidFill>
              </a:rPr>
              <a:t>);</a:t>
            </a:r>
          </a:p>
          <a:p>
            <a:pPr eaLnBrk="1" hangingPunct="1">
              <a:spcBef>
                <a:spcPct val="0"/>
              </a:spcBef>
              <a:buFontTx/>
              <a:buNone/>
            </a:pPr>
            <a:r>
              <a:rPr kumimoji="0" lang="en-US" altLang="zh-CN" sz="2400" dirty="0">
                <a:solidFill>
                  <a:srgbClr val="000000"/>
                </a:solidFill>
              </a:rPr>
              <a:t>         </a:t>
            </a:r>
            <a:r>
              <a:rPr kumimoji="0" lang="zh-CN" altLang="en-US" sz="2400" dirty="0" smtClean="0">
                <a:solidFill>
                  <a:srgbClr val="000000"/>
                </a:solidFill>
              </a:rPr>
              <a:t>临界区</a:t>
            </a:r>
            <a:endParaRPr kumimoji="0" lang="en-US" altLang="zh-CN" sz="2400" dirty="0" smtClean="0">
              <a:solidFill>
                <a:srgbClr val="000000"/>
              </a:solidFill>
            </a:endParaRPr>
          </a:p>
          <a:p>
            <a:pPr eaLnBrk="1" hangingPunct="1">
              <a:spcBef>
                <a:spcPct val="0"/>
              </a:spcBef>
              <a:buFontTx/>
              <a:buNone/>
            </a:pPr>
            <a:r>
              <a:rPr kumimoji="0" lang="en-US" altLang="zh-CN" sz="2400" dirty="0" smtClean="0">
                <a:solidFill>
                  <a:srgbClr val="000000"/>
                </a:solidFill>
              </a:rPr>
              <a:t>         </a:t>
            </a:r>
            <a:r>
              <a:rPr kumimoji="0" lang="en-US" altLang="zh-CN" sz="2400" dirty="0">
                <a:solidFill>
                  <a:srgbClr val="0000FF"/>
                </a:solidFill>
              </a:rPr>
              <a:t>signal(</a:t>
            </a:r>
            <a:r>
              <a:rPr kumimoji="0" lang="en-US" altLang="zh-CN" sz="2400" dirty="0" err="1">
                <a:solidFill>
                  <a:srgbClr val="0000FF"/>
                </a:solidFill>
              </a:rPr>
              <a:t>mutex</a:t>
            </a:r>
            <a:r>
              <a:rPr kumimoji="0" lang="en-US" altLang="zh-CN" sz="2400" dirty="0">
                <a:solidFill>
                  <a:srgbClr val="0000FF"/>
                </a:solidFill>
              </a:rPr>
              <a:t>);</a:t>
            </a:r>
          </a:p>
          <a:p>
            <a:pPr eaLnBrk="1" hangingPunct="1">
              <a:spcBef>
                <a:spcPct val="0"/>
              </a:spcBef>
              <a:buFontTx/>
              <a:buNone/>
            </a:pPr>
            <a:r>
              <a:rPr kumimoji="0" lang="en-US" altLang="zh-CN" sz="2400" dirty="0">
                <a:solidFill>
                  <a:srgbClr val="000000"/>
                </a:solidFill>
              </a:rPr>
              <a:t>         </a:t>
            </a:r>
            <a:r>
              <a:rPr kumimoji="0" lang="zh-CN" altLang="en-US" sz="2400" dirty="0" smtClean="0">
                <a:solidFill>
                  <a:srgbClr val="000000"/>
                </a:solidFill>
              </a:rPr>
              <a:t>剩余区</a:t>
            </a:r>
            <a:endParaRPr kumimoji="0" lang="en-US" altLang="zh-CN" sz="2400" dirty="0">
              <a:solidFill>
                <a:srgbClr val="000000"/>
              </a:solidFill>
            </a:endParaRPr>
          </a:p>
          <a:p>
            <a:pPr eaLnBrk="1" hangingPunct="1">
              <a:spcBef>
                <a:spcPct val="0"/>
              </a:spcBef>
              <a:buFontTx/>
              <a:buNone/>
            </a:pPr>
            <a:r>
              <a:rPr kumimoji="0" lang="en-US" altLang="zh-CN" sz="2400" dirty="0">
                <a:solidFill>
                  <a:srgbClr val="000000"/>
                </a:solidFill>
              </a:rPr>
              <a:t>    }</a:t>
            </a:r>
          </a:p>
        </p:txBody>
      </p:sp>
      <p:sp>
        <p:nvSpPr>
          <p:cNvPr id="58378" name="Line 10"/>
          <p:cNvSpPr>
            <a:spLocks noChangeShapeType="1"/>
          </p:cNvSpPr>
          <p:nvPr/>
        </p:nvSpPr>
        <p:spPr bwMode="auto">
          <a:xfrm>
            <a:off x="4724400" y="35814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Tree>
    <p:extLst>
      <p:ext uri="{BB962C8B-B14F-4D97-AF65-F5344CB8AC3E}">
        <p14:creationId xmlns:p14="http://schemas.microsoft.com/office/powerpoint/2010/main" val="1224752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9063"/>
                                        </p:tgtEl>
                                        <p:attrNameLst>
                                          <p:attrName>style.visibility</p:attrName>
                                        </p:attrNameLst>
                                      </p:cBhvr>
                                      <p:to>
                                        <p:strVal val="visible"/>
                                      </p:to>
                                    </p:set>
                                    <p:anim calcmode="lin" valueType="num">
                                      <p:cBhvr additive="base">
                                        <p:cTn id="7" dur="500" fill="hold"/>
                                        <p:tgtEl>
                                          <p:spTgt spid="429063"/>
                                        </p:tgtEl>
                                        <p:attrNameLst>
                                          <p:attrName>ppt_x</p:attrName>
                                        </p:attrNameLst>
                                      </p:cBhvr>
                                      <p:tavLst>
                                        <p:tav tm="0">
                                          <p:val>
                                            <p:strVal val="#ppt_x"/>
                                          </p:val>
                                        </p:tav>
                                        <p:tav tm="100000">
                                          <p:val>
                                            <p:strVal val="#ppt_x"/>
                                          </p:val>
                                        </p:tav>
                                      </p:tavLst>
                                    </p:anim>
                                    <p:anim calcmode="lin" valueType="num">
                                      <p:cBhvr additive="base">
                                        <p:cTn id="8" dur="500" fill="hold"/>
                                        <p:tgtEl>
                                          <p:spTgt spid="429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Text Box 6"/>
          <p:cNvSpPr txBox="1">
            <a:spLocks noChangeArrowheads="1"/>
          </p:cNvSpPr>
          <p:nvPr/>
        </p:nvSpPr>
        <p:spPr bwMode="auto">
          <a:xfrm>
            <a:off x="609600" y="1600200"/>
            <a:ext cx="81502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可设置一个</a:t>
            </a:r>
            <a:r>
              <a:rPr kumimoji="0" lang="zh-CN" altLang="en-US" sz="2400">
                <a:solidFill>
                  <a:srgbClr val="0000FF"/>
                </a:solidFill>
              </a:rPr>
              <a:t>初值为</a:t>
            </a:r>
            <a:r>
              <a:rPr kumimoji="0" lang="en-US" altLang="zh-CN" sz="2400">
                <a:solidFill>
                  <a:srgbClr val="0000FF"/>
                </a:solidFill>
              </a:rPr>
              <a:t>0</a:t>
            </a:r>
            <a:r>
              <a:rPr lang="zh-CN" altLang="en-US" sz="2400">
                <a:solidFill>
                  <a:srgbClr val="000000"/>
                </a:solidFill>
              </a:rPr>
              <a:t>的</a:t>
            </a:r>
            <a:r>
              <a:rPr kumimoji="0" lang="zh-CN" altLang="en-US" sz="2400">
                <a:solidFill>
                  <a:srgbClr val="0000FF"/>
                </a:solidFill>
              </a:rPr>
              <a:t>公共信号量</a:t>
            </a:r>
            <a:r>
              <a:rPr kumimoji="0" lang="en-US" altLang="zh-CN" sz="2400">
                <a:solidFill>
                  <a:srgbClr val="0000FF"/>
                </a:solidFill>
              </a:rPr>
              <a:t>S</a:t>
            </a:r>
            <a:r>
              <a:rPr lang="zh-CN" altLang="en-US" sz="2400">
                <a:solidFill>
                  <a:srgbClr val="3333CC"/>
                </a:solidFill>
              </a:rPr>
              <a:t>。</a:t>
            </a:r>
            <a:r>
              <a:rPr lang="zh-CN" altLang="en-US" sz="2400">
                <a:solidFill>
                  <a:srgbClr val="000000"/>
                </a:solidFill>
              </a:rPr>
              <a:t>若</a:t>
            </a:r>
            <a:r>
              <a:rPr lang="en-US" altLang="zh-CN" sz="2400">
                <a:solidFill>
                  <a:srgbClr val="000000"/>
                </a:solidFill>
              </a:rPr>
              <a:t>Pi → Pj</a:t>
            </a:r>
            <a:r>
              <a:rPr lang="zh-CN" altLang="en-US" sz="2400">
                <a:solidFill>
                  <a:srgbClr val="000000"/>
                </a:solidFill>
              </a:rPr>
              <a:t>，则将</a:t>
            </a:r>
            <a:r>
              <a:rPr kumimoji="0" lang="en-US" altLang="zh-CN" sz="2400">
                <a:solidFill>
                  <a:srgbClr val="0000FF"/>
                </a:solidFill>
              </a:rPr>
              <a:t>signal(S)</a:t>
            </a:r>
            <a:r>
              <a:rPr lang="zh-CN" altLang="en-US" sz="2400">
                <a:solidFill>
                  <a:srgbClr val="000000"/>
                </a:solidFill>
              </a:rPr>
              <a:t>操作放在</a:t>
            </a:r>
            <a:r>
              <a:rPr kumimoji="0" lang="en-US" altLang="zh-CN" sz="2400">
                <a:solidFill>
                  <a:srgbClr val="0000FF"/>
                </a:solidFill>
              </a:rPr>
              <a:t>Pi</a:t>
            </a:r>
            <a:r>
              <a:rPr lang="zh-CN" altLang="en-US" sz="2400">
                <a:solidFill>
                  <a:srgbClr val="3333CC"/>
                </a:solidFill>
              </a:rPr>
              <a:t>后</a:t>
            </a:r>
            <a:r>
              <a:rPr lang="zh-CN" altLang="en-US" sz="2400">
                <a:solidFill>
                  <a:srgbClr val="000000"/>
                </a:solidFill>
              </a:rPr>
              <a:t>，而在</a:t>
            </a:r>
            <a:r>
              <a:rPr kumimoji="0" lang="en-US" altLang="zh-CN" sz="2400">
                <a:solidFill>
                  <a:srgbClr val="0000FF"/>
                </a:solidFill>
              </a:rPr>
              <a:t>Pj</a:t>
            </a:r>
            <a:r>
              <a:rPr lang="zh-CN" altLang="en-US" sz="2400">
                <a:solidFill>
                  <a:srgbClr val="000000"/>
                </a:solidFill>
              </a:rPr>
              <a:t>前插入</a:t>
            </a:r>
            <a:r>
              <a:rPr kumimoji="0" lang="en-US" altLang="zh-CN" sz="2400">
                <a:solidFill>
                  <a:srgbClr val="0000FF"/>
                </a:solidFill>
              </a:rPr>
              <a:t>wait(S)</a:t>
            </a:r>
            <a:r>
              <a:rPr lang="zh-CN" altLang="en-US" sz="2400">
                <a:solidFill>
                  <a:srgbClr val="000000"/>
                </a:solidFill>
              </a:rPr>
              <a:t>操作，以保证</a:t>
            </a:r>
            <a:r>
              <a:rPr kumimoji="0" lang="en-US" altLang="zh-CN" sz="2400">
                <a:solidFill>
                  <a:srgbClr val="0000FF"/>
                </a:solidFill>
              </a:rPr>
              <a:t>Pi</a:t>
            </a:r>
            <a:r>
              <a:rPr kumimoji="0" lang="zh-CN" altLang="en-US" sz="2400">
                <a:solidFill>
                  <a:srgbClr val="0000FF"/>
                </a:solidFill>
              </a:rPr>
              <a:t>在</a:t>
            </a:r>
            <a:r>
              <a:rPr kumimoji="0" lang="en-US" altLang="zh-CN" sz="2400">
                <a:solidFill>
                  <a:srgbClr val="0000FF"/>
                </a:solidFill>
              </a:rPr>
              <a:t>Pj</a:t>
            </a:r>
            <a:r>
              <a:rPr kumimoji="0" lang="zh-CN" altLang="en-US" sz="2400">
                <a:solidFill>
                  <a:srgbClr val="0000FF"/>
                </a:solidFill>
              </a:rPr>
              <a:t>开始执行之前完成</a:t>
            </a:r>
            <a:r>
              <a:rPr lang="zh-CN" altLang="en-US" sz="2400">
                <a:solidFill>
                  <a:srgbClr val="000000"/>
                </a:solidFill>
              </a:rPr>
              <a:t>。</a:t>
            </a:r>
          </a:p>
        </p:txBody>
      </p:sp>
      <p:graphicFrame>
        <p:nvGraphicFramePr>
          <p:cNvPr id="59399" name="Object 7"/>
          <p:cNvGraphicFramePr>
            <a:graphicFrameLocks noChangeAspect="1"/>
          </p:cNvGraphicFramePr>
          <p:nvPr/>
        </p:nvGraphicFramePr>
        <p:xfrm>
          <a:off x="4267200" y="2895600"/>
          <a:ext cx="4402138" cy="3167063"/>
        </p:xfrm>
        <a:graphic>
          <a:graphicData uri="http://schemas.openxmlformats.org/presentationml/2006/ole">
            <mc:AlternateContent xmlns:mc="http://schemas.openxmlformats.org/markup-compatibility/2006">
              <mc:Choice xmlns:v="urn:schemas-microsoft-com:vml" Requires="v">
                <p:oleObj spid="_x0000_s236566" name="VISIO" r:id="rId4" imgW="1813560" imgH="1310640" progId="Visio.Drawing.4">
                  <p:embed/>
                </p:oleObj>
              </mc:Choice>
              <mc:Fallback>
                <p:oleObj name="VISIO" r:id="rId4" imgW="1813560" imgH="131064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895600"/>
                        <a:ext cx="4402138"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0" name="Rectangle 8"/>
          <p:cNvSpPr>
            <a:spLocks noChangeArrowheads="1"/>
          </p:cNvSpPr>
          <p:nvPr/>
        </p:nvSpPr>
        <p:spPr bwMode="auto">
          <a:xfrm>
            <a:off x="457200" y="2895600"/>
            <a:ext cx="73914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000">
                <a:solidFill>
                  <a:srgbClr val="000000"/>
                </a:solidFill>
              </a:rPr>
              <a:t>parbegin</a:t>
            </a:r>
          </a:p>
          <a:p>
            <a:pPr eaLnBrk="1" hangingPunct="1">
              <a:spcBef>
                <a:spcPct val="0"/>
              </a:spcBef>
              <a:buFontTx/>
              <a:buNone/>
            </a:pPr>
            <a:r>
              <a:rPr kumimoji="0" lang="en-US" altLang="zh-CN" sz="2000">
                <a:solidFill>
                  <a:srgbClr val="000000"/>
                </a:solidFill>
              </a:rPr>
              <a:t>     	begin </a:t>
            </a:r>
          </a:p>
          <a:p>
            <a:pPr eaLnBrk="1" hangingPunct="1">
              <a:spcBef>
                <a:spcPct val="0"/>
              </a:spcBef>
              <a:buFontTx/>
              <a:buNone/>
            </a:pPr>
            <a:r>
              <a:rPr kumimoji="0" lang="en-US" altLang="zh-CN" sz="2000">
                <a:solidFill>
                  <a:srgbClr val="000000"/>
                </a:solidFill>
              </a:rPr>
              <a:t>                S1; </a:t>
            </a:r>
          </a:p>
          <a:p>
            <a:pPr eaLnBrk="1" hangingPunct="1">
              <a:spcBef>
                <a:spcPct val="0"/>
              </a:spcBef>
              <a:buFontTx/>
              <a:buNone/>
            </a:pPr>
            <a:r>
              <a:rPr kumimoji="0" lang="en-US" altLang="zh-CN" sz="2000">
                <a:solidFill>
                  <a:srgbClr val="000000"/>
                </a:solidFill>
              </a:rPr>
              <a:t>                signal(a); signal(b); </a:t>
            </a:r>
          </a:p>
          <a:p>
            <a:pPr eaLnBrk="1" hangingPunct="1">
              <a:spcBef>
                <a:spcPct val="0"/>
              </a:spcBef>
              <a:buFontTx/>
              <a:buNone/>
            </a:pPr>
            <a:r>
              <a:rPr kumimoji="0" lang="en-US" altLang="zh-CN" sz="2000">
                <a:solidFill>
                  <a:srgbClr val="000000"/>
                </a:solidFill>
              </a:rPr>
              <a:t>             end;</a:t>
            </a:r>
          </a:p>
          <a:p>
            <a:pPr eaLnBrk="1" hangingPunct="1">
              <a:spcBef>
                <a:spcPct val="0"/>
              </a:spcBef>
              <a:buFontTx/>
              <a:buNone/>
            </a:pPr>
            <a:r>
              <a:rPr kumimoji="0" lang="en-US" altLang="zh-CN" sz="2000">
                <a:solidFill>
                  <a:srgbClr val="000000"/>
                </a:solidFill>
              </a:rPr>
              <a:t>     	begin </a:t>
            </a:r>
          </a:p>
          <a:p>
            <a:pPr eaLnBrk="1" hangingPunct="1">
              <a:spcBef>
                <a:spcPct val="0"/>
              </a:spcBef>
              <a:buFontTx/>
              <a:buNone/>
            </a:pPr>
            <a:r>
              <a:rPr kumimoji="0" lang="en-US" altLang="zh-CN" sz="2000">
                <a:solidFill>
                  <a:srgbClr val="000000"/>
                </a:solidFill>
              </a:rPr>
              <a:t>                wait(a); </a:t>
            </a:r>
          </a:p>
          <a:p>
            <a:pPr eaLnBrk="1" hangingPunct="1">
              <a:spcBef>
                <a:spcPct val="0"/>
              </a:spcBef>
              <a:buFontTx/>
              <a:buNone/>
            </a:pPr>
            <a:r>
              <a:rPr kumimoji="0" lang="en-US" altLang="zh-CN" sz="2000">
                <a:solidFill>
                  <a:srgbClr val="000000"/>
                </a:solidFill>
              </a:rPr>
              <a:t>                S2; </a:t>
            </a:r>
          </a:p>
          <a:p>
            <a:pPr eaLnBrk="1" hangingPunct="1">
              <a:spcBef>
                <a:spcPct val="0"/>
              </a:spcBef>
              <a:buFontTx/>
              <a:buNone/>
            </a:pPr>
            <a:r>
              <a:rPr kumimoji="0" lang="en-US" altLang="zh-CN" sz="2000">
                <a:solidFill>
                  <a:srgbClr val="000000"/>
                </a:solidFill>
              </a:rPr>
              <a:t>                signal(c); signal(d); </a:t>
            </a:r>
          </a:p>
          <a:p>
            <a:pPr eaLnBrk="1" hangingPunct="1">
              <a:spcBef>
                <a:spcPct val="0"/>
              </a:spcBef>
              <a:buFontTx/>
              <a:buNone/>
            </a:pPr>
            <a:r>
              <a:rPr kumimoji="0" lang="en-US" altLang="zh-CN" sz="2000">
                <a:solidFill>
                  <a:srgbClr val="000000"/>
                </a:solidFill>
              </a:rPr>
              <a:t>             end;</a:t>
            </a:r>
          </a:p>
          <a:p>
            <a:pPr eaLnBrk="1" hangingPunct="1">
              <a:spcBef>
                <a:spcPct val="0"/>
              </a:spcBef>
              <a:buFontTx/>
              <a:buNone/>
            </a:pPr>
            <a:r>
              <a:rPr kumimoji="0" lang="en-US" altLang="zh-CN" sz="2000">
                <a:solidFill>
                  <a:srgbClr val="000000"/>
                </a:solidFill>
              </a:rPr>
              <a:t>     	……</a:t>
            </a:r>
          </a:p>
          <a:p>
            <a:pPr eaLnBrk="1" hangingPunct="1">
              <a:spcBef>
                <a:spcPct val="0"/>
              </a:spcBef>
              <a:buFontTx/>
              <a:buNone/>
            </a:pPr>
            <a:r>
              <a:rPr kumimoji="0" lang="en-US" altLang="zh-CN" sz="2000">
                <a:solidFill>
                  <a:srgbClr val="000000"/>
                </a:solidFill>
              </a:rPr>
              <a:t>parend;</a:t>
            </a:r>
          </a:p>
        </p:txBody>
      </p:sp>
      <p:sp>
        <p:nvSpPr>
          <p:cNvPr id="59401" name="Text Box 9"/>
          <p:cNvSpPr txBox="1">
            <a:spLocks noChangeArrowheads="1"/>
          </p:cNvSpPr>
          <p:nvPr/>
        </p:nvSpPr>
        <p:spPr bwMode="auto">
          <a:xfrm>
            <a:off x="6461125" y="316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a</a:t>
            </a:r>
          </a:p>
        </p:txBody>
      </p:sp>
      <p:sp>
        <p:nvSpPr>
          <p:cNvPr id="59402" name="Text Box 10"/>
          <p:cNvSpPr txBox="1">
            <a:spLocks noChangeArrowheads="1"/>
          </p:cNvSpPr>
          <p:nvPr/>
        </p:nvSpPr>
        <p:spPr bwMode="auto">
          <a:xfrm>
            <a:off x="7696200" y="35814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b</a:t>
            </a:r>
          </a:p>
        </p:txBody>
      </p:sp>
      <p:sp>
        <p:nvSpPr>
          <p:cNvPr id="59403" name="Text Box 11"/>
          <p:cNvSpPr txBox="1">
            <a:spLocks noChangeArrowheads="1"/>
          </p:cNvSpPr>
          <p:nvPr/>
        </p:nvSpPr>
        <p:spPr bwMode="auto">
          <a:xfrm>
            <a:off x="5105400" y="38862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c</a:t>
            </a:r>
          </a:p>
        </p:txBody>
      </p:sp>
      <p:sp>
        <p:nvSpPr>
          <p:cNvPr id="59404" name="Text Box 12"/>
          <p:cNvSpPr txBox="1">
            <a:spLocks noChangeArrowheads="1"/>
          </p:cNvSpPr>
          <p:nvPr/>
        </p:nvSpPr>
        <p:spPr bwMode="auto">
          <a:xfrm>
            <a:off x="6172200" y="38862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rPr>
              <a:t>d</a:t>
            </a:r>
          </a:p>
        </p:txBody>
      </p:sp>
    </p:spTree>
    <p:extLst>
      <p:ext uri="{BB962C8B-B14F-4D97-AF65-F5344CB8AC3E}">
        <p14:creationId xmlns:p14="http://schemas.microsoft.com/office/powerpoint/2010/main" val="279113678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1267" name="Text Box 3"/>
          <p:cNvSpPr txBox="1">
            <a:spLocks noChangeArrowheads="1"/>
          </p:cNvSpPr>
          <p:nvPr/>
        </p:nvSpPr>
        <p:spPr bwMode="auto">
          <a:xfrm>
            <a:off x="593725" y="806450"/>
            <a:ext cx="518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2.1.3 </a:t>
            </a:r>
            <a:r>
              <a:rPr kumimoji="0" lang="zh-CN" altLang="en-US" sz="2800">
                <a:solidFill>
                  <a:srgbClr val="000000"/>
                </a:solidFill>
                <a:latin typeface="楷体_GB2312" pitchFamily="49" charset="-122"/>
              </a:rPr>
              <a:t>程序的并发执行及其特征</a:t>
            </a:r>
          </a:p>
        </p:txBody>
      </p:sp>
      <p:sp>
        <p:nvSpPr>
          <p:cNvPr id="11268" name="Rectangle 4"/>
          <p:cNvSpPr>
            <a:spLocks noGrp="1" noChangeArrowheads="1"/>
          </p:cNvSpPr>
          <p:nvPr>
            <p:ph type="body" idx="1"/>
          </p:nvPr>
        </p:nvSpPr>
        <p:spPr>
          <a:xfrm>
            <a:off x="533400" y="1447800"/>
            <a:ext cx="8305800" cy="2743200"/>
          </a:xfrm>
        </p:spPr>
        <p:txBody>
          <a:bodyPr/>
          <a:lstStyle/>
          <a:p>
            <a:pPr marL="0" indent="0" eaLnBrk="1" hangingPunct="1">
              <a:lnSpc>
                <a:spcPct val="80000"/>
              </a:lnSpc>
            </a:pPr>
            <a:r>
              <a:rPr lang="zh-CN" altLang="en-US" sz="2400" smtClean="0">
                <a:solidFill>
                  <a:srgbClr val="FF0000"/>
                </a:solidFill>
              </a:rPr>
              <a:t>程序的并发执行</a:t>
            </a:r>
            <a:r>
              <a:rPr lang="zh-CN" altLang="en-US" sz="2400" smtClean="0"/>
              <a:t>是指两个或两个以上的程序或程序段可在</a:t>
            </a:r>
            <a:r>
              <a:rPr lang="zh-CN" altLang="en-US" sz="2400" smtClean="0">
                <a:solidFill>
                  <a:srgbClr val="3333CC"/>
                </a:solidFill>
              </a:rPr>
              <a:t>同一时间间隔</a:t>
            </a:r>
            <a:r>
              <a:rPr lang="zh-CN" altLang="en-US" sz="2400" smtClean="0"/>
              <a:t>内同时执行。</a:t>
            </a:r>
          </a:p>
          <a:p>
            <a:pPr marL="0" indent="0" eaLnBrk="1" hangingPunct="1">
              <a:lnSpc>
                <a:spcPct val="80000"/>
              </a:lnSpc>
            </a:pPr>
            <a:endParaRPr lang="zh-CN" altLang="en-US" sz="1000" smtClean="0"/>
          </a:p>
          <a:p>
            <a:pPr marL="0" indent="0" eaLnBrk="1" hangingPunct="1">
              <a:lnSpc>
                <a:spcPct val="80000"/>
              </a:lnSpc>
            </a:pPr>
            <a:r>
              <a:rPr lang="zh-CN" altLang="en-US" sz="2400" smtClean="0"/>
              <a:t>例如，</a:t>
            </a:r>
            <a:r>
              <a:rPr lang="zh-CN" altLang="en-US" sz="2400" smtClean="0">
                <a:solidFill>
                  <a:srgbClr val="3333CC"/>
                </a:solidFill>
              </a:rPr>
              <a:t>输入</a:t>
            </a:r>
            <a:r>
              <a:rPr lang="zh-CN" altLang="en-US" sz="2400" smtClean="0"/>
              <a:t>、</a:t>
            </a:r>
            <a:r>
              <a:rPr lang="zh-CN" altLang="en-US" sz="2400" smtClean="0">
                <a:solidFill>
                  <a:srgbClr val="3333CC"/>
                </a:solidFill>
              </a:rPr>
              <a:t>计算</a:t>
            </a:r>
            <a:r>
              <a:rPr lang="zh-CN" altLang="en-US" sz="2400" smtClean="0"/>
              <a:t>、</a:t>
            </a:r>
            <a:r>
              <a:rPr lang="zh-CN" altLang="en-US" sz="2400" smtClean="0">
                <a:solidFill>
                  <a:srgbClr val="3333CC"/>
                </a:solidFill>
              </a:rPr>
              <a:t>打印</a:t>
            </a:r>
            <a:r>
              <a:rPr lang="zh-CN" altLang="en-US" sz="2400" smtClean="0"/>
              <a:t>三个程序</a:t>
            </a:r>
            <a:r>
              <a:rPr lang="zh-CN" altLang="en-US" sz="2400" smtClean="0">
                <a:solidFill>
                  <a:srgbClr val="3333CC"/>
                </a:solidFill>
              </a:rPr>
              <a:t>对一批作业进行处理</a:t>
            </a:r>
            <a:r>
              <a:rPr lang="zh-CN" altLang="en-US" sz="2400" smtClean="0"/>
              <a:t>时，存在以下的</a:t>
            </a:r>
            <a:r>
              <a:rPr lang="zh-CN" altLang="en-US" sz="2400" smtClean="0">
                <a:solidFill>
                  <a:srgbClr val="3333CC"/>
                </a:solidFill>
              </a:rPr>
              <a:t>前趋关系</a:t>
            </a:r>
            <a:r>
              <a:rPr lang="zh-CN" altLang="en-US" sz="2400" smtClean="0"/>
              <a:t>：</a:t>
            </a:r>
          </a:p>
          <a:p>
            <a:pPr marL="0" indent="0" algn="just" eaLnBrk="1" hangingPunct="1">
              <a:lnSpc>
                <a:spcPct val="80000"/>
              </a:lnSpc>
              <a:spcBef>
                <a:spcPct val="50000"/>
              </a:spcBef>
              <a:spcAft>
                <a:spcPct val="50000"/>
              </a:spcAft>
              <a:buFontTx/>
              <a:buNone/>
            </a:pPr>
            <a:r>
              <a:rPr kumimoji="1" lang="zh-CN" altLang="en-US" sz="2400" smtClean="0">
                <a:latin typeface="Times New Roman" panose="02020603050405020304" pitchFamily="18" charset="0"/>
              </a:rPr>
              <a:t>	</a:t>
            </a:r>
            <a:r>
              <a:rPr kumimoji="1" lang="en-US" altLang="zh-CN" sz="2400" smtClean="0">
                <a:latin typeface="Times New Roman" panose="02020603050405020304" pitchFamily="18" charset="0"/>
              </a:rPr>
              <a:t>I</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→C</a:t>
            </a:r>
            <a:r>
              <a:rPr kumimoji="1" lang="en-US" altLang="zh-CN" sz="2400" baseline="-25000" smtClean="0">
                <a:latin typeface="Times New Roman" panose="02020603050405020304" pitchFamily="18" charset="0"/>
              </a:rPr>
              <a:t>i</a:t>
            </a:r>
            <a:r>
              <a:rPr kumimoji="1" lang="zh-CN" altLang="en-US" sz="2400" smtClean="0">
                <a:latin typeface="Times New Roman" panose="02020603050405020304" pitchFamily="18" charset="0"/>
              </a:rPr>
              <a:t>，</a:t>
            </a:r>
            <a:r>
              <a:rPr kumimoji="1" lang="en-US" altLang="zh-CN" sz="2400" smtClean="0">
                <a:latin typeface="Times New Roman" panose="02020603050405020304" pitchFamily="18" charset="0"/>
              </a:rPr>
              <a:t>I</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→I</a:t>
            </a:r>
            <a:r>
              <a:rPr kumimoji="1" lang="en-US" altLang="zh-CN" sz="2400" baseline="-25000" smtClean="0">
                <a:latin typeface="Times New Roman" panose="02020603050405020304" pitchFamily="18" charset="0"/>
              </a:rPr>
              <a:t>i+1</a:t>
            </a:r>
            <a:r>
              <a:rPr kumimoji="1" lang="en-US" altLang="zh-CN" sz="2400" smtClean="0">
                <a:latin typeface="Times New Roman" panose="02020603050405020304" pitchFamily="18" charset="0"/>
              </a:rPr>
              <a:t>, C</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→P</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 C</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→C</a:t>
            </a:r>
            <a:r>
              <a:rPr kumimoji="1" lang="en-US" altLang="zh-CN" sz="2400" baseline="-25000" smtClean="0">
                <a:latin typeface="Times New Roman" panose="02020603050405020304" pitchFamily="18" charset="0"/>
              </a:rPr>
              <a:t>i+1</a:t>
            </a:r>
            <a:r>
              <a:rPr kumimoji="1" lang="zh-CN" altLang="en-US" sz="2400" smtClean="0">
                <a:latin typeface="Times New Roman" panose="02020603050405020304" pitchFamily="18" charset="0"/>
              </a:rPr>
              <a:t>，</a:t>
            </a:r>
            <a:r>
              <a:rPr kumimoji="1" lang="en-US" altLang="zh-CN" sz="2400" smtClean="0">
                <a:latin typeface="Times New Roman" panose="02020603050405020304" pitchFamily="18" charset="0"/>
              </a:rPr>
              <a:t>P</a:t>
            </a:r>
            <a:r>
              <a:rPr kumimoji="1" lang="en-US" altLang="zh-CN" sz="2400" baseline="-25000" smtClean="0">
                <a:latin typeface="Times New Roman" panose="02020603050405020304" pitchFamily="18" charset="0"/>
              </a:rPr>
              <a:t>i</a:t>
            </a:r>
            <a:r>
              <a:rPr kumimoji="1" lang="en-US" altLang="zh-CN" sz="2400" smtClean="0">
                <a:latin typeface="Times New Roman" panose="02020603050405020304" pitchFamily="18" charset="0"/>
              </a:rPr>
              <a:t>→P</a:t>
            </a:r>
            <a:r>
              <a:rPr kumimoji="1" lang="en-US" altLang="zh-CN" sz="2400" baseline="-25000" smtClean="0">
                <a:latin typeface="Times New Roman" panose="02020603050405020304" pitchFamily="18" charset="0"/>
              </a:rPr>
              <a:t>i+1</a:t>
            </a:r>
          </a:p>
          <a:p>
            <a:pPr marL="0" indent="0" algn="just" eaLnBrk="1" hangingPunct="1">
              <a:lnSpc>
                <a:spcPct val="80000"/>
              </a:lnSpc>
              <a:spcBef>
                <a:spcPct val="0"/>
              </a:spcBef>
              <a:buFontTx/>
              <a:buNone/>
            </a:pPr>
            <a:r>
              <a:rPr kumimoji="1" lang="zh-CN" altLang="en-US" sz="2400" smtClean="0">
                <a:latin typeface="Times New Roman" panose="02020603050405020304" pitchFamily="18" charset="0"/>
              </a:rPr>
              <a:t>而</a:t>
            </a:r>
            <a:r>
              <a:rPr kumimoji="1" lang="en-US" altLang="zh-CN" sz="2400" smtClean="0">
                <a:latin typeface="Times New Roman" panose="02020603050405020304" pitchFamily="18" charset="0"/>
              </a:rPr>
              <a:t>I</a:t>
            </a:r>
            <a:r>
              <a:rPr kumimoji="1" lang="en-US" altLang="zh-CN" sz="2400" baseline="-25000" smtClean="0">
                <a:latin typeface="Times New Roman" panose="02020603050405020304" pitchFamily="18" charset="0"/>
              </a:rPr>
              <a:t>i+1</a:t>
            </a:r>
            <a:r>
              <a:rPr kumimoji="1" lang="zh-CN" altLang="en-US" sz="2400" smtClean="0">
                <a:latin typeface="Times New Roman" panose="02020603050405020304" pitchFamily="18" charset="0"/>
              </a:rPr>
              <a:t>和</a:t>
            </a:r>
            <a:r>
              <a:rPr kumimoji="1" lang="en-US" altLang="zh-CN" sz="2400" smtClean="0">
                <a:latin typeface="Times New Roman" panose="02020603050405020304" pitchFamily="18" charset="0"/>
              </a:rPr>
              <a:t>C</a:t>
            </a:r>
            <a:r>
              <a:rPr kumimoji="1" lang="en-US" altLang="zh-CN" sz="2400" baseline="-25000" smtClean="0">
                <a:latin typeface="Times New Roman" panose="02020603050405020304" pitchFamily="18" charset="0"/>
              </a:rPr>
              <a:t>i</a:t>
            </a:r>
            <a:r>
              <a:rPr kumimoji="1" lang="zh-CN" altLang="en-US" sz="2400" smtClean="0">
                <a:latin typeface="Times New Roman" panose="02020603050405020304" pitchFamily="18" charset="0"/>
              </a:rPr>
              <a:t>及</a:t>
            </a:r>
            <a:r>
              <a:rPr kumimoji="1" lang="en-US" altLang="zh-CN" sz="2400" smtClean="0">
                <a:latin typeface="Times New Roman" panose="02020603050405020304" pitchFamily="18" charset="0"/>
              </a:rPr>
              <a:t>P</a:t>
            </a:r>
            <a:r>
              <a:rPr kumimoji="1" lang="en-US" altLang="zh-CN" sz="2400" baseline="-25000" smtClean="0">
                <a:latin typeface="Times New Roman" panose="02020603050405020304" pitchFamily="18" charset="0"/>
              </a:rPr>
              <a:t>i-1</a:t>
            </a:r>
            <a:r>
              <a:rPr kumimoji="1" lang="zh-CN" altLang="en-US" sz="2400" smtClean="0">
                <a:latin typeface="Times New Roman" panose="02020603050405020304" pitchFamily="18" charset="0"/>
              </a:rPr>
              <a:t>是重迭的，亦即在</a:t>
            </a:r>
            <a:r>
              <a:rPr kumimoji="1" lang="en-US" altLang="zh-CN" sz="2400" smtClean="0">
                <a:latin typeface="Times New Roman" panose="02020603050405020304" pitchFamily="18" charset="0"/>
              </a:rPr>
              <a:t>P</a:t>
            </a:r>
            <a:r>
              <a:rPr kumimoji="1" lang="en-US" altLang="zh-CN" sz="2400" baseline="-25000" smtClean="0">
                <a:latin typeface="Times New Roman" panose="02020603050405020304" pitchFamily="18" charset="0"/>
              </a:rPr>
              <a:t>i-1</a:t>
            </a:r>
            <a:r>
              <a:rPr kumimoji="1" lang="zh-CN" altLang="en-US" sz="2400" smtClean="0">
                <a:latin typeface="Times New Roman" panose="02020603050405020304" pitchFamily="18" charset="0"/>
              </a:rPr>
              <a:t>和</a:t>
            </a:r>
            <a:r>
              <a:rPr kumimoji="1" lang="en-US" altLang="zh-CN" sz="2400" smtClean="0">
                <a:latin typeface="Times New Roman" panose="02020603050405020304" pitchFamily="18" charset="0"/>
              </a:rPr>
              <a:t>C</a:t>
            </a:r>
            <a:r>
              <a:rPr kumimoji="1" lang="en-US" altLang="zh-CN" sz="2400" baseline="-25000" smtClean="0">
                <a:latin typeface="Times New Roman" panose="02020603050405020304" pitchFamily="18" charset="0"/>
              </a:rPr>
              <a:t>i</a:t>
            </a:r>
            <a:r>
              <a:rPr kumimoji="1" lang="zh-CN" altLang="en-US" sz="2400" smtClean="0">
                <a:latin typeface="Times New Roman" panose="02020603050405020304" pitchFamily="18" charset="0"/>
              </a:rPr>
              <a:t>以及</a:t>
            </a:r>
            <a:r>
              <a:rPr kumimoji="1" lang="en-US" altLang="zh-CN" sz="2400" smtClean="0">
                <a:latin typeface="Times New Roman" panose="02020603050405020304" pitchFamily="18" charset="0"/>
              </a:rPr>
              <a:t>I</a:t>
            </a:r>
            <a:r>
              <a:rPr kumimoji="1" lang="en-US" altLang="zh-CN" sz="2400" baseline="-25000" smtClean="0">
                <a:latin typeface="Times New Roman" panose="02020603050405020304" pitchFamily="18" charset="0"/>
              </a:rPr>
              <a:t>i+1</a:t>
            </a:r>
            <a:r>
              <a:rPr kumimoji="1" lang="zh-CN" altLang="en-US" sz="2400" smtClean="0">
                <a:latin typeface="Times New Roman" panose="02020603050405020304" pitchFamily="18" charset="0"/>
              </a:rPr>
              <a:t>之间，可以并发执行。</a:t>
            </a:r>
            <a:r>
              <a:rPr lang="zh-CN" altLang="en-US" sz="2400" smtClean="0"/>
              <a:t> </a:t>
            </a:r>
          </a:p>
        </p:txBody>
      </p:sp>
      <p:graphicFrame>
        <p:nvGraphicFramePr>
          <p:cNvPr id="160778" name="Object 10"/>
          <p:cNvGraphicFramePr>
            <a:graphicFrameLocks noChangeAspect="1"/>
          </p:cNvGraphicFramePr>
          <p:nvPr/>
        </p:nvGraphicFramePr>
        <p:xfrm>
          <a:off x="1836738" y="4410075"/>
          <a:ext cx="5903912" cy="1968500"/>
        </p:xfrm>
        <a:graphic>
          <a:graphicData uri="http://schemas.openxmlformats.org/presentationml/2006/ole">
            <mc:AlternateContent xmlns:mc="http://schemas.openxmlformats.org/markup-compatibility/2006">
              <mc:Choice xmlns:v="urn:schemas-microsoft-com:vml" Requires="v">
                <p:oleObj spid="_x0000_s223297" name="VISIO" r:id="rId4" imgW="3756660" imgH="1249680" progId="Visio.Drawing.4">
                  <p:embed/>
                </p:oleObj>
              </mc:Choice>
              <mc:Fallback>
                <p:oleObj name="VISIO" r:id="rId4" imgW="3756660" imgH="124968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 y="4410075"/>
                        <a:ext cx="5903912"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9" name="Line 11"/>
          <p:cNvSpPr>
            <a:spLocks noChangeShapeType="1"/>
          </p:cNvSpPr>
          <p:nvPr/>
        </p:nvSpPr>
        <p:spPr bwMode="auto">
          <a:xfrm>
            <a:off x="2914650" y="4287838"/>
            <a:ext cx="1588" cy="1446212"/>
          </a:xfrm>
          <a:prstGeom prst="line">
            <a:avLst/>
          </a:prstGeom>
          <a:noFill/>
          <a:ln w="254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60780" name="Line 12"/>
          <p:cNvSpPr>
            <a:spLocks noChangeShapeType="1"/>
          </p:cNvSpPr>
          <p:nvPr/>
        </p:nvSpPr>
        <p:spPr bwMode="auto">
          <a:xfrm>
            <a:off x="3922713" y="4365625"/>
            <a:ext cx="1587" cy="1995488"/>
          </a:xfrm>
          <a:prstGeom prst="line">
            <a:avLst/>
          </a:prstGeom>
          <a:noFill/>
          <a:ln w="254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60781" name="Line 13"/>
          <p:cNvSpPr>
            <a:spLocks noChangeShapeType="1"/>
          </p:cNvSpPr>
          <p:nvPr/>
        </p:nvSpPr>
        <p:spPr bwMode="auto">
          <a:xfrm>
            <a:off x="4857750" y="4437063"/>
            <a:ext cx="1588" cy="1954212"/>
          </a:xfrm>
          <a:prstGeom prst="line">
            <a:avLst/>
          </a:prstGeom>
          <a:noFill/>
          <a:ln w="254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60782" name="Line 14"/>
          <p:cNvSpPr>
            <a:spLocks noChangeShapeType="1"/>
          </p:cNvSpPr>
          <p:nvPr/>
        </p:nvSpPr>
        <p:spPr bwMode="auto">
          <a:xfrm>
            <a:off x="5794375" y="5229225"/>
            <a:ext cx="1588" cy="1133475"/>
          </a:xfrm>
          <a:prstGeom prst="line">
            <a:avLst/>
          </a:prstGeom>
          <a:noFill/>
          <a:ln w="254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Tree>
    <p:extLst>
      <p:ext uri="{BB962C8B-B14F-4D97-AF65-F5344CB8AC3E}">
        <p14:creationId xmlns:p14="http://schemas.microsoft.com/office/powerpoint/2010/main" val="2345798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0778"/>
                                        </p:tgtEl>
                                        <p:attrNameLst>
                                          <p:attrName>style.visibility</p:attrName>
                                        </p:attrNameLst>
                                      </p:cBhvr>
                                      <p:to>
                                        <p:strVal val="visible"/>
                                      </p:to>
                                    </p:set>
                                    <p:animEffect transition="in" filter="blinds(horizontal)">
                                      <p:cBhvr>
                                        <p:cTn id="7" dur="500"/>
                                        <p:tgtEl>
                                          <p:spTgt spid="1607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078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078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078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0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9" grpId="0" animBg="1"/>
      <p:bldP spid="160780" grpId="0" animBg="1"/>
      <p:bldP spid="160781" grpId="0" animBg="1"/>
      <p:bldP spid="16078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zh-CN" altLang="en-US" dirty="0" smtClean="0"/>
              <a:t>吃水果问题</a:t>
            </a:r>
            <a:endParaRPr lang="zh-CN" altLang="zh-CN" dirty="0" smtClean="0"/>
          </a:p>
        </p:txBody>
      </p:sp>
      <p:sp>
        <p:nvSpPr>
          <p:cNvPr id="155651" name="Rectangle 3"/>
          <p:cNvSpPr>
            <a:spLocks noGrp="1" noChangeArrowheads="1"/>
          </p:cNvSpPr>
          <p:nvPr>
            <p:ph type="body" idx="1"/>
          </p:nvPr>
        </p:nvSpPr>
        <p:spPr>
          <a:xfrm>
            <a:off x="457200" y="1066800"/>
            <a:ext cx="8686800" cy="4953000"/>
          </a:xfrm>
        </p:spPr>
        <p:txBody>
          <a:bodyPr/>
          <a:lstStyle/>
          <a:p>
            <a:pPr eaLnBrk="1" hangingPunct="1"/>
            <a:r>
              <a:rPr lang="zh-CN" altLang="en-US" sz="2800" dirty="0" smtClean="0"/>
              <a:t> 桌上有一个空盘子。爸爸每次向盘子放一个橘子或苹果，儿子专等吃盘中的橘子，女儿专等吃苹果。试用信号量实现爸爸、儿子、女儿动作的同步。</a:t>
            </a:r>
            <a:endParaRPr lang="en-US" altLang="zh-CN" sz="2800" dirty="0" smtClean="0"/>
          </a:p>
          <a:p>
            <a:pPr marL="0" indent="0" eaLnBrk="1" hangingPunct="1">
              <a:buNone/>
            </a:pPr>
            <a:endParaRPr lang="en-US" altLang="zh-CN" sz="2800" dirty="0" smtClean="0"/>
          </a:p>
          <a:p>
            <a:pPr eaLnBrk="1" hangingPunct="1"/>
            <a:r>
              <a:rPr lang="zh-CN" altLang="en-US" sz="2800" dirty="0" smtClean="0"/>
              <a:t>同上题，增加条件：盘子上最多只能放三个水果。</a:t>
            </a:r>
            <a:endParaRPr lang="en-US" altLang="zh-CN" sz="2800" dirty="0" smtClean="0"/>
          </a:p>
          <a:p>
            <a:pPr marL="0" indent="0" eaLnBrk="1" hangingPunct="1">
              <a:buNone/>
            </a:pPr>
            <a:endParaRPr lang="en-US" altLang="zh-CN" sz="2800" dirty="0" smtClean="0"/>
          </a:p>
          <a:p>
            <a:pPr eaLnBrk="1" hangingPunct="1"/>
            <a:r>
              <a:rPr lang="zh-CN" altLang="en-US" sz="2800" dirty="0" smtClean="0"/>
              <a:t>桌上有一个空盘子，盘子上最多只能放三个水果。爸爸每次向盘子投放一个橘子，妈妈每次向盘子投放一个苹果。两个儿子专等吃盘中的橘子，两个女儿专等吃苹果。试用记录型信号量实现爸爸、妈妈、儿子、女儿动作的同步。</a:t>
            </a:r>
            <a:endParaRPr lang="en-US" altLang="zh-CN" sz="2800" dirty="0" smtClean="0"/>
          </a:p>
          <a:p>
            <a:pPr lvl="1" eaLnBrk="1" hangingPunct="1"/>
            <a:endParaRPr lang="zh-CN" altLang="en-US" dirty="0" smtClean="0"/>
          </a:p>
        </p:txBody>
      </p:sp>
    </p:spTree>
    <p:extLst>
      <p:ext uri="{BB962C8B-B14F-4D97-AF65-F5344CB8AC3E}">
        <p14:creationId xmlns:p14="http://schemas.microsoft.com/office/powerpoint/2010/main" val="14616035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t>2.3 </a:t>
            </a:r>
            <a:r>
              <a:rPr lang="zh-CN" altLang="en-US" smtClean="0"/>
              <a:t>进程同步</a:t>
            </a:r>
          </a:p>
        </p:txBody>
      </p:sp>
      <p:sp>
        <p:nvSpPr>
          <p:cNvPr id="60419" name="Rectangle 3"/>
          <p:cNvSpPr>
            <a:spLocks noGrp="1" noChangeArrowheads="1"/>
          </p:cNvSpPr>
          <p:nvPr>
            <p:ph type="body" idx="1"/>
          </p:nvPr>
        </p:nvSpPr>
        <p:spPr>
          <a:xfrm>
            <a:off x="228600" y="1828800"/>
            <a:ext cx="8229600" cy="4670425"/>
          </a:xfrm>
        </p:spPr>
        <p:txBody>
          <a:bodyPr/>
          <a:lstStyle/>
          <a:p>
            <a:pPr algn="just" eaLnBrk="1" hangingPunct="1">
              <a:buFontTx/>
              <a:buNone/>
            </a:pPr>
            <a:r>
              <a:rPr lang="en-US" altLang="zh-CN" sz="2800" smtClean="0"/>
              <a:t>	</a:t>
            </a:r>
            <a:r>
              <a:rPr lang="zh-CN" altLang="en-US" sz="2800" smtClean="0">
                <a:solidFill>
                  <a:srgbClr val="FF0000"/>
                </a:solidFill>
              </a:rPr>
              <a:t>生产者</a:t>
            </a:r>
            <a:r>
              <a:rPr lang="en-US" altLang="zh-CN" sz="2800" smtClean="0">
                <a:solidFill>
                  <a:srgbClr val="FF0000"/>
                </a:solidFill>
              </a:rPr>
              <a:t>-</a:t>
            </a:r>
            <a:r>
              <a:rPr lang="zh-CN" altLang="en-US" sz="2800" smtClean="0">
                <a:solidFill>
                  <a:srgbClr val="FF0000"/>
                </a:solidFill>
              </a:rPr>
              <a:t>消费者</a:t>
            </a:r>
            <a:r>
              <a:rPr lang="en-US" altLang="zh-CN" sz="2800" smtClean="0">
                <a:solidFill>
                  <a:srgbClr val="FF0000"/>
                </a:solidFill>
              </a:rPr>
              <a:t>(producer-consumer)</a:t>
            </a:r>
            <a:r>
              <a:rPr lang="zh-CN" altLang="en-US" sz="2800" smtClean="0">
                <a:solidFill>
                  <a:srgbClr val="FF0000"/>
                </a:solidFill>
              </a:rPr>
              <a:t>问题</a:t>
            </a:r>
            <a:r>
              <a:rPr lang="zh-CN" altLang="en-US" sz="2800" smtClean="0"/>
              <a:t>是一个著名的</a:t>
            </a:r>
            <a:r>
              <a:rPr lang="zh-CN" altLang="en-US" sz="2800" smtClean="0">
                <a:solidFill>
                  <a:srgbClr val="0000FF"/>
                </a:solidFill>
              </a:rPr>
              <a:t>进程同步</a:t>
            </a:r>
            <a:r>
              <a:rPr lang="zh-CN" altLang="en-US" sz="2800" smtClean="0"/>
              <a:t>问题。</a:t>
            </a:r>
          </a:p>
        </p:txBody>
      </p:sp>
      <p:sp>
        <p:nvSpPr>
          <p:cNvPr id="60420" name="Text Box 4"/>
          <p:cNvSpPr txBox="1">
            <a:spLocks noChangeArrowheads="1"/>
          </p:cNvSpPr>
          <p:nvPr/>
        </p:nvSpPr>
        <p:spPr bwMode="auto">
          <a:xfrm>
            <a:off x="685800" y="1143000"/>
            <a:ext cx="715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800">
                <a:solidFill>
                  <a:srgbClr val="000000"/>
                </a:solidFill>
                <a:latin typeface="楷体_GB2312" pitchFamily="49" charset="-122"/>
              </a:rPr>
              <a:t>利用记录型信号量解决生产者</a:t>
            </a:r>
            <a:r>
              <a:rPr kumimoji="0" lang="en-US" altLang="zh-CN" sz="2800">
                <a:solidFill>
                  <a:srgbClr val="000000"/>
                </a:solidFill>
                <a:latin typeface="楷体_GB2312" pitchFamily="49" charset="-122"/>
              </a:rPr>
              <a:t>-</a:t>
            </a:r>
            <a:r>
              <a:rPr kumimoji="0" lang="zh-CN" altLang="en-US" sz="2800">
                <a:solidFill>
                  <a:srgbClr val="000000"/>
                </a:solidFill>
                <a:latin typeface="楷体_GB2312" pitchFamily="49" charset="-122"/>
              </a:rPr>
              <a:t>消费者问题。</a:t>
            </a:r>
          </a:p>
        </p:txBody>
      </p:sp>
      <p:pic>
        <p:nvPicPr>
          <p:cNvPr id="60421" name="Picture 5" descr="12804036-vector-cartoon-of-woman-shopping-in-supermar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95600"/>
            <a:ext cx="52578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6"/>
          <p:cNvSpPr txBox="1">
            <a:spLocks noChangeArrowheads="1"/>
          </p:cNvSpPr>
          <p:nvPr/>
        </p:nvSpPr>
        <p:spPr bwMode="auto">
          <a:xfrm>
            <a:off x="6003925" y="2827338"/>
            <a:ext cx="2911475"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7463">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r>
              <a:rPr lang="zh-CN" altLang="en-US" sz="2400" dirty="0">
                <a:solidFill>
                  <a:srgbClr val="000000"/>
                </a:solidFill>
              </a:rPr>
              <a:t>生产者生产产品</a:t>
            </a:r>
          </a:p>
          <a:p>
            <a:pPr eaLnBrk="1" hangingPunct="1">
              <a:lnSpc>
                <a:spcPct val="80000"/>
              </a:lnSpc>
            </a:pPr>
            <a:r>
              <a:rPr lang="zh-CN" altLang="en-US" sz="2400" dirty="0">
                <a:solidFill>
                  <a:srgbClr val="000000"/>
                </a:solidFill>
              </a:rPr>
              <a:t>消费者消费产品</a:t>
            </a:r>
          </a:p>
          <a:p>
            <a:pPr eaLnBrk="1" hangingPunct="1">
              <a:lnSpc>
                <a:spcPct val="80000"/>
              </a:lnSpc>
            </a:pPr>
            <a:r>
              <a:rPr lang="zh-CN" altLang="en-US" sz="2400" dirty="0">
                <a:solidFill>
                  <a:srgbClr val="000000"/>
                </a:solidFill>
              </a:rPr>
              <a:t>市场饱和时，生产者不能再投放产品</a:t>
            </a:r>
          </a:p>
          <a:p>
            <a:pPr eaLnBrk="1" hangingPunct="1">
              <a:lnSpc>
                <a:spcPct val="80000"/>
              </a:lnSpc>
            </a:pPr>
            <a:r>
              <a:rPr lang="zh-CN" altLang="en-US" sz="2400" dirty="0">
                <a:solidFill>
                  <a:srgbClr val="000000"/>
                </a:solidFill>
              </a:rPr>
              <a:t>市场无产品时，消费者不能消费产品</a:t>
            </a:r>
          </a:p>
        </p:txBody>
      </p:sp>
    </p:spTree>
    <p:extLst>
      <p:ext uri="{BB962C8B-B14F-4D97-AF65-F5344CB8AC3E}">
        <p14:creationId xmlns:p14="http://schemas.microsoft.com/office/powerpoint/2010/main" val="276907779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2.3 </a:t>
            </a:r>
            <a:r>
              <a:rPr lang="zh-CN" altLang="en-US" smtClean="0"/>
              <a:t>进程同步</a:t>
            </a:r>
          </a:p>
        </p:txBody>
      </p:sp>
      <p:sp>
        <p:nvSpPr>
          <p:cNvPr id="61443" name="Rectangle 4"/>
          <p:cNvSpPr>
            <a:spLocks noGrp="1" noChangeArrowheads="1"/>
          </p:cNvSpPr>
          <p:nvPr>
            <p:ph type="body" idx="1"/>
          </p:nvPr>
        </p:nvSpPr>
        <p:spPr>
          <a:xfrm>
            <a:off x="304800" y="914400"/>
            <a:ext cx="8229600" cy="914400"/>
          </a:xfrm>
          <a:noFill/>
        </p:spPr>
        <p:txBody>
          <a:bodyPr/>
          <a:lstStyle/>
          <a:p>
            <a:pPr marL="0" indent="0" algn="just" eaLnBrk="1" hangingPunct="1">
              <a:buFontTx/>
              <a:buNone/>
            </a:pPr>
            <a:r>
              <a:rPr lang="zh-CN" altLang="en-US" sz="2200" dirty="0" smtClean="0">
                <a:solidFill>
                  <a:srgbClr val="FF0000"/>
                </a:solidFill>
              </a:rPr>
              <a:t>生产者</a:t>
            </a:r>
            <a:r>
              <a:rPr lang="en-US" altLang="zh-CN" sz="2200" dirty="0" smtClean="0">
                <a:solidFill>
                  <a:srgbClr val="FF0000"/>
                </a:solidFill>
              </a:rPr>
              <a:t>-</a:t>
            </a:r>
            <a:r>
              <a:rPr lang="zh-CN" altLang="en-US" sz="2200" dirty="0" smtClean="0">
                <a:solidFill>
                  <a:srgbClr val="FF0000"/>
                </a:solidFill>
              </a:rPr>
              <a:t>消费者</a:t>
            </a:r>
            <a:r>
              <a:rPr lang="en-US" altLang="zh-CN" sz="2200" dirty="0" smtClean="0">
                <a:solidFill>
                  <a:srgbClr val="FF0000"/>
                </a:solidFill>
              </a:rPr>
              <a:t>(producer-consumer)</a:t>
            </a:r>
            <a:r>
              <a:rPr lang="zh-CN" altLang="en-US" sz="2200" dirty="0" smtClean="0">
                <a:solidFill>
                  <a:srgbClr val="FF0000"/>
                </a:solidFill>
              </a:rPr>
              <a:t>问题</a:t>
            </a:r>
            <a:r>
              <a:rPr lang="zh-CN" altLang="en-US" sz="2200" dirty="0" smtClean="0"/>
              <a:t>的描述</a:t>
            </a:r>
          </a:p>
        </p:txBody>
      </p:sp>
      <p:sp>
        <p:nvSpPr>
          <p:cNvPr id="3" name="Rectangle 2"/>
          <p:cNvSpPr/>
          <p:nvPr/>
        </p:nvSpPr>
        <p:spPr>
          <a:xfrm>
            <a:off x="266700" y="1524000"/>
            <a:ext cx="8077200" cy="2419124"/>
          </a:xfrm>
          <a:prstGeom prst="rect">
            <a:avLst/>
          </a:prstGeom>
        </p:spPr>
        <p:txBody>
          <a:bodyPr wrap="square">
            <a:spAutoFit/>
          </a:bodyPr>
          <a:lstStyle/>
          <a:p>
            <a:pPr marL="742950" lvl="1" indent="-285750" eaLnBrk="1" hangingPunct="1">
              <a:spcBef>
                <a:spcPct val="20000"/>
              </a:spcBef>
              <a:buBlip>
                <a:blip r:embed="rId3"/>
              </a:buBlip>
            </a:pPr>
            <a:r>
              <a:rPr kumimoji="0" lang="zh-CN" altLang="en-US" sz="2800" kern="0" dirty="0" smtClean="0">
                <a:solidFill>
                  <a:srgbClr val="000000"/>
                </a:solidFill>
                <a:latin typeface="Arial"/>
                <a:ea typeface="楷体_GB2312"/>
              </a:rPr>
              <a:t>市场（货架）容量为</a:t>
            </a:r>
            <a:r>
              <a:rPr kumimoji="0" lang="en-US" altLang="zh-CN" sz="2800" kern="0" dirty="0" smtClean="0">
                <a:solidFill>
                  <a:srgbClr val="000000"/>
                </a:solidFill>
                <a:latin typeface="Arial"/>
                <a:ea typeface="楷体_GB2312"/>
              </a:rPr>
              <a:t>n</a:t>
            </a:r>
            <a:r>
              <a:rPr kumimoji="0" lang="zh-CN" altLang="en-US" sz="2800" kern="0" dirty="0" smtClean="0">
                <a:solidFill>
                  <a:srgbClr val="000000"/>
                </a:solidFill>
                <a:latin typeface="Arial"/>
                <a:ea typeface="楷体_GB2312"/>
              </a:rPr>
              <a:t>。初始时市场为空。</a:t>
            </a:r>
            <a:endParaRPr kumimoji="0" lang="en-US" altLang="zh-CN" sz="2800" kern="0" dirty="0" smtClean="0">
              <a:solidFill>
                <a:srgbClr val="000000"/>
              </a:solidFill>
              <a:latin typeface="Arial"/>
              <a:ea typeface="楷体_GB2312"/>
            </a:endParaRPr>
          </a:p>
          <a:p>
            <a:pPr marL="742950" lvl="1" indent="-285750" eaLnBrk="1" hangingPunct="1">
              <a:spcBef>
                <a:spcPct val="20000"/>
              </a:spcBef>
              <a:buBlip>
                <a:blip r:embed="rId3"/>
              </a:buBlip>
            </a:pPr>
            <a:r>
              <a:rPr kumimoji="0" lang="zh-CN" altLang="en-US" sz="2800" kern="0" dirty="0" smtClean="0">
                <a:solidFill>
                  <a:srgbClr val="000000"/>
                </a:solidFill>
                <a:latin typeface="Arial"/>
                <a:ea typeface="楷体_GB2312"/>
              </a:rPr>
              <a:t>生产者往市场投放产品。当市场饱和（货架上商品数量达到</a:t>
            </a:r>
            <a:r>
              <a:rPr kumimoji="0" lang="en-US" altLang="zh-CN" sz="2800" kern="0" dirty="0" smtClean="0">
                <a:solidFill>
                  <a:srgbClr val="000000"/>
                </a:solidFill>
                <a:latin typeface="Arial"/>
                <a:ea typeface="楷体_GB2312"/>
              </a:rPr>
              <a:t>n</a:t>
            </a:r>
            <a:r>
              <a:rPr kumimoji="0" lang="zh-CN" altLang="en-US" sz="2800" kern="0" dirty="0" smtClean="0">
                <a:solidFill>
                  <a:srgbClr val="000000"/>
                </a:solidFill>
                <a:latin typeface="Arial"/>
                <a:ea typeface="楷体_GB2312"/>
              </a:rPr>
              <a:t>）时，生产者不能投放产品。</a:t>
            </a:r>
            <a:endParaRPr kumimoji="0" lang="en-US" altLang="zh-CN" sz="2800" kern="0" dirty="0" smtClean="0">
              <a:solidFill>
                <a:srgbClr val="000000"/>
              </a:solidFill>
              <a:latin typeface="Arial"/>
              <a:ea typeface="楷体_GB2312"/>
            </a:endParaRPr>
          </a:p>
          <a:p>
            <a:pPr marL="742950" lvl="1" indent="-285750" eaLnBrk="1" hangingPunct="1">
              <a:spcBef>
                <a:spcPct val="20000"/>
              </a:spcBef>
              <a:buBlip>
                <a:blip r:embed="rId3"/>
              </a:buBlip>
            </a:pPr>
            <a:r>
              <a:rPr kumimoji="0" lang="zh-CN" altLang="en-US" sz="2800" kern="0" dirty="0">
                <a:solidFill>
                  <a:srgbClr val="000000"/>
                </a:solidFill>
                <a:latin typeface="Arial"/>
                <a:ea typeface="楷体_GB2312"/>
              </a:rPr>
              <a:t>消费</a:t>
            </a:r>
            <a:r>
              <a:rPr kumimoji="0" lang="zh-CN" altLang="en-US" sz="2800" kern="0" dirty="0" smtClean="0">
                <a:solidFill>
                  <a:srgbClr val="000000"/>
                </a:solidFill>
                <a:latin typeface="Arial"/>
                <a:ea typeface="楷体_GB2312"/>
              </a:rPr>
              <a:t>者从市场取得产品。当市场为空时（货架上商品数量为</a:t>
            </a:r>
            <a:r>
              <a:rPr kumimoji="0" lang="en-US" altLang="zh-CN" sz="2800" kern="0" dirty="0" smtClean="0">
                <a:solidFill>
                  <a:srgbClr val="000000"/>
                </a:solidFill>
                <a:latin typeface="Arial"/>
                <a:ea typeface="楷体_GB2312"/>
              </a:rPr>
              <a:t>0</a:t>
            </a:r>
            <a:r>
              <a:rPr kumimoji="0" lang="zh-CN" altLang="en-US" sz="2800" kern="0" dirty="0" smtClean="0">
                <a:solidFill>
                  <a:srgbClr val="000000"/>
                </a:solidFill>
                <a:latin typeface="Arial"/>
                <a:ea typeface="楷体_GB2312"/>
              </a:rPr>
              <a:t>）时，消费者不能消费产品。</a:t>
            </a:r>
            <a:endParaRPr kumimoji="0" lang="zh-CN" altLang="en-US" sz="2800" kern="0" dirty="0">
              <a:solidFill>
                <a:srgbClr val="000000"/>
              </a:solidFill>
              <a:latin typeface="Arial"/>
              <a:ea typeface="楷体_GB2312"/>
            </a:endParaRPr>
          </a:p>
        </p:txBody>
      </p:sp>
      <p:sp>
        <p:nvSpPr>
          <p:cNvPr id="46" name="Rectangle 45"/>
          <p:cNvSpPr/>
          <p:nvPr/>
        </p:nvSpPr>
        <p:spPr>
          <a:xfrm>
            <a:off x="228600" y="4134076"/>
            <a:ext cx="8077200" cy="2332946"/>
          </a:xfrm>
          <a:prstGeom prst="rect">
            <a:avLst/>
          </a:prstGeom>
        </p:spPr>
        <p:txBody>
          <a:bodyPr wrap="square">
            <a:spAutoFit/>
          </a:bodyPr>
          <a:lstStyle/>
          <a:p>
            <a:pPr lvl="1" eaLnBrk="1" hangingPunct="1">
              <a:spcBef>
                <a:spcPct val="20000"/>
              </a:spcBef>
            </a:pPr>
            <a:r>
              <a:rPr kumimoji="0" lang="zh-CN" altLang="en-US" sz="2800" kern="0" dirty="0" smtClean="0">
                <a:solidFill>
                  <a:srgbClr val="000000"/>
                </a:solidFill>
                <a:latin typeface="Arial"/>
                <a:ea typeface="楷体_GB2312"/>
              </a:rPr>
              <a:t>问题</a:t>
            </a:r>
            <a:r>
              <a:rPr kumimoji="0" lang="en-US" altLang="zh-CN" sz="2800" kern="0" dirty="0" smtClean="0">
                <a:solidFill>
                  <a:srgbClr val="000000"/>
                </a:solidFill>
                <a:latin typeface="Arial"/>
                <a:ea typeface="楷体_GB2312"/>
              </a:rPr>
              <a:t>1</a:t>
            </a:r>
            <a:r>
              <a:rPr kumimoji="0" lang="zh-CN" altLang="en-US" sz="2800" kern="0" dirty="0" smtClean="0">
                <a:solidFill>
                  <a:srgbClr val="000000"/>
                </a:solidFill>
                <a:latin typeface="Arial"/>
                <a:ea typeface="楷体_GB2312"/>
              </a:rPr>
              <a:t>：试用记录型信号量实现“单生产者</a:t>
            </a:r>
            <a:r>
              <a:rPr kumimoji="0" lang="en-US" altLang="zh-CN" sz="2800" kern="0" dirty="0" smtClean="0">
                <a:solidFill>
                  <a:srgbClr val="000000"/>
                </a:solidFill>
                <a:latin typeface="Arial"/>
                <a:ea typeface="楷体_GB2312"/>
              </a:rPr>
              <a:t>-</a:t>
            </a:r>
            <a:r>
              <a:rPr kumimoji="0" lang="zh-CN" altLang="en-US" sz="2800" kern="0" dirty="0" smtClean="0">
                <a:solidFill>
                  <a:srgbClr val="000000"/>
                </a:solidFill>
                <a:latin typeface="Arial"/>
                <a:ea typeface="楷体_GB2312"/>
              </a:rPr>
              <a:t>单消费者”的动作的同步。</a:t>
            </a:r>
            <a:endParaRPr kumimoji="0" lang="en-US" altLang="zh-CN" sz="2800" kern="0" dirty="0" smtClean="0">
              <a:solidFill>
                <a:srgbClr val="000000"/>
              </a:solidFill>
              <a:latin typeface="Arial"/>
              <a:ea typeface="楷体_GB2312"/>
            </a:endParaRPr>
          </a:p>
          <a:p>
            <a:pPr lvl="1" eaLnBrk="1" hangingPunct="1">
              <a:spcBef>
                <a:spcPct val="20000"/>
              </a:spcBef>
            </a:pPr>
            <a:r>
              <a:rPr kumimoji="0" lang="zh-CN" altLang="en-US" sz="2800" kern="0" dirty="0">
                <a:solidFill>
                  <a:srgbClr val="000000"/>
                </a:solidFill>
                <a:latin typeface="Arial"/>
                <a:ea typeface="楷体_GB2312"/>
              </a:rPr>
              <a:t>问</a:t>
            </a:r>
            <a:r>
              <a:rPr kumimoji="0" lang="zh-CN" altLang="en-US" sz="2800" kern="0" dirty="0" smtClean="0">
                <a:solidFill>
                  <a:srgbClr val="000000"/>
                </a:solidFill>
                <a:latin typeface="Arial"/>
                <a:ea typeface="楷体_GB2312"/>
              </a:rPr>
              <a:t>题</a:t>
            </a:r>
            <a:r>
              <a:rPr kumimoji="0" lang="en-US" altLang="zh-CN" sz="2800" kern="0" dirty="0" smtClean="0">
                <a:solidFill>
                  <a:srgbClr val="000000"/>
                </a:solidFill>
                <a:latin typeface="Arial"/>
                <a:ea typeface="楷体_GB2312"/>
              </a:rPr>
              <a:t>2</a:t>
            </a:r>
            <a:r>
              <a:rPr kumimoji="0" lang="zh-CN" altLang="en-US" sz="2800" kern="0" dirty="0" smtClean="0">
                <a:solidFill>
                  <a:srgbClr val="000000"/>
                </a:solidFill>
                <a:latin typeface="Arial"/>
                <a:ea typeface="楷体_GB2312"/>
              </a:rPr>
              <a:t>：当有三个生产者，一个消费者的时候，试分析信号量取值分别为正、负和</a:t>
            </a:r>
            <a:r>
              <a:rPr kumimoji="0" lang="en-US" altLang="zh-CN" sz="2800" kern="0" dirty="0" smtClean="0">
                <a:solidFill>
                  <a:srgbClr val="000000"/>
                </a:solidFill>
                <a:latin typeface="Arial"/>
                <a:ea typeface="楷体_GB2312"/>
              </a:rPr>
              <a:t>0</a:t>
            </a:r>
            <a:r>
              <a:rPr kumimoji="0" lang="zh-CN" altLang="en-US" sz="2800" kern="0" dirty="0" smtClean="0">
                <a:solidFill>
                  <a:srgbClr val="000000"/>
                </a:solidFill>
                <a:latin typeface="Arial"/>
                <a:ea typeface="楷体_GB2312"/>
              </a:rPr>
              <a:t>的含义，并求信号量</a:t>
            </a:r>
            <a:r>
              <a:rPr kumimoji="0" lang="zh-CN" altLang="en-US" sz="2800" kern="0" smtClean="0">
                <a:solidFill>
                  <a:srgbClr val="000000"/>
                </a:solidFill>
                <a:latin typeface="Arial"/>
                <a:ea typeface="楷体_GB2312"/>
              </a:rPr>
              <a:t>的取值范围。</a:t>
            </a:r>
            <a:endParaRPr kumimoji="0" lang="zh-CN" altLang="en-US" sz="2800" kern="0" dirty="0">
              <a:solidFill>
                <a:srgbClr val="000000"/>
              </a:solidFill>
              <a:latin typeface="Arial"/>
              <a:ea typeface="楷体_GB2312"/>
            </a:endParaRPr>
          </a:p>
        </p:txBody>
      </p:sp>
    </p:spTree>
    <p:extLst>
      <p:ext uri="{BB962C8B-B14F-4D97-AF65-F5344CB8AC3E}">
        <p14:creationId xmlns:p14="http://schemas.microsoft.com/office/powerpoint/2010/main" val="31467682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2.3 </a:t>
            </a:r>
            <a:r>
              <a:rPr lang="zh-CN" altLang="en-US" smtClean="0"/>
              <a:t>进程同步</a:t>
            </a:r>
          </a:p>
        </p:txBody>
      </p:sp>
      <p:sp>
        <p:nvSpPr>
          <p:cNvPr id="61443" name="Rectangle 4"/>
          <p:cNvSpPr>
            <a:spLocks noGrp="1" noChangeArrowheads="1"/>
          </p:cNvSpPr>
          <p:nvPr>
            <p:ph type="body" idx="1"/>
          </p:nvPr>
        </p:nvSpPr>
        <p:spPr>
          <a:xfrm>
            <a:off x="304800" y="914400"/>
            <a:ext cx="8229600" cy="457200"/>
          </a:xfrm>
          <a:noFill/>
        </p:spPr>
        <p:txBody>
          <a:bodyPr/>
          <a:lstStyle/>
          <a:p>
            <a:pPr marL="0" indent="0" algn="just" eaLnBrk="1" hangingPunct="1">
              <a:buFontTx/>
              <a:buNone/>
            </a:pPr>
            <a:r>
              <a:rPr lang="zh-CN" altLang="en-US" sz="2200" dirty="0" smtClean="0">
                <a:solidFill>
                  <a:srgbClr val="FF0000"/>
                </a:solidFill>
              </a:rPr>
              <a:t>生产者</a:t>
            </a:r>
            <a:r>
              <a:rPr lang="en-US" altLang="zh-CN" sz="2200" dirty="0" smtClean="0">
                <a:solidFill>
                  <a:srgbClr val="FF0000"/>
                </a:solidFill>
              </a:rPr>
              <a:t>-</a:t>
            </a:r>
            <a:r>
              <a:rPr lang="zh-CN" altLang="en-US" sz="2200" dirty="0" smtClean="0">
                <a:solidFill>
                  <a:srgbClr val="FF0000"/>
                </a:solidFill>
              </a:rPr>
              <a:t>消费者</a:t>
            </a:r>
            <a:r>
              <a:rPr lang="en-US" altLang="zh-CN" sz="2200" dirty="0" smtClean="0">
                <a:solidFill>
                  <a:srgbClr val="FF0000"/>
                </a:solidFill>
              </a:rPr>
              <a:t>(producer-consumer)</a:t>
            </a:r>
            <a:r>
              <a:rPr lang="zh-CN" altLang="en-US" sz="2200" dirty="0" smtClean="0">
                <a:solidFill>
                  <a:srgbClr val="FF0000"/>
                </a:solidFill>
              </a:rPr>
              <a:t>问题</a:t>
            </a:r>
            <a:endParaRPr lang="zh-CN" altLang="en-US" sz="2200" dirty="0" smtClean="0"/>
          </a:p>
        </p:txBody>
      </p:sp>
      <p:sp>
        <p:nvSpPr>
          <p:cNvPr id="46" name="Rectangle 45"/>
          <p:cNvSpPr/>
          <p:nvPr/>
        </p:nvSpPr>
        <p:spPr>
          <a:xfrm>
            <a:off x="288471" y="2590800"/>
            <a:ext cx="2971800" cy="2074414"/>
          </a:xfrm>
          <a:prstGeom prst="rect">
            <a:avLst/>
          </a:prstGeom>
        </p:spPr>
        <p:txBody>
          <a:bodyPr wrap="square">
            <a:spAutoFit/>
          </a:bodyPr>
          <a:lstStyle/>
          <a:p>
            <a:pPr lvl="1" eaLnBrk="1" hangingPunct="1">
              <a:spcBef>
                <a:spcPct val="20000"/>
              </a:spcBef>
            </a:pPr>
            <a:r>
              <a:rPr kumimoji="0" lang="en-US" altLang="zh-CN" sz="2800" kern="0" dirty="0" smtClean="0">
                <a:solidFill>
                  <a:srgbClr val="000000"/>
                </a:solidFill>
                <a:latin typeface="Arial"/>
                <a:ea typeface="楷体_GB2312"/>
              </a:rPr>
              <a:t>while (true)</a:t>
            </a:r>
          </a:p>
          <a:p>
            <a:pPr lvl="1" eaLnBrk="1" hangingPunct="1">
              <a:spcBef>
                <a:spcPct val="20000"/>
              </a:spcBef>
            </a:pP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a:t>
            </a:r>
            <a:r>
              <a:rPr kumimoji="0" lang="zh-CN" altLang="en-US" sz="2800" kern="0" dirty="0" smtClean="0">
                <a:solidFill>
                  <a:srgbClr val="000000"/>
                </a:solidFill>
                <a:latin typeface="Arial"/>
                <a:ea typeface="楷体_GB2312"/>
              </a:rPr>
              <a:t>投放产品</a:t>
            </a: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a:t>
            </a:r>
            <a:endParaRPr kumimoji="0" lang="zh-CN" altLang="en-US" sz="2800" kern="0" dirty="0">
              <a:solidFill>
                <a:srgbClr val="000000"/>
              </a:solidFill>
              <a:latin typeface="Arial"/>
              <a:ea typeface="楷体_GB2312"/>
            </a:endParaRPr>
          </a:p>
        </p:txBody>
      </p:sp>
      <p:sp>
        <p:nvSpPr>
          <p:cNvPr id="6" name="Rectangle 5"/>
          <p:cNvSpPr/>
          <p:nvPr/>
        </p:nvSpPr>
        <p:spPr>
          <a:xfrm>
            <a:off x="4800600" y="2514600"/>
            <a:ext cx="2971800" cy="2074414"/>
          </a:xfrm>
          <a:prstGeom prst="rect">
            <a:avLst/>
          </a:prstGeom>
        </p:spPr>
        <p:txBody>
          <a:bodyPr wrap="square">
            <a:spAutoFit/>
          </a:bodyPr>
          <a:lstStyle/>
          <a:p>
            <a:pPr lvl="1" eaLnBrk="1" hangingPunct="1">
              <a:spcBef>
                <a:spcPct val="20000"/>
              </a:spcBef>
            </a:pPr>
            <a:r>
              <a:rPr kumimoji="0" lang="en-US" altLang="zh-CN" sz="2800" kern="0" dirty="0" smtClean="0">
                <a:solidFill>
                  <a:srgbClr val="000000"/>
                </a:solidFill>
                <a:latin typeface="Arial"/>
                <a:ea typeface="楷体_GB2312"/>
              </a:rPr>
              <a:t>while (true)</a:t>
            </a:r>
          </a:p>
          <a:p>
            <a:pPr lvl="1" eaLnBrk="1" hangingPunct="1">
              <a:spcBef>
                <a:spcPct val="20000"/>
              </a:spcBef>
            </a:pP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a:t>
            </a:r>
            <a:r>
              <a:rPr kumimoji="0" lang="zh-CN" altLang="en-US" sz="2800" kern="0" dirty="0" smtClean="0">
                <a:solidFill>
                  <a:srgbClr val="000000"/>
                </a:solidFill>
                <a:latin typeface="Arial"/>
                <a:ea typeface="楷体_GB2312"/>
              </a:rPr>
              <a:t>消费产品</a:t>
            </a: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a:t>
            </a:r>
            <a:endParaRPr kumimoji="0" lang="zh-CN" altLang="en-US" sz="2800" kern="0" dirty="0">
              <a:solidFill>
                <a:srgbClr val="000000"/>
              </a:solidFill>
              <a:latin typeface="Arial"/>
              <a:ea typeface="楷体_GB2312"/>
            </a:endParaRPr>
          </a:p>
        </p:txBody>
      </p:sp>
      <p:sp>
        <p:nvSpPr>
          <p:cNvPr id="2" name="TextBox 1"/>
          <p:cNvSpPr txBox="1"/>
          <p:nvPr/>
        </p:nvSpPr>
        <p:spPr>
          <a:xfrm>
            <a:off x="5181600" y="1935424"/>
            <a:ext cx="1981200" cy="461665"/>
          </a:xfrm>
          <a:prstGeom prst="rect">
            <a:avLst/>
          </a:prstGeom>
          <a:noFill/>
        </p:spPr>
        <p:txBody>
          <a:bodyPr wrap="square" rtlCol="0">
            <a:spAutoFit/>
          </a:bodyPr>
          <a:lstStyle/>
          <a:p>
            <a:r>
              <a:rPr lang="zh-CN" altLang="en-US" dirty="0" smtClean="0"/>
              <a:t>消费者</a:t>
            </a:r>
            <a:endParaRPr lang="zh-CN" altLang="en-US" dirty="0"/>
          </a:p>
        </p:txBody>
      </p:sp>
      <p:sp>
        <p:nvSpPr>
          <p:cNvPr id="8" name="TextBox 7"/>
          <p:cNvSpPr txBox="1"/>
          <p:nvPr/>
        </p:nvSpPr>
        <p:spPr>
          <a:xfrm>
            <a:off x="936171" y="2136810"/>
            <a:ext cx="1981200" cy="461665"/>
          </a:xfrm>
          <a:prstGeom prst="rect">
            <a:avLst/>
          </a:prstGeom>
          <a:noFill/>
        </p:spPr>
        <p:txBody>
          <a:bodyPr wrap="square" rtlCol="0">
            <a:spAutoFit/>
          </a:bodyPr>
          <a:lstStyle/>
          <a:p>
            <a:r>
              <a:rPr lang="zh-CN" altLang="en-US" dirty="0" smtClean="0"/>
              <a:t>生产者</a:t>
            </a:r>
            <a:endParaRPr lang="zh-CN" altLang="en-US" dirty="0"/>
          </a:p>
        </p:txBody>
      </p:sp>
    </p:spTree>
    <p:extLst>
      <p:ext uri="{BB962C8B-B14F-4D97-AF65-F5344CB8AC3E}">
        <p14:creationId xmlns:p14="http://schemas.microsoft.com/office/powerpoint/2010/main" val="335665984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2.3 </a:t>
            </a:r>
            <a:r>
              <a:rPr lang="zh-CN" altLang="en-US" smtClean="0"/>
              <a:t>进程同步</a:t>
            </a:r>
          </a:p>
        </p:txBody>
      </p:sp>
      <p:sp>
        <p:nvSpPr>
          <p:cNvPr id="61443" name="Rectangle 4"/>
          <p:cNvSpPr>
            <a:spLocks noGrp="1" noChangeArrowheads="1"/>
          </p:cNvSpPr>
          <p:nvPr>
            <p:ph type="body" idx="1"/>
          </p:nvPr>
        </p:nvSpPr>
        <p:spPr>
          <a:xfrm>
            <a:off x="304800" y="914400"/>
            <a:ext cx="8229600" cy="457200"/>
          </a:xfrm>
          <a:noFill/>
        </p:spPr>
        <p:txBody>
          <a:bodyPr/>
          <a:lstStyle/>
          <a:p>
            <a:pPr marL="0" indent="0" algn="just" eaLnBrk="1" hangingPunct="1">
              <a:buFontTx/>
              <a:buNone/>
            </a:pPr>
            <a:r>
              <a:rPr lang="zh-CN" altLang="en-US" sz="2200" dirty="0" smtClean="0">
                <a:solidFill>
                  <a:srgbClr val="FF0000"/>
                </a:solidFill>
              </a:rPr>
              <a:t>生产者</a:t>
            </a:r>
            <a:r>
              <a:rPr lang="en-US" altLang="zh-CN" sz="2200" dirty="0" smtClean="0">
                <a:solidFill>
                  <a:srgbClr val="FF0000"/>
                </a:solidFill>
              </a:rPr>
              <a:t>-</a:t>
            </a:r>
            <a:r>
              <a:rPr lang="zh-CN" altLang="en-US" sz="2200" dirty="0" smtClean="0">
                <a:solidFill>
                  <a:srgbClr val="FF0000"/>
                </a:solidFill>
              </a:rPr>
              <a:t>消费者</a:t>
            </a:r>
            <a:r>
              <a:rPr lang="en-US" altLang="zh-CN" sz="2200" dirty="0" smtClean="0">
                <a:solidFill>
                  <a:srgbClr val="FF0000"/>
                </a:solidFill>
              </a:rPr>
              <a:t>(producer-consumer)</a:t>
            </a:r>
            <a:r>
              <a:rPr lang="zh-CN" altLang="en-US" sz="2200" dirty="0" smtClean="0">
                <a:solidFill>
                  <a:srgbClr val="FF0000"/>
                </a:solidFill>
              </a:rPr>
              <a:t>问题</a:t>
            </a:r>
            <a:endParaRPr lang="zh-CN" altLang="en-US" sz="2200" dirty="0" smtClean="0"/>
          </a:p>
        </p:txBody>
      </p:sp>
      <p:sp>
        <p:nvSpPr>
          <p:cNvPr id="46" name="Rectangle 45"/>
          <p:cNvSpPr/>
          <p:nvPr/>
        </p:nvSpPr>
        <p:spPr>
          <a:xfrm>
            <a:off x="381000" y="2909010"/>
            <a:ext cx="3581400" cy="3108543"/>
          </a:xfrm>
          <a:prstGeom prst="rect">
            <a:avLst/>
          </a:prstGeom>
        </p:spPr>
        <p:txBody>
          <a:bodyPr wrap="square">
            <a:spAutoFit/>
          </a:bodyPr>
          <a:lstStyle/>
          <a:p>
            <a:pPr lvl="1" eaLnBrk="1" hangingPunct="1">
              <a:spcBef>
                <a:spcPct val="20000"/>
              </a:spcBef>
            </a:pPr>
            <a:r>
              <a:rPr kumimoji="0" lang="en-US" altLang="zh-CN" sz="2800" kern="0" dirty="0" smtClean="0">
                <a:solidFill>
                  <a:srgbClr val="000000"/>
                </a:solidFill>
                <a:latin typeface="Arial"/>
                <a:ea typeface="楷体_GB2312"/>
              </a:rPr>
              <a:t>while (true)</a:t>
            </a:r>
          </a:p>
          <a:p>
            <a:pPr lvl="1" eaLnBrk="1" hangingPunct="1">
              <a:spcBef>
                <a:spcPct val="20000"/>
              </a:spcBef>
            </a:pP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wait(empty);</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a:t>
            </a:r>
            <a:r>
              <a:rPr kumimoji="0" lang="zh-CN" altLang="en-US" sz="2800" kern="0" dirty="0" smtClean="0">
                <a:solidFill>
                  <a:srgbClr val="000000"/>
                </a:solidFill>
                <a:latin typeface="Arial"/>
                <a:ea typeface="楷体_GB2312"/>
              </a:rPr>
              <a:t>投放产品</a:t>
            </a: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signal(full);</a:t>
            </a:r>
          </a:p>
          <a:p>
            <a:pPr lvl="1" eaLnBrk="1" hangingPunct="1">
              <a:spcBef>
                <a:spcPct val="20000"/>
              </a:spcBef>
            </a:pPr>
            <a:r>
              <a:rPr kumimoji="0" lang="en-US" altLang="zh-CN" sz="2800" kern="0" dirty="0">
                <a:solidFill>
                  <a:srgbClr val="000000"/>
                </a:solidFill>
                <a:latin typeface="Arial"/>
                <a:ea typeface="楷体_GB2312"/>
              </a:rPr>
              <a:t>}</a:t>
            </a:r>
            <a:endParaRPr kumimoji="0" lang="zh-CN" altLang="en-US" sz="2800" kern="0" dirty="0">
              <a:solidFill>
                <a:srgbClr val="000000"/>
              </a:solidFill>
              <a:latin typeface="Arial"/>
              <a:ea typeface="楷体_GB2312"/>
            </a:endParaRPr>
          </a:p>
        </p:txBody>
      </p:sp>
      <p:sp>
        <p:nvSpPr>
          <p:cNvPr id="6" name="Rectangle 5"/>
          <p:cNvSpPr/>
          <p:nvPr/>
        </p:nvSpPr>
        <p:spPr>
          <a:xfrm>
            <a:off x="4800600" y="2911257"/>
            <a:ext cx="3886200" cy="3108543"/>
          </a:xfrm>
          <a:prstGeom prst="rect">
            <a:avLst/>
          </a:prstGeom>
        </p:spPr>
        <p:txBody>
          <a:bodyPr wrap="square">
            <a:spAutoFit/>
          </a:bodyPr>
          <a:lstStyle/>
          <a:p>
            <a:pPr lvl="1" eaLnBrk="1" hangingPunct="1">
              <a:spcBef>
                <a:spcPct val="20000"/>
              </a:spcBef>
            </a:pPr>
            <a:r>
              <a:rPr kumimoji="0" lang="en-US" altLang="zh-CN" sz="2800" kern="0" dirty="0" smtClean="0">
                <a:solidFill>
                  <a:srgbClr val="000000"/>
                </a:solidFill>
                <a:latin typeface="Arial"/>
                <a:ea typeface="楷体_GB2312"/>
              </a:rPr>
              <a:t>while (true)</a:t>
            </a:r>
          </a:p>
          <a:p>
            <a:pPr lvl="1" eaLnBrk="1" hangingPunct="1">
              <a:spcBef>
                <a:spcPct val="20000"/>
              </a:spcBef>
            </a:pP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wait(full);</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a:t>
            </a:r>
            <a:r>
              <a:rPr kumimoji="0" lang="zh-CN" altLang="en-US" sz="2800" kern="0" dirty="0" smtClean="0">
                <a:solidFill>
                  <a:srgbClr val="000000"/>
                </a:solidFill>
                <a:latin typeface="Arial"/>
                <a:ea typeface="楷体_GB2312"/>
              </a:rPr>
              <a:t>消费产品</a:t>
            </a:r>
            <a:r>
              <a:rPr kumimoji="0" lang="en-US" altLang="zh-CN" sz="2800" kern="0" dirty="0" smtClean="0">
                <a:solidFill>
                  <a:srgbClr val="000000"/>
                </a:solidFill>
                <a:latin typeface="Arial"/>
                <a:ea typeface="楷体_GB2312"/>
              </a:rPr>
              <a:t>;</a:t>
            </a:r>
          </a:p>
          <a:p>
            <a:pPr lvl="1" eaLnBrk="1" hangingPunct="1">
              <a:spcBef>
                <a:spcPct val="20000"/>
              </a:spcBef>
            </a:pPr>
            <a:r>
              <a:rPr kumimoji="0" lang="en-US" altLang="zh-CN" sz="2800" kern="0" dirty="0">
                <a:solidFill>
                  <a:srgbClr val="000000"/>
                </a:solidFill>
                <a:latin typeface="Arial"/>
                <a:ea typeface="楷体_GB2312"/>
              </a:rPr>
              <a:t> </a:t>
            </a:r>
            <a:r>
              <a:rPr kumimoji="0" lang="en-US" altLang="zh-CN" sz="2800" kern="0" dirty="0" smtClean="0">
                <a:solidFill>
                  <a:srgbClr val="000000"/>
                </a:solidFill>
                <a:latin typeface="Arial"/>
                <a:ea typeface="楷体_GB2312"/>
              </a:rPr>
              <a:t>    signal(empty);</a:t>
            </a:r>
          </a:p>
          <a:p>
            <a:pPr lvl="1" eaLnBrk="1" hangingPunct="1">
              <a:spcBef>
                <a:spcPct val="20000"/>
              </a:spcBef>
            </a:pPr>
            <a:r>
              <a:rPr kumimoji="0" lang="en-US" altLang="zh-CN" sz="2800" kern="0" dirty="0">
                <a:solidFill>
                  <a:srgbClr val="000000"/>
                </a:solidFill>
                <a:latin typeface="Arial"/>
                <a:ea typeface="楷体_GB2312"/>
              </a:rPr>
              <a:t>}</a:t>
            </a:r>
            <a:endParaRPr kumimoji="0" lang="zh-CN" altLang="en-US" sz="2800" kern="0" dirty="0">
              <a:solidFill>
                <a:srgbClr val="000000"/>
              </a:solidFill>
              <a:latin typeface="Arial"/>
              <a:ea typeface="楷体_GB2312"/>
            </a:endParaRPr>
          </a:p>
        </p:txBody>
      </p:sp>
      <p:sp>
        <p:nvSpPr>
          <p:cNvPr id="2" name="TextBox 1"/>
          <p:cNvSpPr txBox="1"/>
          <p:nvPr/>
        </p:nvSpPr>
        <p:spPr>
          <a:xfrm>
            <a:off x="5181600" y="2332081"/>
            <a:ext cx="1981200" cy="461665"/>
          </a:xfrm>
          <a:prstGeom prst="rect">
            <a:avLst/>
          </a:prstGeom>
          <a:noFill/>
        </p:spPr>
        <p:txBody>
          <a:bodyPr wrap="square" rtlCol="0">
            <a:spAutoFit/>
          </a:bodyPr>
          <a:lstStyle/>
          <a:p>
            <a:r>
              <a:rPr lang="zh-CN" altLang="en-US" dirty="0" smtClean="0"/>
              <a:t>消费者</a:t>
            </a:r>
            <a:endParaRPr lang="zh-CN" altLang="en-US" dirty="0"/>
          </a:p>
        </p:txBody>
      </p:sp>
      <p:sp>
        <p:nvSpPr>
          <p:cNvPr id="8" name="TextBox 7"/>
          <p:cNvSpPr txBox="1"/>
          <p:nvPr/>
        </p:nvSpPr>
        <p:spPr>
          <a:xfrm>
            <a:off x="1028700" y="2455020"/>
            <a:ext cx="1981200" cy="461665"/>
          </a:xfrm>
          <a:prstGeom prst="rect">
            <a:avLst/>
          </a:prstGeom>
          <a:noFill/>
        </p:spPr>
        <p:txBody>
          <a:bodyPr wrap="square" rtlCol="0">
            <a:spAutoFit/>
          </a:bodyPr>
          <a:lstStyle/>
          <a:p>
            <a:r>
              <a:rPr lang="zh-CN" altLang="en-US" dirty="0" smtClean="0"/>
              <a:t>生产者</a:t>
            </a:r>
            <a:endParaRPr lang="zh-CN" altLang="en-US" dirty="0"/>
          </a:p>
        </p:txBody>
      </p:sp>
      <p:sp>
        <p:nvSpPr>
          <p:cNvPr id="9" name="TextBox 8"/>
          <p:cNvSpPr txBox="1"/>
          <p:nvPr/>
        </p:nvSpPr>
        <p:spPr>
          <a:xfrm>
            <a:off x="838200" y="1473759"/>
            <a:ext cx="5638800" cy="461665"/>
          </a:xfrm>
          <a:prstGeom prst="rect">
            <a:avLst/>
          </a:prstGeom>
          <a:noFill/>
        </p:spPr>
        <p:txBody>
          <a:bodyPr wrap="square" rtlCol="0">
            <a:spAutoFit/>
          </a:bodyPr>
          <a:lstStyle/>
          <a:p>
            <a:r>
              <a:rPr lang="en-US" altLang="zh-CN" dirty="0" smtClean="0"/>
              <a:t>Semaphore full = 0, empty = n;</a:t>
            </a:r>
            <a:endParaRPr lang="zh-CN" altLang="en-US" dirty="0"/>
          </a:p>
        </p:txBody>
      </p:sp>
    </p:spTree>
    <p:extLst>
      <p:ext uri="{BB962C8B-B14F-4D97-AF65-F5344CB8AC3E}">
        <p14:creationId xmlns:p14="http://schemas.microsoft.com/office/powerpoint/2010/main" val="156047987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2.3 </a:t>
            </a:r>
            <a:r>
              <a:rPr lang="zh-CN" altLang="en-US" smtClean="0"/>
              <a:t>进程同步</a:t>
            </a:r>
          </a:p>
        </p:txBody>
      </p:sp>
      <p:sp>
        <p:nvSpPr>
          <p:cNvPr id="61443" name="Rectangle 4"/>
          <p:cNvSpPr>
            <a:spLocks noGrp="1" noChangeArrowheads="1"/>
          </p:cNvSpPr>
          <p:nvPr>
            <p:ph type="body" idx="1"/>
          </p:nvPr>
        </p:nvSpPr>
        <p:spPr>
          <a:xfrm>
            <a:off x="304800" y="914400"/>
            <a:ext cx="8229600" cy="914400"/>
          </a:xfrm>
          <a:noFill/>
        </p:spPr>
        <p:txBody>
          <a:bodyPr/>
          <a:lstStyle/>
          <a:p>
            <a:pPr marL="0" indent="0" algn="just" eaLnBrk="1" hangingPunct="1">
              <a:buFontTx/>
              <a:buNone/>
            </a:pPr>
            <a:r>
              <a:rPr lang="zh-CN" altLang="en-US" sz="2200" smtClean="0">
                <a:solidFill>
                  <a:srgbClr val="FF0000"/>
                </a:solidFill>
              </a:rPr>
              <a:t>生产者</a:t>
            </a:r>
            <a:r>
              <a:rPr lang="en-US" altLang="zh-CN" sz="2200" smtClean="0">
                <a:solidFill>
                  <a:srgbClr val="FF0000"/>
                </a:solidFill>
              </a:rPr>
              <a:t>-</a:t>
            </a:r>
            <a:r>
              <a:rPr lang="zh-CN" altLang="en-US" sz="2200" smtClean="0">
                <a:solidFill>
                  <a:srgbClr val="FF0000"/>
                </a:solidFill>
              </a:rPr>
              <a:t>消费者</a:t>
            </a:r>
            <a:r>
              <a:rPr lang="en-US" altLang="zh-CN" sz="2200" smtClean="0">
                <a:solidFill>
                  <a:srgbClr val="FF0000"/>
                </a:solidFill>
              </a:rPr>
              <a:t>(producer-consumer)</a:t>
            </a:r>
            <a:r>
              <a:rPr lang="zh-CN" altLang="en-US" sz="2200" smtClean="0">
                <a:solidFill>
                  <a:srgbClr val="FF0000"/>
                </a:solidFill>
              </a:rPr>
              <a:t>问题</a:t>
            </a:r>
            <a:r>
              <a:rPr lang="zh-CN" altLang="en-US" sz="2200" smtClean="0"/>
              <a:t>的数据结构</a:t>
            </a:r>
          </a:p>
        </p:txBody>
      </p:sp>
      <p:sp>
        <p:nvSpPr>
          <p:cNvPr id="61444" name="Rectangle 5"/>
          <p:cNvSpPr>
            <a:spLocks noChangeArrowheads="1"/>
          </p:cNvSpPr>
          <p:nvPr/>
        </p:nvSpPr>
        <p:spPr bwMode="auto">
          <a:xfrm>
            <a:off x="381000" y="1371600"/>
            <a:ext cx="4248150" cy="238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pPr>
            <a:r>
              <a:rPr lang="en-US" altLang="zh-CN" sz="2400">
                <a:solidFill>
                  <a:srgbClr val="3333CC"/>
                </a:solidFill>
              </a:rPr>
              <a:t>buffer</a:t>
            </a:r>
            <a:r>
              <a:rPr lang="zh-CN" altLang="en-US" sz="2400">
                <a:solidFill>
                  <a:srgbClr val="000000"/>
                </a:solidFill>
              </a:rPr>
              <a:t>：循环缓冲，存放产品，大小为</a:t>
            </a:r>
            <a:r>
              <a:rPr lang="en-US" altLang="zh-CN" sz="2400">
                <a:solidFill>
                  <a:srgbClr val="0000FF"/>
                </a:solidFill>
              </a:rPr>
              <a:t>n</a:t>
            </a:r>
          </a:p>
          <a:p>
            <a:pPr eaLnBrk="1" hangingPunct="1">
              <a:lnSpc>
                <a:spcPct val="80000"/>
              </a:lnSpc>
            </a:pPr>
            <a:r>
              <a:rPr lang="en-US" altLang="zh-CN" sz="2400">
                <a:solidFill>
                  <a:srgbClr val="3333CC"/>
                </a:solidFill>
              </a:rPr>
              <a:t>in</a:t>
            </a:r>
            <a:r>
              <a:rPr lang="zh-CN" altLang="en-US" sz="2400">
                <a:solidFill>
                  <a:srgbClr val="000000"/>
                </a:solidFill>
              </a:rPr>
              <a:t>：输入指针，生产， </a:t>
            </a:r>
            <a:r>
              <a:rPr lang="en-US" altLang="zh-CN" sz="2400">
                <a:solidFill>
                  <a:srgbClr val="000000"/>
                </a:solidFill>
              </a:rPr>
              <a:t>in=(in+1) % </a:t>
            </a:r>
            <a:r>
              <a:rPr lang="en-US" altLang="zh-CN" sz="2400">
                <a:solidFill>
                  <a:srgbClr val="0000FF"/>
                </a:solidFill>
              </a:rPr>
              <a:t>n</a:t>
            </a:r>
          </a:p>
          <a:p>
            <a:pPr eaLnBrk="1" hangingPunct="1">
              <a:lnSpc>
                <a:spcPct val="80000"/>
              </a:lnSpc>
            </a:pPr>
            <a:r>
              <a:rPr lang="en-US" altLang="zh-CN" sz="2400">
                <a:solidFill>
                  <a:srgbClr val="3333CC"/>
                </a:solidFill>
              </a:rPr>
              <a:t>out</a:t>
            </a:r>
            <a:r>
              <a:rPr lang="zh-CN" altLang="en-US" sz="2400">
                <a:solidFill>
                  <a:srgbClr val="000000"/>
                </a:solidFill>
              </a:rPr>
              <a:t>：输出指针，消费， </a:t>
            </a:r>
            <a:r>
              <a:rPr lang="en-US" altLang="zh-CN" sz="2400">
                <a:solidFill>
                  <a:srgbClr val="000000"/>
                </a:solidFill>
              </a:rPr>
              <a:t>out=(out+1) % </a:t>
            </a:r>
            <a:r>
              <a:rPr lang="en-US" altLang="zh-CN" sz="2400">
                <a:solidFill>
                  <a:srgbClr val="3333CC"/>
                </a:solidFill>
              </a:rPr>
              <a:t>n</a:t>
            </a:r>
            <a:r>
              <a:rPr lang="en-US" altLang="zh-CN" sz="2400">
                <a:solidFill>
                  <a:srgbClr val="000000"/>
                </a:solidFill>
              </a:rPr>
              <a:t> </a:t>
            </a:r>
          </a:p>
          <a:p>
            <a:pPr eaLnBrk="1" hangingPunct="1">
              <a:lnSpc>
                <a:spcPct val="80000"/>
              </a:lnSpc>
            </a:pPr>
            <a:r>
              <a:rPr lang="en-US" altLang="zh-CN" sz="2400">
                <a:solidFill>
                  <a:srgbClr val="3333CC"/>
                </a:solidFill>
              </a:rPr>
              <a:t>counter</a:t>
            </a:r>
            <a:r>
              <a:rPr lang="zh-CN" altLang="en-US" sz="2400">
                <a:solidFill>
                  <a:srgbClr val="000000"/>
                </a:solidFill>
              </a:rPr>
              <a:t>：产品计数器</a:t>
            </a:r>
            <a:endParaRPr kumimoji="0" lang="zh-CN" altLang="en-US">
              <a:solidFill>
                <a:srgbClr val="000000"/>
              </a:solidFill>
            </a:endParaRPr>
          </a:p>
        </p:txBody>
      </p:sp>
      <p:grpSp>
        <p:nvGrpSpPr>
          <p:cNvPr id="417798" name="Group 6"/>
          <p:cNvGrpSpPr>
            <a:grpSpLocks/>
          </p:cNvGrpSpPr>
          <p:nvPr/>
        </p:nvGrpSpPr>
        <p:grpSpPr bwMode="auto">
          <a:xfrm>
            <a:off x="1219200" y="4572000"/>
            <a:ext cx="5943600" cy="2060575"/>
            <a:chOff x="768" y="2880"/>
            <a:chExt cx="3744" cy="1298"/>
          </a:xfrm>
        </p:grpSpPr>
        <p:sp>
          <p:nvSpPr>
            <p:cNvPr id="61469" name="Rectangle 7"/>
            <p:cNvSpPr>
              <a:spLocks noChangeArrowheads="1"/>
            </p:cNvSpPr>
            <p:nvPr/>
          </p:nvSpPr>
          <p:spPr bwMode="auto">
            <a:xfrm>
              <a:off x="864" y="3024"/>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0" name="Rectangle 8"/>
            <p:cNvSpPr>
              <a:spLocks noChangeArrowheads="1"/>
            </p:cNvSpPr>
            <p:nvPr/>
          </p:nvSpPr>
          <p:spPr bwMode="auto">
            <a:xfrm>
              <a:off x="1152" y="3024"/>
              <a:ext cx="576"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1471" name="Rectangle 9"/>
            <p:cNvSpPr>
              <a:spLocks noChangeArrowheads="1"/>
            </p:cNvSpPr>
            <p:nvPr/>
          </p:nvSpPr>
          <p:spPr bwMode="auto">
            <a:xfrm>
              <a:off x="1728" y="3024"/>
              <a:ext cx="288"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2" name="Rectangle 10"/>
            <p:cNvSpPr>
              <a:spLocks noChangeArrowheads="1"/>
            </p:cNvSpPr>
            <p:nvPr/>
          </p:nvSpPr>
          <p:spPr bwMode="auto">
            <a:xfrm>
              <a:off x="2016" y="3024"/>
              <a:ext cx="288"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3" name="Rectangle 11"/>
            <p:cNvSpPr>
              <a:spLocks noChangeArrowheads="1"/>
            </p:cNvSpPr>
            <p:nvPr/>
          </p:nvSpPr>
          <p:spPr bwMode="auto">
            <a:xfrm>
              <a:off x="3024" y="3024"/>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4" name="Rectangle 12"/>
            <p:cNvSpPr>
              <a:spLocks noChangeArrowheads="1"/>
            </p:cNvSpPr>
            <p:nvPr/>
          </p:nvSpPr>
          <p:spPr bwMode="auto">
            <a:xfrm>
              <a:off x="3312" y="3024"/>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5" name="Rectangle 13"/>
            <p:cNvSpPr>
              <a:spLocks noChangeArrowheads="1"/>
            </p:cNvSpPr>
            <p:nvPr/>
          </p:nvSpPr>
          <p:spPr bwMode="auto">
            <a:xfrm>
              <a:off x="2304" y="3024"/>
              <a:ext cx="720"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1476" name="Rectangle 14"/>
            <p:cNvSpPr>
              <a:spLocks noChangeArrowheads="1"/>
            </p:cNvSpPr>
            <p:nvPr/>
          </p:nvSpPr>
          <p:spPr bwMode="auto">
            <a:xfrm>
              <a:off x="3600" y="3024"/>
              <a:ext cx="576"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1477" name="Rectangle 15"/>
            <p:cNvSpPr>
              <a:spLocks noChangeArrowheads="1"/>
            </p:cNvSpPr>
            <p:nvPr/>
          </p:nvSpPr>
          <p:spPr bwMode="auto">
            <a:xfrm>
              <a:off x="4176" y="3024"/>
              <a:ext cx="240"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8" name="Rectangle 16"/>
            <p:cNvSpPr>
              <a:spLocks noChangeArrowheads="1"/>
            </p:cNvSpPr>
            <p:nvPr/>
          </p:nvSpPr>
          <p:spPr bwMode="auto">
            <a:xfrm>
              <a:off x="2880" y="3936"/>
              <a:ext cx="240" cy="24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79" name="Text Box 17"/>
            <p:cNvSpPr txBox="1">
              <a:spLocks noChangeArrowheads="1"/>
            </p:cNvSpPr>
            <p:nvPr/>
          </p:nvSpPr>
          <p:spPr bwMode="auto">
            <a:xfrm>
              <a:off x="3146" y="3936"/>
              <a:ext cx="50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空位</a:t>
              </a:r>
            </a:p>
          </p:txBody>
        </p:sp>
        <p:sp>
          <p:nvSpPr>
            <p:cNvPr id="61480" name="Rectangle 18"/>
            <p:cNvSpPr>
              <a:spLocks noChangeArrowheads="1"/>
            </p:cNvSpPr>
            <p:nvPr/>
          </p:nvSpPr>
          <p:spPr bwMode="auto">
            <a:xfrm>
              <a:off x="3696" y="3936"/>
              <a:ext cx="240" cy="240"/>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81" name="Text Box 19"/>
            <p:cNvSpPr txBox="1">
              <a:spLocks noChangeArrowheads="1"/>
            </p:cNvSpPr>
            <p:nvPr/>
          </p:nvSpPr>
          <p:spPr bwMode="auto">
            <a:xfrm>
              <a:off x="3962" y="3936"/>
              <a:ext cx="50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产品</a:t>
              </a:r>
            </a:p>
          </p:txBody>
        </p:sp>
        <p:sp>
          <p:nvSpPr>
            <p:cNvPr id="61482" name="Rectangle 20"/>
            <p:cNvSpPr>
              <a:spLocks noChangeArrowheads="1"/>
            </p:cNvSpPr>
            <p:nvPr/>
          </p:nvSpPr>
          <p:spPr bwMode="auto">
            <a:xfrm>
              <a:off x="768" y="2880"/>
              <a:ext cx="3744" cy="624"/>
            </a:xfrm>
            <a:prstGeom prst="rect">
              <a:avLst/>
            </a:prstGeom>
            <a:noFill/>
            <a:ln w="9525" algn="ctr">
              <a:solidFill>
                <a:schemeClr val="tx1"/>
              </a:solidFill>
              <a:prstDash val="lgDashDot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1483" name="Text Box 21"/>
            <p:cNvSpPr txBox="1">
              <a:spLocks noChangeArrowheads="1"/>
            </p:cNvSpPr>
            <p:nvPr/>
          </p:nvSpPr>
          <p:spPr bwMode="auto">
            <a:xfrm>
              <a:off x="2256" y="3552"/>
              <a:ext cx="66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buffer</a:t>
              </a:r>
            </a:p>
          </p:txBody>
        </p:sp>
      </p:grpSp>
      <p:grpSp>
        <p:nvGrpSpPr>
          <p:cNvPr id="417814" name="Group 22"/>
          <p:cNvGrpSpPr>
            <a:grpSpLocks/>
          </p:cNvGrpSpPr>
          <p:nvPr/>
        </p:nvGrpSpPr>
        <p:grpSpPr bwMode="auto">
          <a:xfrm>
            <a:off x="5638800" y="3810000"/>
            <a:ext cx="3276600" cy="2514600"/>
            <a:chOff x="3552" y="2400"/>
            <a:chExt cx="2064" cy="1584"/>
          </a:xfrm>
        </p:grpSpPr>
        <p:sp>
          <p:nvSpPr>
            <p:cNvPr id="61463" name="Line 23"/>
            <p:cNvSpPr>
              <a:spLocks noChangeShapeType="1"/>
            </p:cNvSpPr>
            <p:nvPr/>
          </p:nvSpPr>
          <p:spPr bwMode="auto">
            <a:xfrm flipH="1">
              <a:off x="3552" y="2640"/>
              <a:ext cx="1152" cy="528"/>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64" name="Line 24"/>
            <p:cNvSpPr>
              <a:spLocks noChangeShapeType="1"/>
            </p:cNvSpPr>
            <p:nvPr/>
          </p:nvSpPr>
          <p:spPr bwMode="auto">
            <a:xfrm flipH="1">
              <a:off x="3552" y="3264"/>
              <a:ext cx="1248"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65" name="Line 25"/>
            <p:cNvSpPr>
              <a:spLocks noChangeShapeType="1"/>
            </p:cNvSpPr>
            <p:nvPr/>
          </p:nvSpPr>
          <p:spPr bwMode="auto">
            <a:xfrm flipH="1" flipV="1">
              <a:off x="3552" y="3360"/>
              <a:ext cx="1104" cy="432"/>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66" name="Oval 26"/>
            <p:cNvSpPr>
              <a:spLocks noChangeArrowheads="1"/>
            </p:cNvSpPr>
            <p:nvPr/>
          </p:nvSpPr>
          <p:spPr bwMode="auto">
            <a:xfrm>
              <a:off x="4752" y="3648"/>
              <a:ext cx="864" cy="33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生产者</a:t>
              </a:r>
              <a:r>
                <a:rPr lang="en-US" altLang="zh-CN" sz="2400">
                  <a:solidFill>
                    <a:srgbClr val="000000"/>
                  </a:solidFill>
                </a:rPr>
                <a:t>n</a:t>
              </a:r>
            </a:p>
          </p:txBody>
        </p:sp>
        <p:sp>
          <p:nvSpPr>
            <p:cNvPr id="61467" name="Oval 27"/>
            <p:cNvSpPr>
              <a:spLocks noChangeArrowheads="1"/>
            </p:cNvSpPr>
            <p:nvPr/>
          </p:nvSpPr>
          <p:spPr bwMode="auto">
            <a:xfrm>
              <a:off x="4752" y="2400"/>
              <a:ext cx="864" cy="33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生产者</a:t>
              </a:r>
              <a:r>
                <a:rPr lang="en-US" altLang="zh-CN" sz="2400">
                  <a:solidFill>
                    <a:srgbClr val="000000"/>
                  </a:solidFill>
                </a:rPr>
                <a:t>1</a:t>
              </a:r>
            </a:p>
          </p:txBody>
        </p:sp>
        <p:sp>
          <p:nvSpPr>
            <p:cNvPr id="61468" name="Text Box 28"/>
            <p:cNvSpPr txBox="1">
              <a:spLocks noChangeArrowheads="1"/>
            </p:cNvSpPr>
            <p:nvPr/>
          </p:nvSpPr>
          <p:spPr bwMode="auto">
            <a:xfrm>
              <a:off x="4896" y="3070"/>
              <a:ext cx="50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a:t>
              </a:r>
            </a:p>
          </p:txBody>
        </p:sp>
      </p:grpSp>
      <p:grpSp>
        <p:nvGrpSpPr>
          <p:cNvPr id="417821" name="Group 29"/>
          <p:cNvGrpSpPr>
            <a:grpSpLocks/>
          </p:cNvGrpSpPr>
          <p:nvPr/>
        </p:nvGrpSpPr>
        <p:grpSpPr bwMode="auto">
          <a:xfrm>
            <a:off x="4800600" y="3756025"/>
            <a:ext cx="454025" cy="968375"/>
            <a:chOff x="3062" y="2366"/>
            <a:chExt cx="286" cy="610"/>
          </a:xfrm>
        </p:grpSpPr>
        <p:sp>
          <p:nvSpPr>
            <p:cNvPr id="61461" name="Line 30"/>
            <p:cNvSpPr>
              <a:spLocks noChangeShapeType="1"/>
            </p:cNvSpPr>
            <p:nvPr/>
          </p:nvSpPr>
          <p:spPr bwMode="auto">
            <a:xfrm>
              <a:off x="3168" y="2640"/>
              <a:ext cx="0" cy="336"/>
            </a:xfrm>
            <a:prstGeom prst="line">
              <a:avLst/>
            </a:prstGeom>
            <a:noFill/>
            <a:ln w="952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62" name="Text Box 31"/>
            <p:cNvSpPr txBox="1">
              <a:spLocks noChangeArrowheads="1"/>
            </p:cNvSpPr>
            <p:nvPr/>
          </p:nvSpPr>
          <p:spPr bwMode="auto">
            <a:xfrm>
              <a:off x="3062" y="2366"/>
              <a:ext cx="28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3399"/>
                  </a:solidFill>
                </a:rPr>
                <a:t>in</a:t>
              </a:r>
            </a:p>
          </p:txBody>
        </p:sp>
      </p:grpSp>
      <p:sp>
        <p:nvSpPr>
          <p:cNvPr id="417824" name="Rectangle 32"/>
          <p:cNvSpPr>
            <a:spLocks noChangeArrowheads="1"/>
          </p:cNvSpPr>
          <p:nvPr/>
        </p:nvSpPr>
        <p:spPr bwMode="auto">
          <a:xfrm>
            <a:off x="4800600" y="4800600"/>
            <a:ext cx="457200" cy="609600"/>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grpSp>
        <p:nvGrpSpPr>
          <p:cNvPr id="417825" name="Group 33"/>
          <p:cNvGrpSpPr>
            <a:grpSpLocks/>
          </p:cNvGrpSpPr>
          <p:nvPr/>
        </p:nvGrpSpPr>
        <p:grpSpPr bwMode="auto">
          <a:xfrm>
            <a:off x="2819400" y="3832225"/>
            <a:ext cx="657225" cy="968375"/>
            <a:chOff x="3062" y="2366"/>
            <a:chExt cx="414" cy="610"/>
          </a:xfrm>
        </p:grpSpPr>
        <p:sp>
          <p:nvSpPr>
            <p:cNvPr id="61459" name="Line 34"/>
            <p:cNvSpPr>
              <a:spLocks noChangeShapeType="1"/>
            </p:cNvSpPr>
            <p:nvPr/>
          </p:nvSpPr>
          <p:spPr bwMode="auto">
            <a:xfrm>
              <a:off x="3168" y="2640"/>
              <a:ext cx="0" cy="336"/>
            </a:xfrm>
            <a:prstGeom prst="line">
              <a:avLst/>
            </a:prstGeom>
            <a:noFill/>
            <a:ln w="952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60" name="Text Box 35"/>
            <p:cNvSpPr txBox="1">
              <a:spLocks noChangeArrowheads="1"/>
            </p:cNvSpPr>
            <p:nvPr/>
          </p:nvSpPr>
          <p:spPr bwMode="auto">
            <a:xfrm>
              <a:off x="3062" y="2366"/>
              <a:ext cx="41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3399"/>
                  </a:solidFill>
                </a:rPr>
                <a:t>out</a:t>
              </a:r>
            </a:p>
          </p:txBody>
        </p:sp>
      </p:grpSp>
      <p:sp>
        <p:nvSpPr>
          <p:cNvPr id="417828" name="Rectangle 36"/>
          <p:cNvSpPr>
            <a:spLocks noChangeArrowheads="1"/>
          </p:cNvSpPr>
          <p:nvPr/>
        </p:nvSpPr>
        <p:spPr bwMode="auto">
          <a:xfrm>
            <a:off x="2743200" y="4800600"/>
            <a:ext cx="457200" cy="6096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grpSp>
        <p:nvGrpSpPr>
          <p:cNvPr id="417829" name="Group 37"/>
          <p:cNvGrpSpPr>
            <a:grpSpLocks/>
          </p:cNvGrpSpPr>
          <p:nvPr/>
        </p:nvGrpSpPr>
        <p:grpSpPr bwMode="auto">
          <a:xfrm>
            <a:off x="152400" y="3810000"/>
            <a:ext cx="2743200" cy="2514600"/>
            <a:chOff x="96" y="2400"/>
            <a:chExt cx="1728" cy="1584"/>
          </a:xfrm>
        </p:grpSpPr>
        <p:sp>
          <p:nvSpPr>
            <p:cNvPr id="61453" name="Oval 38"/>
            <p:cNvSpPr>
              <a:spLocks noChangeArrowheads="1"/>
            </p:cNvSpPr>
            <p:nvPr/>
          </p:nvSpPr>
          <p:spPr bwMode="auto">
            <a:xfrm>
              <a:off x="96" y="3648"/>
              <a:ext cx="864" cy="33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消费者</a:t>
              </a:r>
              <a:r>
                <a:rPr lang="en-US" altLang="zh-CN" sz="2400">
                  <a:solidFill>
                    <a:srgbClr val="000000"/>
                  </a:solidFill>
                </a:rPr>
                <a:t>m</a:t>
              </a:r>
            </a:p>
          </p:txBody>
        </p:sp>
        <p:sp>
          <p:nvSpPr>
            <p:cNvPr id="61454" name="Oval 39"/>
            <p:cNvSpPr>
              <a:spLocks noChangeArrowheads="1"/>
            </p:cNvSpPr>
            <p:nvPr/>
          </p:nvSpPr>
          <p:spPr bwMode="auto">
            <a:xfrm>
              <a:off x="96" y="2400"/>
              <a:ext cx="864" cy="33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消费者</a:t>
              </a:r>
              <a:r>
                <a:rPr lang="en-US" altLang="zh-CN" sz="2400">
                  <a:solidFill>
                    <a:srgbClr val="000000"/>
                  </a:solidFill>
                </a:rPr>
                <a:t>1</a:t>
              </a:r>
            </a:p>
          </p:txBody>
        </p:sp>
        <p:sp>
          <p:nvSpPr>
            <p:cNvPr id="61455" name="Text Box 40"/>
            <p:cNvSpPr txBox="1">
              <a:spLocks noChangeArrowheads="1"/>
            </p:cNvSpPr>
            <p:nvPr/>
          </p:nvSpPr>
          <p:spPr bwMode="auto">
            <a:xfrm>
              <a:off x="240" y="3070"/>
              <a:ext cx="50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00"/>
                  </a:solidFill>
                </a:rPr>
                <a:t>……</a:t>
              </a:r>
            </a:p>
          </p:txBody>
        </p:sp>
        <p:sp>
          <p:nvSpPr>
            <p:cNvPr id="61456" name="Line 41"/>
            <p:cNvSpPr>
              <a:spLocks noChangeShapeType="1"/>
            </p:cNvSpPr>
            <p:nvPr/>
          </p:nvSpPr>
          <p:spPr bwMode="auto">
            <a:xfrm flipH="1" flipV="1">
              <a:off x="912" y="2592"/>
              <a:ext cx="864" cy="57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57" name="Line 42"/>
            <p:cNvSpPr>
              <a:spLocks noChangeShapeType="1"/>
            </p:cNvSpPr>
            <p:nvPr/>
          </p:nvSpPr>
          <p:spPr bwMode="auto">
            <a:xfrm flipH="1">
              <a:off x="672" y="3264"/>
              <a:ext cx="1104"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458" name="Line 43"/>
            <p:cNvSpPr>
              <a:spLocks noChangeShapeType="1"/>
            </p:cNvSpPr>
            <p:nvPr/>
          </p:nvSpPr>
          <p:spPr bwMode="auto">
            <a:xfrm flipH="1">
              <a:off x="912" y="3312"/>
              <a:ext cx="912" cy="384"/>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pic>
        <p:nvPicPr>
          <p:cNvPr id="61452"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1479550"/>
            <a:ext cx="378142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1221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7798"/>
                                        </p:tgtEl>
                                        <p:attrNameLst>
                                          <p:attrName>style.visibility</p:attrName>
                                        </p:attrNameLst>
                                      </p:cBhvr>
                                      <p:to>
                                        <p:strVal val="visible"/>
                                      </p:to>
                                    </p:set>
                                    <p:animEffect transition="in" filter="blinds(horizontal)">
                                      <p:cBhvr>
                                        <p:cTn id="7" dur="500"/>
                                        <p:tgtEl>
                                          <p:spTgt spid="4177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7821"/>
                                        </p:tgtEl>
                                        <p:attrNameLst>
                                          <p:attrName>style.visibility</p:attrName>
                                        </p:attrNameLst>
                                      </p:cBhvr>
                                      <p:to>
                                        <p:strVal val="visible"/>
                                      </p:to>
                                    </p:set>
                                    <p:animEffect transition="in" filter="blinds(horizontal)">
                                      <p:cBhvr>
                                        <p:cTn id="12" dur="500"/>
                                        <p:tgtEl>
                                          <p:spTgt spid="417821"/>
                                        </p:tgtEl>
                                      </p:cBhvr>
                                    </p:animEffect>
                                  </p:childTnLst>
                                </p:cTn>
                              </p:par>
                              <p:par>
                                <p:cTn id="13" presetID="3" presetClass="entr" presetSubtype="10" fill="hold" nodeType="withEffect">
                                  <p:stCondLst>
                                    <p:cond delay="0"/>
                                  </p:stCondLst>
                                  <p:childTnLst>
                                    <p:set>
                                      <p:cBhvr>
                                        <p:cTn id="14" dur="1" fill="hold">
                                          <p:stCondLst>
                                            <p:cond delay="0"/>
                                          </p:stCondLst>
                                        </p:cTn>
                                        <p:tgtEl>
                                          <p:spTgt spid="417814"/>
                                        </p:tgtEl>
                                        <p:attrNameLst>
                                          <p:attrName>style.visibility</p:attrName>
                                        </p:attrNameLst>
                                      </p:cBhvr>
                                      <p:to>
                                        <p:strVal val="visible"/>
                                      </p:to>
                                    </p:set>
                                    <p:animEffect transition="in" filter="blinds(horizontal)">
                                      <p:cBhvr>
                                        <p:cTn id="15" dur="500"/>
                                        <p:tgtEl>
                                          <p:spTgt spid="4178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17824"/>
                                        </p:tgtEl>
                                        <p:attrNameLst>
                                          <p:attrName>style.visibility</p:attrName>
                                        </p:attrNameLst>
                                      </p:cBhvr>
                                      <p:to>
                                        <p:strVal val="visible"/>
                                      </p:to>
                                    </p:set>
                                    <p:animEffect transition="in" filter="blinds(horizontal)">
                                      <p:cBhvr>
                                        <p:cTn id="20" dur="500"/>
                                        <p:tgtEl>
                                          <p:spTgt spid="417824"/>
                                        </p:tgtEl>
                                      </p:cBhvr>
                                    </p:animEffect>
                                  </p:childTnLst>
                                </p:cTn>
                              </p:par>
                              <p:par>
                                <p:cTn id="21" presetID="63" presetClass="path" presetSubtype="0" accel="50000" decel="50000" fill="hold" nodeType="withEffect">
                                  <p:stCondLst>
                                    <p:cond delay="0"/>
                                  </p:stCondLst>
                                  <p:childTnLst>
                                    <p:animMotion origin="layout" path="M 3.61111E-6 2.96296E-6 L 0.05017 0.00393 " pathEditMode="relative" rAng="0" ptsTypes="AA">
                                      <p:cBhvr>
                                        <p:cTn id="22" dur="2000" fill="hold"/>
                                        <p:tgtEl>
                                          <p:spTgt spid="417821"/>
                                        </p:tgtEl>
                                        <p:attrNameLst>
                                          <p:attrName>ppt_x</p:attrName>
                                          <p:attrName>ppt_y</p:attrName>
                                        </p:attrNameLst>
                                      </p:cBhvr>
                                      <p:rCtr x="2500" y="185"/>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7829"/>
                                        </p:tgtEl>
                                        <p:attrNameLst>
                                          <p:attrName>style.visibility</p:attrName>
                                        </p:attrNameLst>
                                      </p:cBhvr>
                                      <p:to>
                                        <p:strVal val="visible"/>
                                      </p:to>
                                    </p:set>
                                    <p:animEffect transition="in" filter="blinds(horizontal)">
                                      <p:cBhvr>
                                        <p:cTn id="27" dur="500"/>
                                        <p:tgtEl>
                                          <p:spTgt spid="417829"/>
                                        </p:tgtEl>
                                      </p:cBhvr>
                                    </p:animEffect>
                                  </p:childTnLst>
                                </p:cTn>
                              </p:par>
                              <p:par>
                                <p:cTn id="28" presetID="3" presetClass="entr" presetSubtype="10" fill="hold" nodeType="withEffect">
                                  <p:stCondLst>
                                    <p:cond delay="0"/>
                                  </p:stCondLst>
                                  <p:childTnLst>
                                    <p:set>
                                      <p:cBhvr>
                                        <p:cTn id="29" dur="1" fill="hold">
                                          <p:stCondLst>
                                            <p:cond delay="0"/>
                                          </p:stCondLst>
                                        </p:cTn>
                                        <p:tgtEl>
                                          <p:spTgt spid="417825"/>
                                        </p:tgtEl>
                                        <p:attrNameLst>
                                          <p:attrName>style.visibility</p:attrName>
                                        </p:attrNameLst>
                                      </p:cBhvr>
                                      <p:to>
                                        <p:strVal val="visible"/>
                                      </p:to>
                                    </p:set>
                                    <p:animEffect transition="in" filter="blinds(horizontal)">
                                      <p:cBhvr>
                                        <p:cTn id="30" dur="500"/>
                                        <p:tgtEl>
                                          <p:spTgt spid="41782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17828"/>
                                        </p:tgtEl>
                                        <p:attrNameLst>
                                          <p:attrName>style.visibility</p:attrName>
                                        </p:attrNameLst>
                                      </p:cBhvr>
                                      <p:to>
                                        <p:strVal val="visible"/>
                                      </p:to>
                                    </p:set>
                                    <p:animEffect transition="in" filter="blinds(horizontal)">
                                      <p:cBhvr>
                                        <p:cTn id="35" dur="500"/>
                                        <p:tgtEl>
                                          <p:spTgt spid="417828"/>
                                        </p:tgtEl>
                                      </p:cBhvr>
                                    </p:animEffect>
                                  </p:childTnLst>
                                </p:cTn>
                              </p:par>
                              <p:par>
                                <p:cTn id="36" presetID="63" presetClass="path" presetSubtype="0" accel="50000" decel="50000" fill="hold" nodeType="withEffect">
                                  <p:stCondLst>
                                    <p:cond delay="0"/>
                                  </p:stCondLst>
                                  <p:childTnLst>
                                    <p:animMotion origin="layout" path="M -8.33333E-7 1.85185E-6 L 0.03906 0.00393 " pathEditMode="relative" rAng="0" ptsTypes="AA">
                                      <p:cBhvr>
                                        <p:cTn id="37" dur="2000" fill="hold"/>
                                        <p:tgtEl>
                                          <p:spTgt spid="417825"/>
                                        </p:tgtEl>
                                        <p:attrNameLst>
                                          <p:attrName>ppt_x</p:attrName>
                                          <p:attrName>ppt_y</p:attrName>
                                        </p:attrNameLst>
                                      </p:cBhvr>
                                      <p:rCtr x="1944"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24" grpId="0" animBg="1"/>
      <p:bldP spid="41782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457200" y="1752600"/>
            <a:ext cx="8507413" cy="3886200"/>
          </a:xfrm>
        </p:spPr>
        <p:txBody>
          <a:bodyPr/>
          <a:lstStyle/>
          <a:p>
            <a:pPr eaLnBrk="1" hangingPunct="1">
              <a:buFontTx/>
              <a:buNone/>
            </a:pPr>
            <a:r>
              <a:rPr kumimoji="1" lang="zh-CN" altLang="en-US" smtClean="0">
                <a:solidFill>
                  <a:srgbClr val="FF0000"/>
                </a:solidFill>
              </a:rPr>
              <a:t>生产者和消费者两进程共享以下变量</a:t>
            </a:r>
            <a:r>
              <a:rPr kumimoji="1" lang="zh-CN" altLang="en-US" smtClean="0"/>
              <a:t>：</a:t>
            </a:r>
          </a:p>
          <a:p>
            <a:pPr eaLnBrk="1" hangingPunct="1"/>
            <a:r>
              <a:rPr kumimoji="1" lang="en-US" altLang="zh-CN" smtClean="0">
                <a:solidFill>
                  <a:srgbClr val="3333CC"/>
                </a:solidFill>
              </a:rPr>
              <a:t>const int </a:t>
            </a:r>
            <a:r>
              <a:rPr kumimoji="1" lang="en-US" altLang="zh-CN" smtClean="0"/>
              <a:t>n;</a:t>
            </a:r>
          </a:p>
          <a:p>
            <a:pPr eaLnBrk="1" hangingPunct="1"/>
            <a:r>
              <a:rPr kumimoji="1" lang="en-US" altLang="zh-CN" smtClean="0">
                <a:solidFill>
                  <a:srgbClr val="3333CC"/>
                </a:solidFill>
              </a:rPr>
              <a:t>ItemType </a:t>
            </a:r>
            <a:r>
              <a:rPr kumimoji="1" lang="en-US" altLang="zh-CN" smtClean="0"/>
              <a:t>buffer[n];</a:t>
            </a:r>
          </a:p>
          <a:p>
            <a:pPr eaLnBrk="1" hangingPunct="1"/>
            <a:r>
              <a:rPr kumimoji="1" lang="en-US" altLang="zh-CN" smtClean="0">
                <a:solidFill>
                  <a:srgbClr val="3333CC"/>
                </a:solidFill>
              </a:rPr>
              <a:t>int </a:t>
            </a:r>
            <a:r>
              <a:rPr kumimoji="1" lang="en-US" altLang="zh-CN" smtClean="0"/>
              <a:t>in, out;</a:t>
            </a:r>
            <a:r>
              <a:rPr kumimoji="1" lang="en-US" altLang="zh-CN" smtClean="0">
                <a:solidFill>
                  <a:srgbClr val="3333CC"/>
                </a:solidFill>
              </a:rPr>
              <a:t> </a:t>
            </a:r>
            <a:r>
              <a:rPr kumimoji="1" lang="en-US" altLang="zh-CN" smtClean="0">
                <a:solidFill>
                  <a:srgbClr val="008000"/>
                </a:solidFill>
              </a:rPr>
              <a:t>// 0, 1, …, n-1</a:t>
            </a:r>
          </a:p>
          <a:p>
            <a:pPr eaLnBrk="1" hangingPunct="1"/>
            <a:r>
              <a:rPr kumimoji="1" lang="en-US" altLang="zh-CN" smtClean="0">
                <a:solidFill>
                  <a:srgbClr val="3333CC"/>
                </a:solidFill>
              </a:rPr>
              <a:t>int </a:t>
            </a:r>
            <a:r>
              <a:rPr kumimoji="1" lang="en-US" altLang="zh-CN" smtClean="0"/>
              <a:t>counter;</a:t>
            </a:r>
            <a:r>
              <a:rPr kumimoji="1" lang="en-US" altLang="zh-CN" smtClean="0">
                <a:solidFill>
                  <a:srgbClr val="3333CC"/>
                </a:solidFill>
              </a:rPr>
              <a:t> </a:t>
            </a:r>
            <a:r>
              <a:rPr kumimoji="1" lang="en-US" altLang="zh-CN" smtClean="0">
                <a:solidFill>
                  <a:srgbClr val="008000"/>
                </a:solidFill>
              </a:rPr>
              <a:t>//  0, 1, …, n;</a:t>
            </a:r>
          </a:p>
        </p:txBody>
      </p:sp>
      <p:sp>
        <p:nvSpPr>
          <p:cNvPr id="62467" name="Rectangle 3"/>
          <p:cNvSpPr>
            <a:spLocks noGrp="1" noChangeArrowheads="1"/>
          </p:cNvSpPr>
          <p:nvPr>
            <p:ph type="title"/>
          </p:nvPr>
        </p:nvSpPr>
        <p:spPr>
          <a:noFill/>
        </p:spPr>
        <p:txBody>
          <a:bodyPr/>
          <a:lstStyle/>
          <a:p>
            <a:pPr eaLnBrk="1" hangingPunct="1"/>
            <a:r>
              <a:rPr lang="en-US" altLang="zh-CN" smtClean="0"/>
              <a:t>2.3 </a:t>
            </a:r>
            <a:r>
              <a:rPr lang="zh-CN" altLang="en-US" smtClean="0"/>
              <a:t>进程同步</a:t>
            </a:r>
          </a:p>
        </p:txBody>
      </p:sp>
    </p:spTree>
    <p:extLst>
      <p:ext uri="{BB962C8B-B14F-4D97-AF65-F5344CB8AC3E}">
        <p14:creationId xmlns:p14="http://schemas.microsoft.com/office/powerpoint/2010/main" val="224361690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1438" y="152400"/>
            <a:ext cx="4343400" cy="4592638"/>
          </a:xfrm>
          <a:prstGeom prst="rect">
            <a:avLst/>
          </a:prstGeom>
          <a:solidFill>
            <a:schemeClr val="accent1"/>
          </a:solidFill>
          <a:ln w="9525">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20000"/>
              </a:lnSpc>
              <a:spcBef>
                <a:spcPct val="0"/>
              </a:spcBef>
              <a:buFontTx/>
              <a:buNone/>
            </a:pPr>
            <a:r>
              <a:rPr lang="en-US" altLang="zh-CN" sz="2200">
                <a:solidFill>
                  <a:srgbClr val="FF0000"/>
                </a:solidFill>
                <a:latin typeface="Times New Roman" panose="02020603050405020304" pitchFamily="18" charset="0"/>
                <a:ea typeface="宋体" panose="02010600030101010101" pitchFamily="2" charset="-122"/>
              </a:rPr>
              <a:t>producer</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while (true)</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生产产品</a:t>
            </a: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3333CC"/>
                </a:solidFill>
                <a:latin typeface="Times New Roman" panose="02020603050405020304" pitchFamily="18" charset="0"/>
                <a:ea typeface="宋体" panose="02010600030101010101" pitchFamily="2" charset="-122"/>
              </a:rPr>
              <a:t>p1</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while (</a:t>
            </a:r>
            <a:r>
              <a:rPr lang="en-US" altLang="zh-CN" sz="2200">
                <a:solidFill>
                  <a:srgbClr val="3333CC"/>
                </a:solidFill>
                <a:latin typeface="Times New Roman" panose="02020603050405020304" pitchFamily="18" charset="0"/>
                <a:ea typeface="宋体" panose="02010600030101010101" pitchFamily="2" charset="-122"/>
              </a:rPr>
              <a:t>counter</a:t>
            </a: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3333CC"/>
                </a:solidFill>
                <a:latin typeface="Times New Roman" panose="02020603050405020304" pitchFamily="18" charset="0"/>
                <a:ea typeface="宋体" panose="02010600030101010101" pitchFamily="2" charset="-122"/>
              </a:rPr>
              <a:t> n</a:t>
            </a:r>
            <a:r>
              <a:rPr lang="en-US" altLang="zh-CN" sz="2200">
                <a:solidFill>
                  <a:srgbClr val="000000"/>
                </a:solidFill>
                <a:latin typeface="Times New Roman" panose="02020603050405020304" pitchFamily="18" charset="0"/>
                <a:ea typeface="宋体" panose="02010600030101010101" pitchFamily="2" charset="-122"/>
              </a:rPr>
              <a:t>) { } </a:t>
            </a:r>
            <a:r>
              <a:rPr lang="en-US" altLang="zh-CN" sz="2200">
                <a:solidFill>
                  <a:srgbClr val="008000"/>
                </a:solidFill>
              </a:rPr>
              <a:t>// </a:t>
            </a:r>
            <a:r>
              <a:rPr lang="zh-CN" altLang="en-US" sz="2200">
                <a:solidFill>
                  <a:srgbClr val="008000"/>
                </a:solidFill>
              </a:rPr>
              <a:t>等待</a:t>
            </a:r>
          </a:p>
          <a:p>
            <a:pPr eaLnBrk="1" hangingPunct="1">
              <a:lnSpc>
                <a:spcPct val="120000"/>
              </a:lnSpc>
              <a:spcBef>
                <a:spcPct val="0"/>
              </a:spcBef>
              <a:buFontTx/>
              <a:buNone/>
            </a:pPr>
            <a:r>
              <a:rPr lang="zh-CN" altLang="en-US" sz="2200">
                <a:solidFill>
                  <a:srgbClr val="008000"/>
                </a:solidFill>
                <a:latin typeface="Times New Roman" panose="02020603050405020304" pitchFamily="18" charset="0"/>
                <a:ea typeface="宋体" panose="02010600030101010101" pitchFamily="2" charset="-122"/>
              </a:rPr>
              <a:t>    </a:t>
            </a:r>
            <a:r>
              <a:rPr lang="en-US" altLang="zh-CN" sz="2200">
                <a:solidFill>
                  <a:srgbClr val="008000"/>
                </a:solidFill>
              </a:rPr>
              <a:t>// counter&lt;n</a:t>
            </a:r>
            <a:r>
              <a:rPr lang="zh-CN" altLang="en-US" sz="2200">
                <a:solidFill>
                  <a:srgbClr val="008000"/>
                </a:solidFill>
              </a:rPr>
              <a:t>，有位置放新产品</a:t>
            </a:r>
            <a:endParaRPr lang="zh-CN" altLang="en-US" sz="2200">
              <a:solidFill>
                <a:srgbClr val="008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3333CC"/>
                </a:solidFill>
                <a:latin typeface="Times New Roman" panose="02020603050405020304" pitchFamily="18" charset="0"/>
                <a:ea typeface="宋体" panose="02010600030101010101" pitchFamily="2" charset="-122"/>
              </a:rPr>
              <a:t>buffer[in]</a:t>
            </a:r>
            <a:r>
              <a:rPr lang="en-US" altLang="zh-CN" sz="2200">
                <a:solidFill>
                  <a:srgbClr val="000000"/>
                </a:solidFill>
                <a:latin typeface="Times New Roman" panose="02020603050405020304" pitchFamily="18" charset="0"/>
                <a:ea typeface="宋体" panose="02010600030101010101" pitchFamily="2" charset="-122"/>
              </a:rPr>
              <a:t> = </a:t>
            </a:r>
            <a:r>
              <a:rPr lang="en-US" altLang="zh-CN" sz="2200">
                <a:solidFill>
                  <a:srgbClr val="3333CC"/>
                </a:solidFill>
                <a:latin typeface="Times New Roman" panose="02020603050405020304" pitchFamily="18" charset="0"/>
                <a:ea typeface="宋体" panose="02010600030101010101" pitchFamily="2" charset="-122"/>
              </a:rPr>
              <a:t>p1</a:t>
            </a:r>
            <a:r>
              <a:rPr lang="en-US" altLang="zh-CN" sz="2200">
                <a:solidFill>
                  <a:srgbClr val="000000"/>
                </a:solidFill>
                <a:latin typeface="Times New Roman" panose="02020603050405020304" pitchFamily="18" charset="0"/>
                <a:ea typeface="宋体" panose="02010600030101010101" pitchFamily="2" charset="-122"/>
              </a:rPr>
              <a:t>; </a:t>
            </a:r>
            <a:r>
              <a:rPr lang="en-US" altLang="zh-CN" sz="2400">
                <a:solidFill>
                  <a:srgbClr val="008000"/>
                </a:solidFill>
              </a:rPr>
              <a:t>// </a:t>
            </a:r>
            <a:r>
              <a:rPr lang="zh-CN" altLang="en-US" sz="2400">
                <a:solidFill>
                  <a:srgbClr val="008000"/>
                </a:solidFill>
              </a:rPr>
              <a:t>放新产品</a:t>
            </a:r>
          </a:p>
          <a:p>
            <a:pPr eaLnBrk="1" hangingPunct="1">
              <a:lnSpc>
                <a:spcPct val="120000"/>
              </a:lnSpc>
              <a:spcBef>
                <a:spcPct val="0"/>
              </a:spcBef>
              <a:buFontTx/>
              <a:buNone/>
            </a:pPr>
            <a:r>
              <a:rPr lang="zh-CN" altLang="en-US" sz="2400">
                <a:solidFill>
                  <a:srgbClr val="008000"/>
                </a:solidFill>
              </a:rPr>
              <a:t>   </a:t>
            </a:r>
            <a:r>
              <a:rPr lang="en-US" altLang="zh-CN" sz="2200">
                <a:solidFill>
                  <a:srgbClr val="3333CC"/>
                </a:solidFill>
                <a:latin typeface="Times New Roman" panose="02020603050405020304" pitchFamily="18" charset="0"/>
                <a:ea typeface="宋体" panose="02010600030101010101" pitchFamily="2" charset="-122"/>
              </a:rPr>
              <a:t>in = (in + 1) % n; </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counter++;</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p:txBody>
      </p:sp>
      <p:sp>
        <p:nvSpPr>
          <p:cNvPr id="420867" name="Text Box 3"/>
          <p:cNvSpPr txBox="1">
            <a:spLocks noChangeArrowheads="1"/>
          </p:cNvSpPr>
          <p:nvPr/>
        </p:nvSpPr>
        <p:spPr bwMode="auto">
          <a:xfrm>
            <a:off x="4525963" y="152400"/>
            <a:ext cx="4560887" cy="4519613"/>
          </a:xfrm>
          <a:prstGeom prst="rect">
            <a:avLst/>
          </a:prstGeom>
          <a:solidFill>
            <a:schemeClr val="accent1"/>
          </a:solidFill>
          <a:ln w="9525">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20000"/>
              </a:lnSpc>
              <a:spcBef>
                <a:spcPct val="0"/>
              </a:spcBef>
              <a:buFontTx/>
              <a:buNone/>
            </a:pPr>
            <a:r>
              <a:rPr lang="en-US" altLang="zh-CN" sz="2200">
                <a:solidFill>
                  <a:srgbClr val="FF0000"/>
                </a:solidFill>
                <a:latin typeface="Times New Roman" panose="02020603050405020304" pitchFamily="18" charset="0"/>
                <a:ea typeface="宋体" panose="02010600030101010101" pitchFamily="2" charset="-122"/>
              </a:rPr>
              <a:t>consumer</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while (true)</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while (</a:t>
            </a:r>
            <a:r>
              <a:rPr lang="en-US" altLang="zh-CN" sz="2200">
                <a:solidFill>
                  <a:srgbClr val="3333CC"/>
                </a:solidFill>
                <a:latin typeface="Times New Roman" panose="02020603050405020304" pitchFamily="18" charset="0"/>
                <a:ea typeface="宋体" panose="02010600030101010101" pitchFamily="2" charset="-122"/>
              </a:rPr>
              <a:t>counter</a:t>
            </a:r>
            <a:r>
              <a:rPr lang="en-US" altLang="zh-CN" sz="2200">
                <a:solidFill>
                  <a:srgbClr val="000000"/>
                </a:solidFill>
                <a:latin typeface="Times New Roman" panose="02020603050405020304" pitchFamily="18" charset="0"/>
                <a:ea typeface="宋体" panose="02010600030101010101" pitchFamily="2" charset="-122"/>
              </a:rPr>
              <a:t> == </a:t>
            </a:r>
            <a:r>
              <a:rPr lang="en-US" altLang="zh-CN" sz="2200">
                <a:solidFill>
                  <a:srgbClr val="3333CC"/>
                </a:solidFill>
                <a:latin typeface="Times New Roman" panose="02020603050405020304" pitchFamily="18" charset="0"/>
                <a:ea typeface="宋体" panose="02010600030101010101" pitchFamily="2" charset="-122"/>
              </a:rPr>
              <a:t>0</a:t>
            </a:r>
            <a:r>
              <a:rPr lang="en-US" altLang="zh-CN" sz="2200">
                <a:solidFill>
                  <a:srgbClr val="000000"/>
                </a:solidFill>
                <a:latin typeface="Times New Roman" panose="02020603050405020304" pitchFamily="18" charset="0"/>
                <a:ea typeface="宋体" panose="02010600030101010101" pitchFamily="2" charset="-122"/>
              </a:rPr>
              <a:t>) { } </a:t>
            </a:r>
            <a:r>
              <a:rPr lang="en-US" altLang="zh-CN" sz="2200">
                <a:solidFill>
                  <a:srgbClr val="008000"/>
                </a:solidFill>
              </a:rPr>
              <a:t>// </a:t>
            </a:r>
            <a:r>
              <a:rPr lang="zh-CN" altLang="en-US" sz="2200">
                <a:solidFill>
                  <a:srgbClr val="008000"/>
                </a:solidFill>
              </a:rPr>
              <a:t>等待</a:t>
            </a:r>
          </a:p>
          <a:p>
            <a:pPr eaLnBrk="1" hangingPunct="1">
              <a:lnSpc>
                <a:spcPct val="120000"/>
              </a:lnSpc>
              <a:spcBef>
                <a:spcPct val="0"/>
              </a:spcBef>
              <a:buFontTx/>
              <a:buNone/>
            </a:pPr>
            <a:r>
              <a:rPr lang="zh-CN" altLang="en-US" sz="2200">
                <a:solidFill>
                  <a:srgbClr val="008000"/>
                </a:solidFill>
              </a:rPr>
              <a:t>   </a:t>
            </a:r>
            <a:r>
              <a:rPr lang="en-US" altLang="zh-CN" sz="2200">
                <a:solidFill>
                  <a:srgbClr val="008000"/>
                </a:solidFill>
              </a:rPr>
              <a:t>// counter&gt;0</a:t>
            </a:r>
            <a:r>
              <a:rPr lang="zh-CN" altLang="en-US" sz="2200">
                <a:solidFill>
                  <a:srgbClr val="008000"/>
                </a:solidFill>
              </a:rPr>
              <a:t>，有新产品</a:t>
            </a:r>
          </a:p>
          <a:p>
            <a:pPr eaLnBrk="1" hangingPunct="1">
              <a:lnSpc>
                <a:spcPct val="120000"/>
              </a:lnSpc>
              <a:spcBef>
                <a:spcPct val="0"/>
              </a:spcBef>
              <a:buFontTx/>
              <a:buNone/>
            </a:pPr>
            <a:r>
              <a:rPr lang="zh-CN" altLang="en-US" sz="2200">
                <a:solidFill>
                  <a:srgbClr val="008000"/>
                </a:solidFill>
              </a:rPr>
              <a:t>   </a:t>
            </a:r>
            <a:r>
              <a:rPr lang="en-US" altLang="zh-CN" sz="2200">
                <a:solidFill>
                  <a:srgbClr val="3333CC"/>
                </a:solidFill>
                <a:latin typeface="Times New Roman" panose="02020603050405020304" pitchFamily="18" charset="0"/>
                <a:ea typeface="宋体" panose="02010600030101010101" pitchFamily="2" charset="-122"/>
              </a:rPr>
              <a:t>p2 = buffer[out]; </a:t>
            </a:r>
            <a:r>
              <a:rPr lang="en-US" altLang="zh-CN" sz="2200">
                <a:solidFill>
                  <a:srgbClr val="008000"/>
                </a:solidFill>
              </a:rPr>
              <a:t>// </a:t>
            </a:r>
            <a:r>
              <a:rPr lang="zh-CN" altLang="en-US" sz="2200">
                <a:solidFill>
                  <a:srgbClr val="008000"/>
                </a:solidFill>
              </a:rPr>
              <a:t>取出产品</a:t>
            </a:r>
            <a:endParaRPr lang="zh-CN" altLang="en-US" sz="2200">
              <a:solidFill>
                <a:srgbClr val="3333CC"/>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zh-CN" altLang="en-US" sz="2200">
                <a:solidFill>
                  <a:srgbClr val="3333CC"/>
                </a:solidFill>
                <a:latin typeface="Times New Roman" panose="02020603050405020304" pitchFamily="18" charset="0"/>
                <a:ea typeface="宋体" panose="02010600030101010101" pitchFamily="2" charset="-122"/>
              </a:rPr>
              <a:t>    </a:t>
            </a:r>
            <a:r>
              <a:rPr lang="en-US" altLang="zh-CN" sz="2200">
                <a:solidFill>
                  <a:srgbClr val="3333CC"/>
                </a:solidFill>
                <a:latin typeface="Times New Roman" panose="02020603050405020304" pitchFamily="18" charset="0"/>
                <a:ea typeface="宋体" panose="02010600030101010101" pitchFamily="2" charset="-122"/>
              </a:rPr>
              <a:t>out = (out + 1) % n;</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counter--;</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消耗产品</a:t>
            </a:r>
            <a:r>
              <a:rPr lang="en-US" altLang="zh-CN" sz="2200">
                <a:solidFill>
                  <a:srgbClr val="3333CC"/>
                </a:solidFill>
                <a:latin typeface="Times New Roman" panose="02020603050405020304" pitchFamily="18" charset="0"/>
                <a:ea typeface="宋体" panose="02010600030101010101" pitchFamily="2" charset="-122"/>
              </a:rPr>
              <a:t>p2;</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p:txBody>
      </p:sp>
      <p:grpSp>
        <p:nvGrpSpPr>
          <p:cNvPr id="63492" name="Group 4"/>
          <p:cNvGrpSpPr>
            <a:grpSpLocks/>
          </p:cNvGrpSpPr>
          <p:nvPr/>
        </p:nvGrpSpPr>
        <p:grpSpPr bwMode="auto">
          <a:xfrm>
            <a:off x="1676400" y="5638800"/>
            <a:ext cx="5943600" cy="990600"/>
            <a:chOff x="816" y="3408"/>
            <a:chExt cx="3744" cy="624"/>
          </a:xfrm>
        </p:grpSpPr>
        <p:sp>
          <p:nvSpPr>
            <p:cNvPr id="63506" name="Rectangle 5"/>
            <p:cNvSpPr>
              <a:spLocks noChangeArrowheads="1"/>
            </p:cNvSpPr>
            <p:nvPr/>
          </p:nvSpPr>
          <p:spPr bwMode="auto">
            <a:xfrm>
              <a:off x="912" y="3552"/>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07" name="Rectangle 6"/>
            <p:cNvSpPr>
              <a:spLocks noChangeArrowheads="1"/>
            </p:cNvSpPr>
            <p:nvPr/>
          </p:nvSpPr>
          <p:spPr bwMode="auto">
            <a:xfrm>
              <a:off x="1200" y="3552"/>
              <a:ext cx="576"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3508" name="Rectangle 7"/>
            <p:cNvSpPr>
              <a:spLocks noChangeArrowheads="1"/>
            </p:cNvSpPr>
            <p:nvPr/>
          </p:nvSpPr>
          <p:spPr bwMode="auto">
            <a:xfrm>
              <a:off x="1776" y="3552"/>
              <a:ext cx="288"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09" name="Rectangle 8"/>
            <p:cNvSpPr>
              <a:spLocks noChangeArrowheads="1"/>
            </p:cNvSpPr>
            <p:nvPr/>
          </p:nvSpPr>
          <p:spPr bwMode="auto">
            <a:xfrm>
              <a:off x="2064" y="3552"/>
              <a:ext cx="288"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10" name="Rectangle 9"/>
            <p:cNvSpPr>
              <a:spLocks noChangeArrowheads="1"/>
            </p:cNvSpPr>
            <p:nvPr/>
          </p:nvSpPr>
          <p:spPr bwMode="auto">
            <a:xfrm>
              <a:off x="3072" y="3552"/>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11" name="Rectangle 10"/>
            <p:cNvSpPr>
              <a:spLocks noChangeArrowheads="1"/>
            </p:cNvSpPr>
            <p:nvPr/>
          </p:nvSpPr>
          <p:spPr bwMode="auto">
            <a:xfrm>
              <a:off x="3360" y="3552"/>
              <a:ext cx="288"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12" name="Rectangle 11"/>
            <p:cNvSpPr>
              <a:spLocks noChangeArrowheads="1"/>
            </p:cNvSpPr>
            <p:nvPr/>
          </p:nvSpPr>
          <p:spPr bwMode="auto">
            <a:xfrm>
              <a:off x="2352" y="3552"/>
              <a:ext cx="720" cy="384"/>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3513" name="Rectangle 12"/>
            <p:cNvSpPr>
              <a:spLocks noChangeArrowheads="1"/>
            </p:cNvSpPr>
            <p:nvPr/>
          </p:nvSpPr>
          <p:spPr bwMode="auto">
            <a:xfrm>
              <a:off x="3648" y="3552"/>
              <a:ext cx="576"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en-US" altLang="zh-CN" sz="2400">
                  <a:solidFill>
                    <a:srgbClr val="000000"/>
                  </a:solidFill>
                </a:rPr>
                <a:t>……</a:t>
              </a:r>
            </a:p>
          </p:txBody>
        </p:sp>
        <p:sp>
          <p:nvSpPr>
            <p:cNvPr id="63514" name="Rectangle 13"/>
            <p:cNvSpPr>
              <a:spLocks noChangeArrowheads="1"/>
            </p:cNvSpPr>
            <p:nvPr/>
          </p:nvSpPr>
          <p:spPr bwMode="auto">
            <a:xfrm>
              <a:off x="4224" y="3552"/>
              <a:ext cx="240" cy="384"/>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63515" name="Rectangle 14"/>
            <p:cNvSpPr>
              <a:spLocks noChangeArrowheads="1"/>
            </p:cNvSpPr>
            <p:nvPr/>
          </p:nvSpPr>
          <p:spPr bwMode="auto">
            <a:xfrm>
              <a:off x="816" y="3408"/>
              <a:ext cx="3744" cy="624"/>
            </a:xfrm>
            <a:prstGeom prst="rect">
              <a:avLst/>
            </a:prstGeom>
            <a:noFill/>
            <a:ln w="9525" algn="ctr">
              <a:solidFill>
                <a:schemeClr val="tx1"/>
              </a:solidFill>
              <a:prstDash val="lgDashDot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grpSp>
      <p:grpSp>
        <p:nvGrpSpPr>
          <p:cNvPr id="420879" name="Group 15"/>
          <p:cNvGrpSpPr>
            <a:grpSpLocks/>
          </p:cNvGrpSpPr>
          <p:nvPr/>
        </p:nvGrpSpPr>
        <p:grpSpPr bwMode="auto">
          <a:xfrm>
            <a:off x="5257800" y="4822825"/>
            <a:ext cx="454025" cy="968375"/>
            <a:chOff x="3062" y="2366"/>
            <a:chExt cx="286" cy="610"/>
          </a:xfrm>
        </p:grpSpPr>
        <p:sp>
          <p:nvSpPr>
            <p:cNvPr id="63504" name="Line 16"/>
            <p:cNvSpPr>
              <a:spLocks noChangeShapeType="1"/>
            </p:cNvSpPr>
            <p:nvPr/>
          </p:nvSpPr>
          <p:spPr bwMode="auto">
            <a:xfrm>
              <a:off x="3168" y="2640"/>
              <a:ext cx="0" cy="336"/>
            </a:xfrm>
            <a:prstGeom prst="line">
              <a:avLst/>
            </a:prstGeom>
            <a:noFill/>
            <a:ln w="952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3505" name="Text Box 17"/>
            <p:cNvSpPr txBox="1">
              <a:spLocks noChangeArrowheads="1"/>
            </p:cNvSpPr>
            <p:nvPr/>
          </p:nvSpPr>
          <p:spPr bwMode="auto">
            <a:xfrm>
              <a:off x="3062" y="2366"/>
              <a:ext cx="28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3399"/>
                  </a:solidFill>
                </a:rPr>
                <a:t>in</a:t>
              </a:r>
            </a:p>
          </p:txBody>
        </p:sp>
      </p:grpSp>
      <p:sp>
        <p:nvSpPr>
          <p:cNvPr id="420882" name="Rectangle 18"/>
          <p:cNvSpPr>
            <a:spLocks noChangeArrowheads="1"/>
          </p:cNvSpPr>
          <p:nvPr/>
        </p:nvSpPr>
        <p:spPr bwMode="auto">
          <a:xfrm>
            <a:off x="5257800" y="5867400"/>
            <a:ext cx="457200" cy="609600"/>
          </a:xfrm>
          <a:prstGeom prst="rect">
            <a:avLst/>
          </a:prstGeom>
          <a:solidFill>
            <a:srgbClr val="008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grpSp>
        <p:nvGrpSpPr>
          <p:cNvPr id="420883" name="Group 19"/>
          <p:cNvGrpSpPr>
            <a:grpSpLocks/>
          </p:cNvGrpSpPr>
          <p:nvPr/>
        </p:nvGrpSpPr>
        <p:grpSpPr bwMode="auto">
          <a:xfrm>
            <a:off x="3276600" y="4905375"/>
            <a:ext cx="657225" cy="968375"/>
            <a:chOff x="3062" y="2366"/>
            <a:chExt cx="414" cy="610"/>
          </a:xfrm>
        </p:grpSpPr>
        <p:sp>
          <p:nvSpPr>
            <p:cNvPr id="63502" name="Line 20"/>
            <p:cNvSpPr>
              <a:spLocks noChangeShapeType="1"/>
            </p:cNvSpPr>
            <p:nvPr/>
          </p:nvSpPr>
          <p:spPr bwMode="auto">
            <a:xfrm>
              <a:off x="3168" y="2640"/>
              <a:ext cx="0" cy="336"/>
            </a:xfrm>
            <a:prstGeom prst="line">
              <a:avLst/>
            </a:prstGeom>
            <a:noFill/>
            <a:ln w="952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3503" name="Text Box 21"/>
            <p:cNvSpPr txBox="1">
              <a:spLocks noChangeArrowheads="1"/>
            </p:cNvSpPr>
            <p:nvPr/>
          </p:nvSpPr>
          <p:spPr bwMode="auto">
            <a:xfrm>
              <a:off x="3062" y="2366"/>
              <a:ext cx="41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3399"/>
                  </a:solidFill>
                </a:rPr>
                <a:t>out</a:t>
              </a:r>
            </a:p>
          </p:txBody>
        </p:sp>
      </p:grpSp>
      <p:sp>
        <p:nvSpPr>
          <p:cNvPr id="420886" name="Rectangle 22"/>
          <p:cNvSpPr>
            <a:spLocks noChangeArrowheads="1"/>
          </p:cNvSpPr>
          <p:nvPr/>
        </p:nvSpPr>
        <p:spPr bwMode="auto">
          <a:xfrm>
            <a:off x="3200400" y="5873750"/>
            <a:ext cx="457200" cy="6096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420887" name="Oval 23"/>
          <p:cNvSpPr>
            <a:spLocks noChangeArrowheads="1"/>
          </p:cNvSpPr>
          <p:nvPr/>
        </p:nvSpPr>
        <p:spPr bwMode="auto">
          <a:xfrm>
            <a:off x="7391400" y="4953000"/>
            <a:ext cx="1600200" cy="685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生产者</a:t>
            </a:r>
          </a:p>
        </p:txBody>
      </p:sp>
      <p:sp>
        <p:nvSpPr>
          <p:cNvPr id="420888" name="Oval 24"/>
          <p:cNvSpPr>
            <a:spLocks noChangeArrowheads="1"/>
          </p:cNvSpPr>
          <p:nvPr/>
        </p:nvSpPr>
        <p:spPr bwMode="auto">
          <a:xfrm>
            <a:off x="304800" y="4953000"/>
            <a:ext cx="1600200" cy="685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lnSpc>
                <a:spcPct val="80000"/>
              </a:lnSpc>
              <a:buFontTx/>
              <a:buNone/>
            </a:pPr>
            <a:r>
              <a:rPr lang="zh-CN" altLang="en-US" sz="2400">
                <a:solidFill>
                  <a:srgbClr val="000000"/>
                </a:solidFill>
              </a:rPr>
              <a:t>消费者</a:t>
            </a:r>
          </a:p>
        </p:txBody>
      </p:sp>
      <p:grpSp>
        <p:nvGrpSpPr>
          <p:cNvPr id="420891" name="Group 27"/>
          <p:cNvGrpSpPr>
            <a:grpSpLocks/>
          </p:cNvGrpSpPr>
          <p:nvPr/>
        </p:nvGrpSpPr>
        <p:grpSpPr bwMode="auto">
          <a:xfrm>
            <a:off x="6400800" y="3352800"/>
            <a:ext cx="2514600" cy="3048000"/>
            <a:chOff x="4032" y="2112"/>
            <a:chExt cx="1584" cy="1920"/>
          </a:xfrm>
        </p:grpSpPr>
        <p:pic>
          <p:nvPicPr>
            <p:cNvPr id="63500" name="Picture 25"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 y="2160"/>
              <a:ext cx="118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1" name="AutoShape 26"/>
            <p:cNvSpPr>
              <a:spLocks noChangeArrowheads="1"/>
            </p:cNvSpPr>
            <p:nvPr/>
          </p:nvSpPr>
          <p:spPr bwMode="auto">
            <a:xfrm>
              <a:off x="4032" y="2112"/>
              <a:ext cx="1536" cy="912"/>
            </a:xfrm>
            <a:prstGeom prst="cloudCallout">
              <a:avLst>
                <a:gd name="adj1" fmla="val 35028"/>
                <a:gd name="adj2" fmla="val 3969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满足“让权等待”吗</a:t>
              </a:r>
            </a:p>
          </p:txBody>
        </p:sp>
      </p:grpSp>
    </p:spTree>
    <p:extLst>
      <p:ext uri="{BB962C8B-B14F-4D97-AF65-F5344CB8AC3E}">
        <p14:creationId xmlns:p14="http://schemas.microsoft.com/office/powerpoint/2010/main" val="3802647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87"/>
                                        </p:tgtEl>
                                        <p:attrNameLst>
                                          <p:attrName>style.visibility</p:attrName>
                                        </p:attrNameLst>
                                      </p:cBhvr>
                                      <p:to>
                                        <p:strVal val="visible"/>
                                      </p:to>
                                    </p:set>
                                    <p:animEffect transition="in" filter="blinds(horizontal)">
                                      <p:cBhvr>
                                        <p:cTn id="7" dur="500"/>
                                        <p:tgtEl>
                                          <p:spTgt spid="420887"/>
                                        </p:tgtEl>
                                      </p:cBhvr>
                                    </p:animEffect>
                                  </p:childTnLst>
                                </p:cTn>
                              </p:par>
                              <p:par>
                                <p:cTn id="8" presetID="3" presetClass="entr" presetSubtype="10" fill="hold" nodeType="withEffect">
                                  <p:stCondLst>
                                    <p:cond delay="0"/>
                                  </p:stCondLst>
                                  <p:childTnLst>
                                    <p:set>
                                      <p:cBhvr>
                                        <p:cTn id="9" dur="1" fill="hold">
                                          <p:stCondLst>
                                            <p:cond delay="0"/>
                                          </p:stCondLst>
                                        </p:cTn>
                                        <p:tgtEl>
                                          <p:spTgt spid="420879"/>
                                        </p:tgtEl>
                                        <p:attrNameLst>
                                          <p:attrName>style.visibility</p:attrName>
                                        </p:attrNameLst>
                                      </p:cBhvr>
                                      <p:to>
                                        <p:strVal val="visible"/>
                                      </p:to>
                                    </p:set>
                                    <p:animEffect transition="in" filter="blinds(horizontal)">
                                      <p:cBhvr>
                                        <p:cTn id="10" dur="500"/>
                                        <p:tgtEl>
                                          <p:spTgt spid="42087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20882"/>
                                        </p:tgtEl>
                                        <p:attrNameLst>
                                          <p:attrName>style.visibility</p:attrName>
                                        </p:attrNameLst>
                                      </p:cBhvr>
                                      <p:to>
                                        <p:strVal val="visible"/>
                                      </p:to>
                                    </p:set>
                                    <p:animEffect transition="in" filter="blinds(horizontal)">
                                      <p:cBhvr>
                                        <p:cTn id="15" dur="500"/>
                                        <p:tgtEl>
                                          <p:spTgt spid="420882"/>
                                        </p:tgtEl>
                                      </p:cBhvr>
                                    </p:animEffect>
                                  </p:childTnLst>
                                </p:cTn>
                              </p:par>
                              <p:par>
                                <p:cTn id="16" presetID="63" presetClass="path" presetSubtype="0" accel="50000" decel="50000" fill="hold" nodeType="withEffect">
                                  <p:stCondLst>
                                    <p:cond delay="0"/>
                                  </p:stCondLst>
                                  <p:childTnLst>
                                    <p:animMotion origin="layout" path="M 3.61111E-6 2.96296E-6 L 0.05017 0.00393 " pathEditMode="relative" rAng="0" ptsTypes="AA">
                                      <p:cBhvr>
                                        <p:cTn id="17" dur="2000" fill="hold"/>
                                        <p:tgtEl>
                                          <p:spTgt spid="420879"/>
                                        </p:tgtEl>
                                        <p:attrNameLst>
                                          <p:attrName>ppt_x</p:attrName>
                                          <p:attrName>ppt_y</p:attrName>
                                        </p:attrNameLst>
                                      </p:cBhvr>
                                      <p:rCtr x="2500" y="185"/>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0867"/>
                                        </p:tgtEl>
                                        <p:attrNameLst>
                                          <p:attrName>style.visibility</p:attrName>
                                        </p:attrNameLst>
                                      </p:cBhvr>
                                      <p:to>
                                        <p:strVal val="visible"/>
                                      </p:to>
                                    </p:set>
                                    <p:animEffect transition="in" filter="blinds(horizontal)">
                                      <p:cBhvr>
                                        <p:cTn id="22" dur="500"/>
                                        <p:tgtEl>
                                          <p:spTgt spid="4208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0888"/>
                                        </p:tgtEl>
                                        <p:attrNameLst>
                                          <p:attrName>style.visibility</p:attrName>
                                        </p:attrNameLst>
                                      </p:cBhvr>
                                      <p:to>
                                        <p:strVal val="visible"/>
                                      </p:to>
                                    </p:set>
                                    <p:animEffect transition="in" filter="blinds(horizontal)">
                                      <p:cBhvr>
                                        <p:cTn id="27" dur="500"/>
                                        <p:tgtEl>
                                          <p:spTgt spid="420888"/>
                                        </p:tgtEl>
                                      </p:cBhvr>
                                    </p:animEffect>
                                  </p:childTnLst>
                                </p:cTn>
                              </p:par>
                              <p:par>
                                <p:cTn id="28" presetID="3" presetClass="entr" presetSubtype="10" fill="hold" nodeType="withEffect">
                                  <p:stCondLst>
                                    <p:cond delay="0"/>
                                  </p:stCondLst>
                                  <p:childTnLst>
                                    <p:set>
                                      <p:cBhvr>
                                        <p:cTn id="29" dur="1" fill="hold">
                                          <p:stCondLst>
                                            <p:cond delay="0"/>
                                          </p:stCondLst>
                                        </p:cTn>
                                        <p:tgtEl>
                                          <p:spTgt spid="420883"/>
                                        </p:tgtEl>
                                        <p:attrNameLst>
                                          <p:attrName>style.visibility</p:attrName>
                                        </p:attrNameLst>
                                      </p:cBhvr>
                                      <p:to>
                                        <p:strVal val="visible"/>
                                      </p:to>
                                    </p:set>
                                    <p:animEffect transition="in" filter="blinds(horizontal)">
                                      <p:cBhvr>
                                        <p:cTn id="30" dur="500"/>
                                        <p:tgtEl>
                                          <p:spTgt spid="42088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20886"/>
                                        </p:tgtEl>
                                        <p:attrNameLst>
                                          <p:attrName>style.visibility</p:attrName>
                                        </p:attrNameLst>
                                      </p:cBhvr>
                                      <p:to>
                                        <p:strVal val="visible"/>
                                      </p:to>
                                    </p:set>
                                    <p:animEffect transition="in" filter="blinds(horizontal)">
                                      <p:cBhvr>
                                        <p:cTn id="35" dur="500"/>
                                        <p:tgtEl>
                                          <p:spTgt spid="420886"/>
                                        </p:tgtEl>
                                      </p:cBhvr>
                                    </p:animEffect>
                                  </p:childTnLst>
                                </p:cTn>
                              </p:par>
                              <p:par>
                                <p:cTn id="36" presetID="63" presetClass="path" presetSubtype="0" accel="50000" decel="50000" fill="hold" nodeType="withEffect">
                                  <p:stCondLst>
                                    <p:cond delay="0"/>
                                  </p:stCondLst>
                                  <p:childTnLst>
                                    <p:animMotion origin="layout" path="M -8.33333E-7 1.85185E-6 L 0.03906 0.00393 " pathEditMode="relative" rAng="0" ptsTypes="AA">
                                      <p:cBhvr>
                                        <p:cTn id="37" dur="2000" fill="hold"/>
                                        <p:tgtEl>
                                          <p:spTgt spid="420883"/>
                                        </p:tgtEl>
                                        <p:attrNameLst>
                                          <p:attrName>ppt_x</p:attrName>
                                          <p:attrName>ppt_y</p:attrName>
                                        </p:attrNameLst>
                                      </p:cBhvr>
                                      <p:rCtr x="1944" y="185"/>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0891"/>
                                        </p:tgtEl>
                                        <p:attrNameLst>
                                          <p:attrName>style.visibility</p:attrName>
                                        </p:attrNameLst>
                                      </p:cBhvr>
                                      <p:to>
                                        <p:strVal val="visible"/>
                                      </p:to>
                                    </p:set>
                                    <p:animEffect transition="in" filter="blinds(horizontal)">
                                      <p:cBhvr>
                                        <p:cTn id="42" dur="500"/>
                                        <p:tgtEl>
                                          <p:spTgt spid="420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animBg="1"/>
      <p:bldP spid="420882" grpId="0" animBg="1"/>
      <p:bldP spid="420886" grpId="0" animBg="1"/>
      <p:bldP spid="420887" grpId="0" animBg="1"/>
      <p:bldP spid="42088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endParaRPr lang="zh-CN" altLang="zh-CN" smtClean="0"/>
          </a:p>
        </p:txBody>
      </p:sp>
      <p:sp>
        <p:nvSpPr>
          <p:cNvPr id="64515"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64516" name="Rectangle 5"/>
          <p:cNvSpPr>
            <a:spLocks noChangeArrowheads="1"/>
          </p:cNvSpPr>
          <p:nvPr/>
        </p:nvSpPr>
        <p:spPr bwMode="auto">
          <a:xfrm>
            <a:off x="457200" y="2133600"/>
            <a:ext cx="83058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虽然上面的生产者程序和消费者程序，在分别看时都是正确的，而且两者在顺序执行时其结果也会是正确的，但若并发执行时，就会出现差错，问题就在于这两个进程共享变量</a:t>
            </a:r>
            <a:r>
              <a:rPr lang="en-US" altLang="zh-CN" sz="2400">
                <a:solidFill>
                  <a:srgbClr val="3333CC"/>
                </a:solidFill>
              </a:rPr>
              <a:t>counter</a:t>
            </a:r>
            <a:r>
              <a:rPr lang="zh-CN" altLang="en-US" sz="2400">
                <a:solidFill>
                  <a:srgbClr val="000000"/>
                </a:solidFill>
              </a:rPr>
              <a:t>。生产者对它做加</a:t>
            </a:r>
            <a:r>
              <a:rPr lang="en-US" altLang="zh-CN" sz="2400">
                <a:solidFill>
                  <a:srgbClr val="000000"/>
                </a:solidFill>
              </a:rPr>
              <a:t>1</a:t>
            </a:r>
            <a:r>
              <a:rPr lang="zh-CN" altLang="en-US" sz="2400">
                <a:solidFill>
                  <a:srgbClr val="000000"/>
                </a:solidFill>
              </a:rPr>
              <a:t>操作，消费者对它做减</a:t>
            </a:r>
            <a:r>
              <a:rPr lang="en-US" altLang="zh-CN" sz="2400">
                <a:solidFill>
                  <a:srgbClr val="000000"/>
                </a:solidFill>
              </a:rPr>
              <a:t>1</a:t>
            </a:r>
            <a:r>
              <a:rPr lang="zh-CN" altLang="en-US" sz="2400">
                <a:solidFill>
                  <a:srgbClr val="000000"/>
                </a:solidFill>
              </a:rPr>
              <a:t>操作，这两个操作在用机器语言实现时， 常可用下面的形式描述：                 </a:t>
            </a:r>
            <a:r>
              <a:rPr lang="zh-CN" altLang="en-US" sz="2400" b="0">
                <a:solidFill>
                  <a:srgbClr val="000000"/>
                </a:solidFill>
              </a:rPr>
              <a:t>         </a:t>
            </a:r>
          </a:p>
          <a:p>
            <a:pPr eaLnBrk="1" hangingPunct="1">
              <a:spcBef>
                <a:spcPct val="0"/>
              </a:spcBef>
              <a:buFontTx/>
              <a:buNone/>
            </a:pPr>
            <a:r>
              <a:rPr lang="en-US" altLang="zh-CN" sz="2400">
                <a:solidFill>
                  <a:srgbClr val="3333CC"/>
                </a:solidFill>
              </a:rPr>
              <a:t>register 1 = counter; 		register 2 = counter;</a:t>
            </a:r>
          </a:p>
          <a:p>
            <a:pPr eaLnBrk="1" hangingPunct="1">
              <a:spcBef>
                <a:spcPct val="0"/>
              </a:spcBef>
              <a:buFontTx/>
              <a:buNone/>
            </a:pPr>
            <a:r>
              <a:rPr lang="en-US" altLang="zh-CN" sz="2400">
                <a:solidFill>
                  <a:srgbClr val="3333CC"/>
                </a:solidFill>
              </a:rPr>
              <a:t>register1 =</a:t>
            </a:r>
            <a:r>
              <a:rPr lang="en-US" altLang="zh-CN" sz="2400" b="0">
                <a:solidFill>
                  <a:srgbClr val="3333CC"/>
                </a:solidFill>
              </a:rPr>
              <a:t> </a:t>
            </a:r>
            <a:r>
              <a:rPr lang="en-US" altLang="zh-CN" sz="2400">
                <a:solidFill>
                  <a:srgbClr val="3333CC"/>
                </a:solidFill>
              </a:rPr>
              <a:t>register 1 + 1; 	register 2 =</a:t>
            </a:r>
            <a:r>
              <a:rPr lang="en-US" altLang="zh-CN" sz="2400" b="0">
                <a:solidFill>
                  <a:srgbClr val="3333CC"/>
                </a:solidFill>
              </a:rPr>
              <a:t> </a:t>
            </a:r>
            <a:r>
              <a:rPr lang="en-US" altLang="zh-CN" sz="2400">
                <a:solidFill>
                  <a:srgbClr val="3333CC"/>
                </a:solidFill>
              </a:rPr>
              <a:t>register 2 - 1;</a:t>
            </a:r>
          </a:p>
          <a:p>
            <a:pPr eaLnBrk="1" hangingPunct="1">
              <a:spcBef>
                <a:spcPct val="0"/>
              </a:spcBef>
              <a:buFontTx/>
              <a:buNone/>
            </a:pPr>
            <a:r>
              <a:rPr lang="en-US" altLang="zh-CN" sz="2400">
                <a:solidFill>
                  <a:srgbClr val="3333CC"/>
                </a:solidFill>
              </a:rPr>
              <a:t>counter =</a:t>
            </a:r>
            <a:r>
              <a:rPr lang="en-US" altLang="zh-CN" sz="2400" b="0">
                <a:solidFill>
                  <a:srgbClr val="3333CC"/>
                </a:solidFill>
              </a:rPr>
              <a:t> </a:t>
            </a:r>
            <a:r>
              <a:rPr lang="en-US" altLang="zh-CN" sz="2400">
                <a:solidFill>
                  <a:srgbClr val="3333CC"/>
                </a:solidFill>
              </a:rPr>
              <a:t>register 1; 		counter =</a:t>
            </a:r>
            <a:r>
              <a:rPr lang="en-US" altLang="zh-CN" sz="2400" b="0">
                <a:solidFill>
                  <a:srgbClr val="3333CC"/>
                </a:solidFill>
              </a:rPr>
              <a:t> </a:t>
            </a:r>
            <a:r>
              <a:rPr lang="en-US" altLang="zh-CN" sz="2400">
                <a:solidFill>
                  <a:srgbClr val="3333CC"/>
                </a:solidFill>
              </a:rPr>
              <a:t>register 2;</a:t>
            </a:r>
            <a:r>
              <a:rPr lang="en-US" altLang="zh-CN" sz="2400" b="0">
                <a:solidFill>
                  <a:srgbClr val="000000"/>
                </a:solidFill>
              </a:rPr>
              <a:t> </a:t>
            </a:r>
          </a:p>
        </p:txBody>
      </p:sp>
    </p:spTree>
    <p:extLst>
      <p:ext uri="{BB962C8B-B14F-4D97-AF65-F5344CB8AC3E}">
        <p14:creationId xmlns:p14="http://schemas.microsoft.com/office/powerpoint/2010/main" val="3451772746"/>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endParaRPr lang="zh-CN" altLang="zh-CN" smtClean="0"/>
          </a:p>
        </p:txBody>
      </p:sp>
      <p:sp>
        <p:nvSpPr>
          <p:cNvPr id="65539"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65540" name="Text Box 4"/>
          <p:cNvSpPr txBox="1">
            <a:spLocks noChangeArrowheads="1"/>
          </p:cNvSpPr>
          <p:nvPr/>
        </p:nvSpPr>
        <p:spPr bwMode="auto">
          <a:xfrm>
            <a:off x="685800" y="1143000"/>
            <a:ext cx="449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2.3.1	 </a:t>
            </a:r>
            <a:r>
              <a:rPr kumimoji="0" lang="zh-CN" altLang="en-US" sz="2800">
                <a:solidFill>
                  <a:srgbClr val="000000"/>
                </a:solidFill>
                <a:latin typeface="楷体_GB2312" pitchFamily="49" charset="-122"/>
              </a:rPr>
              <a:t>进程同步的基本概念</a:t>
            </a:r>
          </a:p>
        </p:txBody>
      </p:sp>
      <p:sp>
        <p:nvSpPr>
          <p:cNvPr id="65541" name="Rectangle 5"/>
          <p:cNvSpPr>
            <a:spLocks noChangeArrowheads="1"/>
          </p:cNvSpPr>
          <p:nvPr/>
        </p:nvSpPr>
        <p:spPr bwMode="auto">
          <a:xfrm>
            <a:off x="457200" y="1676400"/>
            <a:ext cx="83058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假设：</a:t>
            </a:r>
            <a:r>
              <a:rPr lang="en-US" altLang="zh-CN" sz="2400">
                <a:solidFill>
                  <a:srgbClr val="000000"/>
                </a:solidFill>
              </a:rPr>
              <a:t>counter</a:t>
            </a:r>
            <a:r>
              <a:rPr lang="zh-CN" altLang="en-US" sz="2400">
                <a:solidFill>
                  <a:srgbClr val="000000"/>
                </a:solidFill>
              </a:rPr>
              <a:t>的当前值是</a:t>
            </a:r>
            <a:r>
              <a:rPr lang="en-US" altLang="zh-CN" sz="2400">
                <a:solidFill>
                  <a:srgbClr val="000000"/>
                </a:solidFill>
              </a:rPr>
              <a:t>5</a:t>
            </a:r>
            <a:r>
              <a:rPr lang="zh-CN" altLang="en-US" sz="2400">
                <a:solidFill>
                  <a:srgbClr val="000000"/>
                </a:solidFill>
              </a:rPr>
              <a:t>。如果生产者进程先执行左列的三条机器语言语句，然后消费者进程再执行右列的三条语句， 则最后共享变量</a:t>
            </a:r>
            <a:r>
              <a:rPr lang="en-US" altLang="zh-CN" sz="2400">
                <a:solidFill>
                  <a:srgbClr val="000000"/>
                </a:solidFill>
              </a:rPr>
              <a:t>counter</a:t>
            </a:r>
            <a:r>
              <a:rPr lang="zh-CN" altLang="en-US" sz="2400">
                <a:solidFill>
                  <a:srgbClr val="000000"/>
                </a:solidFill>
              </a:rPr>
              <a:t>的值仍为</a:t>
            </a:r>
            <a:r>
              <a:rPr lang="en-US" altLang="zh-CN" sz="2400">
                <a:solidFill>
                  <a:srgbClr val="000000"/>
                </a:solidFill>
              </a:rPr>
              <a:t>5</a:t>
            </a:r>
            <a:r>
              <a:rPr lang="zh-CN" altLang="en-US" sz="2400">
                <a:solidFill>
                  <a:srgbClr val="000000"/>
                </a:solidFill>
              </a:rPr>
              <a:t>；反之，如果让消费者进程先执行右列的三条语句，然后再让生产者进程执行左列的三条语句，</a:t>
            </a:r>
            <a:r>
              <a:rPr lang="en-US" altLang="zh-CN" sz="2400">
                <a:solidFill>
                  <a:srgbClr val="000000"/>
                </a:solidFill>
              </a:rPr>
              <a:t>counter</a:t>
            </a:r>
            <a:r>
              <a:rPr lang="zh-CN" altLang="en-US" sz="2400">
                <a:solidFill>
                  <a:srgbClr val="000000"/>
                </a:solidFill>
              </a:rPr>
              <a:t>值也还是</a:t>
            </a:r>
            <a:r>
              <a:rPr lang="en-US" altLang="zh-CN" sz="2400">
                <a:solidFill>
                  <a:srgbClr val="000000"/>
                </a:solidFill>
              </a:rPr>
              <a:t>5</a:t>
            </a:r>
            <a:r>
              <a:rPr lang="zh-CN" altLang="en-US" sz="2400">
                <a:solidFill>
                  <a:srgbClr val="000000"/>
                </a:solidFill>
              </a:rPr>
              <a:t>，但是，如果按下述顺序执行：</a:t>
            </a:r>
          </a:p>
          <a:p>
            <a:pPr eaLnBrk="1" hangingPunct="1">
              <a:spcBef>
                <a:spcPct val="0"/>
              </a:spcBef>
              <a:buFontTx/>
              <a:buNone/>
            </a:pPr>
            <a:r>
              <a:rPr lang="zh-CN" altLang="en-US" sz="2400">
                <a:solidFill>
                  <a:srgbClr val="000000"/>
                </a:solidFill>
              </a:rPr>
              <a:t>         </a:t>
            </a:r>
            <a:r>
              <a:rPr lang="en-US" altLang="zh-CN" sz="2400">
                <a:solidFill>
                  <a:srgbClr val="3333CC"/>
                </a:solidFill>
              </a:rPr>
              <a:t>register 1    =  counter; 	(register 1=5)</a:t>
            </a:r>
          </a:p>
          <a:p>
            <a:pPr eaLnBrk="1" hangingPunct="1">
              <a:spcBef>
                <a:spcPct val="0"/>
              </a:spcBef>
              <a:buFontTx/>
              <a:buNone/>
            </a:pPr>
            <a:r>
              <a:rPr lang="en-US" altLang="zh-CN" sz="2400">
                <a:solidFill>
                  <a:srgbClr val="3333CC"/>
                </a:solidFill>
              </a:rPr>
              <a:t>         register 1    =  register 1 + 1;   (register 1=6)</a:t>
            </a:r>
          </a:p>
          <a:p>
            <a:pPr eaLnBrk="1" hangingPunct="1">
              <a:spcBef>
                <a:spcPct val="0"/>
              </a:spcBef>
              <a:buFontTx/>
              <a:buNone/>
            </a:pPr>
            <a:r>
              <a:rPr lang="en-US" altLang="zh-CN" sz="2400">
                <a:solidFill>
                  <a:srgbClr val="3333CC"/>
                </a:solidFill>
              </a:rPr>
              <a:t>         register 2    =  counter; 	(register 2=5)</a:t>
            </a:r>
          </a:p>
          <a:p>
            <a:pPr eaLnBrk="1" hangingPunct="1">
              <a:spcBef>
                <a:spcPct val="0"/>
              </a:spcBef>
              <a:buFontTx/>
              <a:buNone/>
            </a:pPr>
            <a:r>
              <a:rPr lang="en-US" altLang="zh-CN" sz="2400">
                <a:solidFill>
                  <a:srgbClr val="3333CC"/>
                </a:solidFill>
              </a:rPr>
              <a:t>         register 2    =  register 2 - 1; 	(register 2=4)</a:t>
            </a:r>
          </a:p>
          <a:p>
            <a:pPr eaLnBrk="1" hangingPunct="1">
              <a:spcBef>
                <a:spcPct val="0"/>
              </a:spcBef>
              <a:buFontTx/>
              <a:buNone/>
            </a:pPr>
            <a:r>
              <a:rPr lang="en-US" altLang="zh-CN" sz="2400">
                <a:solidFill>
                  <a:srgbClr val="3333CC"/>
                </a:solidFill>
              </a:rPr>
              <a:t>         counter       =  register 1;	(counter=6)</a:t>
            </a:r>
          </a:p>
          <a:p>
            <a:pPr eaLnBrk="1" hangingPunct="1">
              <a:spcBef>
                <a:spcPct val="0"/>
              </a:spcBef>
              <a:buFontTx/>
              <a:buNone/>
            </a:pPr>
            <a:r>
              <a:rPr lang="en-US" altLang="zh-CN" sz="2400">
                <a:solidFill>
                  <a:srgbClr val="3333CC"/>
                </a:solidFill>
              </a:rPr>
              <a:t>         counter       =  register 2; 	(counter=4)</a:t>
            </a:r>
            <a:r>
              <a:rPr lang="en-US" altLang="zh-CN" sz="2400">
                <a:solidFill>
                  <a:srgbClr val="000000"/>
                </a:solidFill>
              </a:rPr>
              <a:t> </a:t>
            </a:r>
          </a:p>
        </p:txBody>
      </p:sp>
    </p:spTree>
    <p:extLst>
      <p:ext uri="{BB962C8B-B14F-4D97-AF65-F5344CB8AC3E}">
        <p14:creationId xmlns:p14="http://schemas.microsoft.com/office/powerpoint/2010/main" val="384295213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2291" name="Text Box 3"/>
          <p:cNvSpPr txBox="1">
            <a:spLocks noChangeArrowheads="1"/>
          </p:cNvSpPr>
          <p:nvPr/>
        </p:nvSpPr>
        <p:spPr bwMode="auto">
          <a:xfrm>
            <a:off x="593725" y="806450"/>
            <a:ext cx="518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2.1.3 </a:t>
            </a:r>
            <a:r>
              <a:rPr kumimoji="0" lang="zh-CN" altLang="en-US" sz="2800">
                <a:solidFill>
                  <a:srgbClr val="000000"/>
                </a:solidFill>
                <a:latin typeface="楷体_GB2312" pitchFamily="49" charset="-122"/>
              </a:rPr>
              <a:t>程序的并发执行及其特征</a:t>
            </a:r>
          </a:p>
        </p:txBody>
      </p:sp>
      <p:sp>
        <p:nvSpPr>
          <p:cNvPr id="12292" name="Rectangle 4"/>
          <p:cNvSpPr>
            <a:spLocks noGrp="1" noChangeArrowheads="1"/>
          </p:cNvSpPr>
          <p:nvPr>
            <p:ph type="body" idx="1"/>
          </p:nvPr>
        </p:nvSpPr>
        <p:spPr>
          <a:xfrm>
            <a:off x="533400" y="1447800"/>
            <a:ext cx="8305800" cy="2743200"/>
          </a:xfrm>
        </p:spPr>
        <p:txBody>
          <a:bodyPr/>
          <a:lstStyle/>
          <a:p>
            <a:pPr marL="0" indent="0" eaLnBrk="1" hangingPunct="1">
              <a:lnSpc>
                <a:spcPct val="80000"/>
              </a:lnSpc>
            </a:pPr>
            <a:r>
              <a:rPr kumimoji="1" lang="zh-CN" altLang="en-US" sz="2400" smtClean="0"/>
              <a:t>对于具有下述四条语句的程序段：</a:t>
            </a:r>
          </a:p>
          <a:p>
            <a:pPr marL="0" indent="0" eaLnBrk="1" hangingPunct="1">
              <a:lnSpc>
                <a:spcPct val="80000"/>
              </a:lnSpc>
              <a:buFontTx/>
              <a:buNone/>
            </a:pPr>
            <a:r>
              <a:rPr kumimoji="1" lang="zh-CN" altLang="en-US" sz="2400" smtClean="0"/>
              <a:t>		</a:t>
            </a:r>
            <a:r>
              <a:rPr kumimoji="1" lang="en-US" altLang="zh-CN" sz="2400" smtClean="0"/>
              <a:t>S1: a = x + 2</a:t>
            </a:r>
          </a:p>
          <a:p>
            <a:pPr marL="0" indent="0" eaLnBrk="1" hangingPunct="1">
              <a:lnSpc>
                <a:spcPct val="80000"/>
              </a:lnSpc>
              <a:buFontTx/>
              <a:buNone/>
            </a:pPr>
            <a:r>
              <a:rPr kumimoji="1" lang="en-US" altLang="zh-CN" sz="2400" smtClean="0"/>
              <a:t>                      S2: b = y + 4</a:t>
            </a:r>
          </a:p>
          <a:p>
            <a:pPr marL="0" indent="0" eaLnBrk="1" hangingPunct="1">
              <a:lnSpc>
                <a:spcPct val="80000"/>
              </a:lnSpc>
              <a:buFontTx/>
              <a:buNone/>
            </a:pPr>
            <a:r>
              <a:rPr kumimoji="1" lang="en-US" altLang="zh-CN" sz="2400" smtClean="0"/>
              <a:t>		S3: c = a + b</a:t>
            </a:r>
          </a:p>
          <a:p>
            <a:pPr marL="0" indent="0" eaLnBrk="1" hangingPunct="1">
              <a:lnSpc>
                <a:spcPct val="80000"/>
              </a:lnSpc>
              <a:buFontTx/>
              <a:buNone/>
            </a:pPr>
            <a:r>
              <a:rPr kumimoji="1" lang="en-US" altLang="zh-CN" sz="2400" smtClean="0"/>
              <a:t>		S4: d = c + b </a:t>
            </a:r>
            <a:endParaRPr lang="en-US" altLang="zh-CN" sz="2400" smtClean="0"/>
          </a:p>
        </p:txBody>
      </p:sp>
      <p:graphicFrame>
        <p:nvGraphicFramePr>
          <p:cNvPr id="161802" name="Object 10"/>
          <p:cNvGraphicFramePr>
            <a:graphicFrameLocks noChangeAspect="1"/>
          </p:cNvGraphicFramePr>
          <p:nvPr/>
        </p:nvGraphicFramePr>
        <p:xfrm>
          <a:off x="533400" y="3657600"/>
          <a:ext cx="4743450" cy="2219325"/>
        </p:xfrm>
        <a:graphic>
          <a:graphicData uri="http://schemas.openxmlformats.org/presentationml/2006/ole">
            <mc:AlternateContent xmlns:mc="http://schemas.openxmlformats.org/markup-compatibility/2006">
              <mc:Choice xmlns:v="urn:schemas-microsoft-com:vml" Requires="v">
                <p:oleObj spid="_x0000_s224321" name="VISIO" r:id="rId4" imgW="1752600" imgH="822960" progId="Visio.Drawing.4">
                  <p:embed/>
                </p:oleObj>
              </mc:Choice>
              <mc:Fallback>
                <p:oleObj name="VISIO" r:id="rId4" imgW="1752600" imgH="82296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657600"/>
                        <a:ext cx="474345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4" name="Text Box 11"/>
          <p:cNvSpPr txBox="1">
            <a:spLocks noChangeArrowheads="1"/>
          </p:cNvSpPr>
          <p:nvPr/>
        </p:nvSpPr>
        <p:spPr bwMode="auto">
          <a:xfrm>
            <a:off x="1600200" y="5791200"/>
            <a:ext cx="294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3"/>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3"/>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3"/>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3"/>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3"/>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S1</a:t>
            </a:r>
            <a:r>
              <a:rPr kumimoji="0" lang="zh-CN" altLang="en-US" sz="2400">
                <a:solidFill>
                  <a:srgbClr val="000000"/>
                </a:solidFill>
                <a:latin typeface="楷体_GB2312" pitchFamily="49" charset="-122"/>
              </a:rPr>
              <a:t>和</a:t>
            </a:r>
            <a:r>
              <a:rPr kumimoji="0" lang="en-US" altLang="zh-CN" sz="2400">
                <a:solidFill>
                  <a:srgbClr val="000000"/>
                </a:solidFill>
                <a:latin typeface="楷体_GB2312" pitchFamily="49" charset="-122"/>
              </a:rPr>
              <a:t>S2</a:t>
            </a:r>
            <a:r>
              <a:rPr kumimoji="0" lang="zh-CN" altLang="en-US" sz="2400">
                <a:solidFill>
                  <a:srgbClr val="000000"/>
                </a:solidFill>
                <a:latin typeface="楷体_GB2312" pitchFamily="49" charset="-122"/>
              </a:rPr>
              <a:t>可以并发执行</a:t>
            </a:r>
          </a:p>
        </p:txBody>
      </p:sp>
      <p:pic>
        <p:nvPicPr>
          <p:cNvPr id="12295" name="Picture 12" descr="MC900295538[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038600"/>
            <a:ext cx="327660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192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1802"/>
                                        </p:tgtEl>
                                        <p:attrNameLst>
                                          <p:attrName>style.visibility</p:attrName>
                                        </p:attrNameLst>
                                      </p:cBhvr>
                                      <p:to>
                                        <p:strVal val="visible"/>
                                      </p:to>
                                    </p:set>
                                    <p:animEffect transition="in" filter="blinds(horizontal)">
                                      <p:cBhvr>
                                        <p:cTn id="7" dur="500"/>
                                        <p:tgtEl>
                                          <p:spTgt spid="161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381000" y="1752600"/>
            <a:ext cx="3352800" cy="4921250"/>
          </a:xfrm>
          <a:prstGeom prst="rect">
            <a:avLst/>
          </a:prstGeom>
          <a:solidFill>
            <a:schemeClr val="accent1"/>
          </a:solidFill>
          <a:ln w="9525">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20000"/>
              </a:lnSpc>
              <a:spcBef>
                <a:spcPct val="0"/>
              </a:spcBef>
              <a:buFontTx/>
              <a:buNone/>
            </a:pPr>
            <a:r>
              <a:rPr lang="zh-CN" altLang="en-US" sz="2200">
                <a:solidFill>
                  <a:srgbClr val="FF0000"/>
                </a:solidFill>
                <a:latin typeface="Times New Roman" panose="02020603050405020304" pitchFamily="18" charset="0"/>
                <a:ea typeface="宋体" panose="02010600030101010101" pitchFamily="2" charset="-122"/>
              </a:rPr>
              <a:t>生产者</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while (true)</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生产产品</a:t>
            </a: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0000FF"/>
                </a:solidFill>
                <a:latin typeface="Times New Roman" panose="02020603050405020304" pitchFamily="18" charset="0"/>
                <a:ea typeface="宋体" panose="02010600030101010101" pitchFamily="2" charset="-122"/>
              </a:rPr>
              <a:t>p1</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wait(_________); </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8000"/>
                </a:solidFill>
                <a:latin typeface="楷体_GB2312" pitchFamily="49" charset="-122"/>
              </a:rPr>
              <a:t>// </a:t>
            </a:r>
            <a:r>
              <a:rPr lang="zh-CN" altLang="en-US" sz="2200">
                <a:solidFill>
                  <a:srgbClr val="008000"/>
                </a:solidFill>
                <a:latin typeface="楷体_GB2312" pitchFamily="49" charset="-122"/>
              </a:rPr>
              <a:t>有空位放置新产品</a:t>
            </a:r>
          </a:p>
          <a:p>
            <a:pPr eaLnBrk="1" hangingPunct="1">
              <a:lnSpc>
                <a:spcPct val="120000"/>
              </a:lnSpc>
              <a:spcBef>
                <a:spcPct val="0"/>
              </a:spcBef>
              <a:buFontTx/>
              <a:buNone/>
            </a:pP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0000FF"/>
                </a:solidFill>
                <a:latin typeface="Times New Roman" panose="02020603050405020304" pitchFamily="18" charset="0"/>
                <a:ea typeface="宋体" panose="02010600030101010101" pitchFamily="2" charset="-122"/>
              </a:rPr>
              <a:t>buffer[in] = p1</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FF"/>
                </a:solidFill>
                <a:latin typeface="Times New Roman" panose="02020603050405020304" pitchFamily="18" charset="0"/>
                <a:ea typeface="宋体" panose="02010600030101010101" pitchFamily="2" charset="-122"/>
              </a:rPr>
              <a:t>in = (in + 1) % n; </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a:t>
            </a:r>
            <a:r>
              <a:rPr lang="en-US" altLang="zh-CN" sz="2200">
                <a:solidFill>
                  <a:srgbClr val="000000"/>
                </a:solidFill>
                <a:latin typeface="Times New Roman" panose="02020603050405020304" pitchFamily="18" charset="0"/>
                <a:ea typeface="宋体" panose="02010600030101010101" pitchFamily="2" charset="-122"/>
              </a:rPr>
              <a:t>signal(________);</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p:txBody>
      </p:sp>
      <p:sp>
        <p:nvSpPr>
          <p:cNvPr id="66563" name="Text Box 25"/>
          <p:cNvSpPr txBox="1">
            <a:spLocks noChangeArrowheads="1"/>
          </p:cNvSpPr>
          <p:nvPr/>
        </p:nvSpPr>
        <p:spPr bwMode="auto">
          <a:xfrm>
            <a:off x="212725" y="860425"/>
            <a:ext cx="87026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设置两个记录型信号量</a:t>
            </a:r>
            <a:r>
              <a:rPr lang="en-US" altLang="zh-CN" sz="2400">
                <a:solidFill>
                  <a:srgbClr val="0000FF"/>
                </a:solidFill>
              </a:rPr>
              <a:t>full</a:t>
            </a:r>
            <a:r>
              <a:rPr lang="zh-CN" altLang="en-US" sz="2400">
                <a:solidFill>
                  <a:srgbClr val="000000"/>
                </a:solidFill>
              </a:rPr>
              <a:t>和</a:t>
            </a:r>
            <a:r>
              <a:rPr lang="en-US" altLang="zh-CN" sz="2400">
                <a:solidFill>
                  <a:srgbClr val="0000FF"/>
                </a:solidFill>
              </a:rPr>
              <a:t>empty</a:t>
            </a:r>
            <a:r>
              <a:rPr lang="zh-CN" altLang="en-US" sz="2400">
                <a:solidFill>
                  <a:srgbClr val="000000"/>
                </a:solidFill>
              </a:rPr>
              <a:t>，分别表示缓冲区中已有产品数目和空位数目。初始时</a:t>
            </a:r>
            <a:r>
              <a:rPr lang="en-US" altLang="zh-CN" sz="2400">
                <a:solidFill>
                  <a:srgbClr val="0000FF"/>
                </a:solidFill>
              </a:rPr>
              <a:t>full</a:t>
            </a:r>
            <a:r>
              <a:rPr lang="en-US" altLang="zh-CN" sz="2400">
                <a:solidFill>
                  <a:srgbClr val="000000"/>
                </a:solidFill>
              </a:rPr>
              <a:t>=</a:t>
            </a:r>
            <a:r>
              <a:rPr lang="en-US" altLang="zh-CN" sz="2400">
                <a:solidFill>
                  <a:srgbClr val="0000FF"/>
                </a:solidFill>
              </a:rPr>
              <a:t>0</a:t>
            </a:r>
            <a:r>
              <a:rPr lang="en-US" altLang="zh-CN" sz="2400">
                <a:solidFill>
                  <a:srgbClr val="000000"/>
                </a:solidFill>
              </a:rPr>
              <a:t>, </a:t>
            </a:r>
            <a:r>
              <a:rPr lang="en-US" altLang="zh-CN" sz="2400">
                <a:solidFill>
                  <a:srgbClr val="0000FF"/>
                </a:solidFill>
              </a:rPr>
              <a:t>empty</a:t>
            </a:r>
            <a:r>
              <a:rPr lang="en-US" altLang="zh-CN" sz="2400">
                <a:solidFill>
                  <a:srgbClr val="000000"/>
                </a:solidFill>
              </a:rPr>
              <a:t> = </a:t>
            </a:r>
            <a:r>
              <a:rPr lang="en-US" altLang="zh-CN" sz="2400">
                <a:solidFill>
                  <a:srgbClr val="0000FF"/>
                </a:solidFill>
              </a:rPr>
              <a:t>n</a:t>
            </a:r>
            <a:r>
              <a:rPr lang="zh-CN" altLang="en-US" sz="2400">
                <a:solidFill>
                  <a:srgbClr val="000000"/>
                </a:solidFill>
              </a:rPr>
              <a:t>。</a:t>
            </a:r>
            <a:endParaRPr lang="zh-CN" altLang="en-US" sz="2400">
              <a:solidFill>
                <a:srgbClr val="0000FF"/>
              </a:solidFill>
            </a:endParaRPr>
          </a:p>
        </p:txBody>
      </p:sp>
      <p:sp>
        <p:nvSpPr>
          <p:cNvPr id="66564" name="Text Box 26"/>
          <p:cNvSpPr txBox="1">
            <a:spLocks noChangeArrowheads="1"/>
          </p:cNvSpPr>
          <p:nvPr/>
        </p:nvSpPr>
        <p:spPr bwMode="auto">
          <a:xfrm>
            <a:off x="4800600" y="1752600"/>
            <a:ext cx="3352800" cy="4921250"/>
          </a:xfrm>
          <a:prstGeom prst="rect">
            <a:avLst/>
          </a:prstGeom>
          <a:solidFill>
            <a:schemeClr val="accent1"/>
          </a:solidFill>
          <a:ln w="9525">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20000"/>
              </a:lnSpc>
              <a:spcBef>
                <a:spcPct val="0"/>
              </a:spcBef>
              <a:buFontTx/>
              <a:buNone/>
            </a:pPr>
            <a:r>
              <a:rPr lang="zh-CN" altLang="en-US" sz="2200">
                <a:solidFill>
                  <a:srgbClr val="FF0000"/>
                </a:solidFill>
                <a:latin typeface="Times New Roman" panose="02020603050405020304" pitchFamily="18" charset="0"/>
                <a:ea typeface="宋体" panose="02010600030101010101" pitchFamily="2" charset="-122"/>
              </a:rPr>
              <a:t>消费者</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while (true)</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wait(_________); </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8000"/>
                </a:solidFill>
                <a:latin typeface="楷体_GB2312" pitchFamily="49" charset="-122"/>
              </a:rPr>
              <a:t>// </a:t>
            </a:r>
            <a:r>
              <a:rPr lang="zh-CN" altLang="en-US" sz="2200">
                <a:solidFill>
                  <a:srgbClr val="008000"/>
                </a:solidFill>
                <a:latin typeface="楷体_GB2312" pitchFamily="49" charset="-122"/>
              </a:rPr>
              <a:t>有产品可取</a:t>
            </a:r>
          </a:p>
          <a:p>
            <a:pPr eaLnBrk="1" hangingPunct="1">
              <a:lnSpc>
                <a:spcPct val="120000"/>
              </a:lnSpc>
              <a:spcBef>
                <a:spcPct val="0"/>
              </a:spcBef>
              <a:buFontTx/>
              <a:buNone/>
            </a:pP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0000FF"/>
                </a:solidFill>
                <a:latin typeface="Times New Roman" panose="02020603050405020304" pitchFamily="18" charset="0"/>
                <a:ea typeface="宋体" panose="02010600030101010101" pitchFamily="2" charset="-122"/>
              </a:rPr>
              <a:t>p2 = buffer[out];</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FF"/>
                </a:solidFill>
                <a:latin typeface="Times New Roman" panose="02020603050405020304" pitchFamily="18" charset="0"/>
                <a:ea typeface="宋体" panose="02010600030101010101" pitchFamily="2" charset="-122"/>
              </a:rPr>
              <a:t>out = (out + 1) % n; </a:t>
            </a:r>
          </a:p>
          <a:p>
            <a:pPr eaLnBrk="1" hangingPunct="1">
              <a:lnSpc>
                <a:spcPct val="120000"/>
              </a:lnSpc>
              <a:spcBef>
                <a:spcPct val="0"/>
              </a:spcBef>
              <a:buFontTx/>
              <a:buNone/>
            </a:pPr>
            <a:r>
              <a:rPr lang="en-US" altLang="zh-CN" sz="2200">
                <a:solidFill>
                  <a:srgbClr val="3333CC"/>
                </a:solidFill>
                <a:latin typeface="Times New Roman" panose="02020603050405020304" pitchFamily="18" charset="0"/>
                <a:ea typeface="宋体" panose="02010600030101010101" pitchFamily="2" charset="-122"/>
              </a:rPr>
              <a:t>    </a:t>
            </a:r>
            <a:r>
              <a:rPr lang="en-US" altLang="zh-CN" sz="2200">
                <a:solidFill>
                  <a:srgbClr val="000000"/>
                </a:solidFill>
                <a:latin typeface="Times New Roman" panose="02020603050405020304" pitchFamily="18" charset="0"/>
                <a:ea typeface="宋体" panose="02010600030101010101" pitchFamily="2" charset="-122"/>
              </a:rPr>
              <a:t>signal(________);</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消耗</a:t>
            </a:r>
            <a:r>
              <a:rPr lang="en-US" altLang="zh-CN" sz="2200">
                <a:solidFill>
                  <a:srgbClr val="0000FF"/>
                </a:solidFill>
                <a:latin typeface="Times New Roman" panose="02020603050405020304" pitchFamily="18" charset="0"/>
              </a:rPr>
              <a:t>p2</a:t>
            </a:r>
            <a:r>
              <a:rPr lang="en-US" altLang="zh-CN" sz="2200">
                <a:solidFill>
                  <a:srgbClr val="000000"/>
                </a:solidFill>
                <a:latin typeface="Times New Roman" panose="02020603050405020304" pitchFamily="18" charset="0"/>
              </a:rPr>
              <a:t>;</a:t>
            </a: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2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a:t>
            </a:r>
          </a:p>
        </p:txBody>
      </p:sp>
      <p:sp>
        <p:nvSpPr>
          <p:cNvPr id="439323" name="Text Box 27"/>
          <p:cNvSpPr txBox="1">
            <a:spLocks noChangeArrowheads="1"/>
          </p:cNvSpPr>
          <p:nvPr/>
        </p:nvSpPr>
        <p:spPr bwMode="auto">
          <a:xfrm>
            <a:off x="1431925" y="3832225"/>
            <a:ext cx="10826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empty</a:t>
            </a:r>
          </a:p>
        </p:txBody>
      </p:sp>
      <p:sp>
        <p:nvSpPr>
          <p:cNvPr id="439324" name="Text Box 28"/>
          <p:cNvSpPr txBox="1">
            <a:spLocks noChangeArrowheads="1"/>
          </p:cNvSpPr>
          <p:nvPr/>
        </p:nvSpPr>
        <p:spPr bwMode="auto">
          <a:xfrm>
            <a:off x="1524000" y="5483225"/>
            <a:ext cx="63976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full</a:t>
            </a:r>
          </a:p>
        </p:txBody>
      </p:sp>
      <p:sp>
        <p:nvSpPr>
          <p:cNvPr id="439325" name="Text Box 29"/>
          <p:cNvSpPr txBox="1">
            <a:spLocks noChangeArrowheads="1"/>
          </p:cNvSpPr>
          <p:nvPr/>
        </p:nvSpPr>
        <p:spPr bwMode="auto">
          <a:xfrm>
            <a:off x="5989638" y="3429000"/>
            <a:ext cx="63976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full</a:t>
            </a:r>
          </a:p>
        </p:txBody>
      </p:sp>
      <p:sp>
        <p:nvSpPr>
          <p:cNvPr id="439326" name="Text Box 30"/>
          <p:cNvSpPr txBox="1">
            <a:spLocks noChangeArrowheads="1"/>
          </p:cNvSpPr>
          <p:nvPr/>
        </p:nvSpPr>
        <p:spPr bwMode="auto">
          <a:xfrm>
            <a:off x="5927725" y="5029200"/>
            <a:ext cx="10826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empty</a:t>
            </a:r>
          </a:p>
        </p:txBody>
      </p:sp>
      <p:grpSp>
        <p:nvGrpSpPr>
          <p:cNvPr id="439330" name="Group 34"/>
          <p:cNvGrpSpPr>
            <a:grpSpLocks/>
          </p:cNvGrpSpPr>
          <p:nvPr/>
        </p:nvGrpSpPr>
        <p:grpSpPr bwMode="auto">
          <a:xfrm>
            <a:off x="6400800" y="3352800"/>
            <a:ext cx="2632075" cy="3048000"/>
            <a:chOff x="4032" y="2112"/>
            <a:chExt cx="1658" cy="1920"/>
          </a:xfrm>
        </p:grpSpPr>
        <p:pic>
          <p:nvPicPr>
            <p:cNvPr id="66570" name="Picture 32"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 y="2160"/>
              <a:ext cx="126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AutoShape 33"/>
            <p:cNvSpPr>
              <a:spLocks noChangeArrowheads="1"/>
            </p:cNvSpPr>
            <p:nvPr/>
          </p:nvSpPr>
          <p:spPr bwMode="auto">
            <a:xfrm>
              <a:off x="4032" y="2112"/>
              <a:ext cx="1632" cy="912"/>
            </a:xfrm>
            <a:prstGeom prst="cloudCallout">
              <a:avLst>
                <a:gd name="adj1" fmla="val 30023"/>
                <a:gd name="adj2" fmla="val 3969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这两段代码是否已解决同步问题？</a:t>
              </a:r>
            </a:p>
          </p:txBody>
        </p:sp>
      </p:grpSp>
    </p:spTree>
    <p:extLst>
      <p:ext uri="{BB962C8B-B14F-4D97-AF65-F5344CB8AC3E}">
        <p14:creationId xmlns:p14="http://schemas.microsoft.com/office/powerpoint/2010/main" val="3777381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9323"/>
                                        </p:tgtEl>
                                        <p:attrNameLst>
                                          <p:attrName>style.visibility</p:attrName>
                                        </p:attrNameLst>
                                      </p:cBhvr>
                                      <p:to>
                                        <p:strVal val="visible"/>
                                      </p:to>
                                    </p:set>
                                    <p:animEffect transition="in" filter="blinds(horizontal)">
                                      <p:cBhvr>
                                        <p:cTn id="7" dur="500"/>
                                        <p:tgtEl>
                                          <p:spTgt spid="439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9324"/>
                                        </p:tgtEl>
                                        <p:attrNameLst>
                                          <p:attrName>style.visibility</p:attrName>
                                        </p:attrNameLst>
                                      </p:cBhvr>
                                      <p:to>
                                        <p:strVal val="visible"/>
                                      </p:to>
                                    </p:set>
                                    <p:animEffect transition="in" filter="blinds(horizontal)">
                                      <p:cBhvr>
                                        <p:cTn id="12" dur="500"/>
                                        <p:tgtEl>
                                          <p:spTgt spid="439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9325"/>
                                        </p:tgtEl>
                                        <p:attrNameLst>
                                          <p:attrName>style.visibility</p:attrName>
                                        </p:attrNameLst>
                                      </p:cBhvr>
                                      <p:to>
                                        <p:strVal val="visible"/>
                                      </p:to>
                                    </p:set>
                                    <p:animEffect transition="in" filter="blinds(horizontal)">
                                      <p:cBhvr>
                                        <p:cTn id="17" dur="500"/>
                                        <p:tgtEl>
                                          <p:spTgt spid="439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9326"/>
                                        </p:tgtEl>
                                        <p:attrNameLst>
                                          <p:attrName>style.visibility</p:attrName>
                                        </p:attrNameLst>
                                      </p:cBhvr>
                                      <p:to>
                                        <p:strVal val="visible"/>
                                      </p:to>
                                    </p:set>
                                    <p:animEffect transition="in" filter="blinds(horizontal)">
                                      <p:cBhvr>
                                        <p:cTn id="22" dur="500"/>
                                        <p:tgtEl>
                                          <p:spTgt spid="439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9330"/>
                                        </p:tgtEl>
                                        <p:attrNameLst>
                                          <p:attrName>style.visibility</p:attrName>
                                        </p:attrNameLst>
                                      </p:cBhvr>
                                      <p:to>
                                        <p:strVal val="visible"/>
                                      </p:to>
                                    </p:set>
                                    <p:animEffect transition="in" filter="blinds(horizontal)">
                                      <p:cBhvr>
                                        <p:cTn id="27" dur="500"/>
                                        <p:tgtEl>
                                          <p:spTgt spid="439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23" grpId="0"/>
      <p:bldP spid="439324" grpId="0"/>
      <p:bldP spid="439325" grpId="0"/>
      <p:bldP spid="4393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609600" y="990600"/>
            <a:ext cx="8050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800">
                <a:solidFill>
                  <a:srgbClr val="000000"/>
                </a:solidFill>
                <a:latin typeface="楷体_GB2312" pitchFamily="49" charset="-122"/>
              </a:rPr>
              <a:t>假设</a:t>
            </a:r>
            <a:r>
              <a:rPr kumimoji="0" lang="en-US" altLang="zh-CN" sz="2800">
                <a:solidFill>
                  <a:srgbClr val="000000"/>
                </a:solidFill>
                <a:latin typeface="楷体_GB2312" pitchFamily="49" charset="-122"/>
              </a:rPr>
              <a:t>n=10,</a:t>
            </a:r>
            <a:r>
              <a:rPr kumimoji="0" lang="zh-CN" altLang="en-US" sz="2800">
                <a:solidFill>
                  <a:srgbClr val="000000"/>
                </a:solidFill>
                <a:latin typeface="楷体_GB2312" pitchFamily="49" charset="-122"/>
              </a:rPr>
              <a:t>初始时</a:t>
            </a:r>
            <a:r>
              <a:rPr kumimoji="0" lang="en-US" altLang="zh-CN" sz="2800">
                <a:solidFill>
                  <a:srgbClr val="000000"/>
                </a:solidFill>
                <a:latin typeface="楷体_GB2312" pitchFamily="49" charset="-122"/>
              </a:rPr>
              <a:t>in=0;</a:t>
            </a:r>
            <a:r>
              <a:rPr kumimoji="0" lang="zh-CN" altLang="en-US" sz="2800">
                <a:solidFill>
                  <a:srgbClr val="000000"/>
                </a:solidFill>
                <a:latin typeface="楷体_GB2312" pitchFamily="49" charset="-122"/>
              </a:rPr>
              <a:t>有两个生产者线程并发执行</a:t>
            </a:r>
          </a:p>
        </p:txBody>
      </p:sp>
      <p:graphicFrame>
        <p:nvGraphicFramePr>
          <p:cNvPr id="440370" name="Group 50"/>
          <p:cNvGraphicFramePr>
            <a:graphicFrameLocks noGrp="1"/>
          </p:cNvGraphicFramePr>
          <p:nvPr/>
        </p:nvGraphicFramePr>
        <p:xfrm>
          <a:off x="685800" y="1835150"/>
          <a:ext cx="7924800" cy="2724192"/>
        </p:xfrm>
        <a:graphic>
          <a:graphicData uri="http://schemas.openxmlformats.org/drawingml/2006/table">
            <a:tbl>
              <a:tblPr/>
              <a:tblGrid>
                <a:gridCol w="914400"/>
                <a:gridCol w="3429000"/>
                <a:gridCol w="3581400"/>
              </a:tblGrid>
              <a:tr h="4570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pitchFamily="34" charset="0"/>
                          <a:ea typeface="楷体_GB2312" pitchFamily="49" charset="-122"/>
                        </a:rPr>
                        <a:t>时刻</a:t>
                      </a:r>
                    </a:p>
                  </a:txBody>
                  <a:tcPr marT="45648" marB="45648"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生产者</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marT="45648" marB="45648"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楷体_GB2312" pitchFamily="49" charset="-122"/>
                        </a:rPr>
                        <a:t>生产者</a:t>
                      </a: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marT="45648" marB="45648" horzOverflow="overflow">
                    <a:lnL>
                      <a:noFill/>
                    </a:lnL>
                    <a:lnR cap="flat">
                      <a:noFill/>
                    </a:lnR>
                    <a:lnT cap="flat">
                      <a:noFill/>
                    </a:lnT>
                    <a:lnB>
                      <a:noFill/>
                    </a:lnB>
                    <a:lnTlToBr>
                      <a:noFill/>
                    </a:lnTlToBr>
                    <a:lnBlToTr>
                      <a:noFill/>
                    </a:lnBlToTr>
                    <a:noFill/>
                  </a:tcPr>
                </a:tc>
              </a:tr>
              <a:tr h="4570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1</a:t>
                      </a:r>
                    </a:p>
                  </a:txBody>
                  <a:tcPr marT="45648" marB="4564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pitchFamily="34" charset="0"/>
                          <a:ea typeface="楷体_GB2312" pitchFamily="49" charset="-122"/>
                        </a:rPr>
                        <a:t>buffer[in] = p1;</a:t>
                      </a:r>
                      <a:endParaRPr kumimoji="0" lang="en-US" altLang="zh-CN" sz="2400" b="1" i="0" u="none" strike="noStrike" cap="none" normalizeH="0" baseline="0" dirty="0" smtClean="0">
                        <a:ln>
                          <a:noFill/>
                        </a:ln>
                        <a:solidFill>
                          <a:srgbClr val="008000"/>
                        </a:solidFill>
                        <a:effectLst/>
                        <a:latin typeface="Arial" pitchFamily="34" charset="0"/>
                        <a:ea typeface="楷体_GB2312" pitchFamily="49" charset="-122"/>
                      </a:endParaRPr>
                    </a:p>
                  </a:txBody>
                  <a:tcPr marT="45648" marB="4564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marT="45648" marB="45648" horzOverflow="overflow">
                    <a:lnL>
                      <a:noFill/>
                    </a:lnL>
                    <a:lnR cap="flat">
                      <a:noFill/>
                    </a:lnR>
                    <a:lnT>
                      <a:noFill/>
                    </a:lnT>
                    <a:lnB>
                      <a:noFill/>
                    </a:lnB>
                    <a:lnTlToBr>
                      <a:noFill/>
                    </a:lnTlToBr>
                    <a:lnBlToTr>
                      <a:noFill/>
                    </a:lnBlToTr>
                    <a:noFill/>
                  </a:tcPr>
                </a:tc>
              </a:tr>
              <a:tr h="8959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2</a:t>
                      </a:r>
                    </a:p>
                  </a:txBody>
                  <a:tcPr marT="45648" marB="4564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rgbClr val="008000"/>
                        </a:solidFill>
                        <a:effectLst/>
                        <a:latin typeface="Arial" pitchFamily="34" charset="0"/>
                        <a:ea typeface="楷体_GB2312" pitchFamily="49" charset="-122"/>
                      </a:endParaRPr>
                    </a:p>
                  </a:txBody>
                  <a:tcPr marT="45648" marB="4564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pitchFamily="34" charset="0"/>
                          <a:ea typeface="楷体_GB2312" pitchFamily="49" charset="-122"/>
                        </a:rPr>
                        <a:t>buffer[in] = p2;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8000"/>
                          </a:solidFill>
                          <a:effectLst/>
                          <a:latin typeface="Arial" pitchFamily="34" charset="0"/>
                          <a:ea typeface="楷体_GB2312" pitchFamily="49" charset="-122"/>
                        </a:rPr>
                        <a:t>// </a:t>
                      </a:r>
                      <a:r>
                        <a:rPr kumimoji="0" lang="zh-CN" altLang="en-US" sz="2400" b="1" i="0" u="none" strike="noStrike" cap="none" normalizeH="0" baseline="0" dirty="0" smtClean="0">
                          <a:ln>
                            <a:noFill/>
                          </a:ln>
                          <a:solidFill>
                            <a:srgbClr val="008000"/>
                          </a:solidFill>
                          <a:effectLst/>
                          <a:latin typeface="Arial" pitchFamily="34" charset="0"/>
                          <a:ea typeface="楷体_GB2312" pitchFamily="49" charset="-122"/>
                        </a:rPr>
                        <a:t>把生产者</a:t>
                      </a:r>
                      <a:r>
                        <a:rPr kumimoji="0" lang="en-US" altLang="zh-CN" sz="2400" b="1" i="0" u="none" strike="noStrike" cap="none" normalizeH="0" baseline="0" dirty="0" smtClean="0">
                          <a:ln>
                            <a:noFill/>
                          </a:ln>
                          <a:solidFill>
                            <a:srgbClr val="008000"/>
                          </a:solidFill>
                          <a:effectLst/>
                          <a:latin typeface="Arial" pitchFamily="34" charset="0"/>
                          <a:ea typeface="楷体_GB2312" pitchFamily="49" charset="-122"/>
                        </a:rPr>
                        <a:t>1</a:t>
                      </a:r>
                      <a:r>
                        <a:rPr kumimoji="0" lang="zh-CN" altLang="en-US" sz="2400" b="1" i="0" u="none" strike="noStrike" cap="none" normalizeH="0" baseline="0" dirty="0" smtClean="0">
                          <a:ln>
                            <a:noFill/>
                          </a:ln>
                          <a:solidFill>
                            <a:srgbClr val="008000"/>
                          </a:solidFill>
                          <a:effectLst/>
                          <a:latin typeface="Arial" pitchFamily="34" charset="0"/>
                          <a:ea typeface="楷体_GB2312" pitchFamily="49" charset="-122"/>
                        </a:rPr>
                        <a:t>的产品覆盖</a:t>
                      </a:r>
                    </a:p>
                  </a:txBody>
                  <a:tcPr marT="45648" marB="45648" horzOverflow="overflow">
                    <a:lnL>
                      <a:noFill/>
                    </a:lnL>
                    <a:lnR cap="flat">
                      <a:noFill/>
                    </a:lnR>
                    <a:lnT>
                      <a:noFill/>
                    </a:lnT>
                    <a:lnB>
                      <a:noFill/>
                    </a:lnB>
                    <a:lnTlToBr>
                      <a:noFill/>
                    </a:lnTlToBr>
                    <a:lnBlToTr>
                      <a:noFill/>
                    </a:lnBlToTr>
                    <a:noFill/>
                  </a:tcPr>
                </a:tc>
              </a:tr>
              <a:tr h="4570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3</a:t>
                      </a:r>
                    </a:p>
                  </a:txBody>
                  <a:tcPr marT="45648" marB="4564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in = (in + 1) % n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in=1</a:t>
                      </a:r>
                    </a:p>
                  </a:txBody>
                  <a:tcPr marT="45648" marB="4564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rgbClr val="008000"/>
                        </a:solidFill>
                        <a:effectLst/>
                        <a:latin typeface="Arial" pitchFamily="34" charset="0"/>
                        <a:ea typeface="楷体_GB2312" pitchFamily="49" charset="-122"/>
                      </a:endParaRPr>
                    </a:p>
                  </a:txBody>
                  <a:tcPr marT="45648" marB="45648" horzOverflow="overflow">
                    <a:lnL>
                      <a:noFill/>
                    </a:lnL>
                    <a:lnR cap="flat">
                      <a:noFill/>
                    </a:lnR>
                    <a:lnT>
                      <a:noFill/>
                    </a:lnT>
                    <a:lnB>
                      <a:noFill/>
                    </a:lnB>
                    <a:lnTlToBr>
                      <a:noFill/>
                    </a:lnTlToBr>
                    <a:lnBlToTr>
                      <a:noFill/>
                    </a:lnBlToTr>
                    <a:noFill/>
                  </a:tcPr>
                </a:tc>
              </a:tr>
              <a:tr h="4570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4</a:t>
                      </a:r>
                    </a:p>
                  </a:txBody>
                  <a:tcPr marT="45648" marB="45648"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pitchFamily="34" charset="0"/>
                        <a:ea typeface="楷体_GB2312" pitchFamily="49" charset="-122"/>
                      </a:endParaRPr>
                    </a:p>
                  </a:txBody>
                  <a:tcPr marT="45648" marB="45648"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pitchFamily="34" charset="0"/>
                          <a:ea typeface="楷体_GB2312" pitchFamily="49" charset="-122"/>
                        </a:rPr>
                        <a:t> in = (in + 1) % n </a:t>
                      </a:r>
                      <a:r>
                        <a:rPr kumimoji="0" lang="en-US" altLang="zh-CN" sz="2400" b="1" i="0" u="none" strike="noStrike" cap="none" normalizeH="0" baseline="0" smtClean="0">
                          <a:ln>
                            <a:noFill/>
                          </a:ln>
                          <a:solidFill>
                            <a:srgbClr val="008000"/>
                          </a:solidFill>
                          <a:effectLst/>
                          <a:latin typeface="Arial" pitchFamily="34" charset="0"/>
                          <a:ea typeface="楷体_GB2312" pitchFamily="49" charset="-122"/>
                        </a:rPr>
                        <a:t>// in=2</a:t>
                      </a:r>
                    </a:p>
                  </a:txBody>
                  <a:tcPr marT="45648" marB="45648" horzOverflow="overflow">
                    <a:lnL>
                      <a:noFill/>
                    </a:lnL>
                    <a:lnR cap="flat">
                      <a:noFill/>
                    </a:lnR>
                    <a:lnT>
                      <a:noFill/>
                    </a:lnT>
                    <a:lnB cap="flat">
                      <a:noFill/>
                    </a:lnB>
                    <a:lnTlToBr>
                      <a:noFill/>
                    </a:lnTlToBr>
                    <a:lnBlToTr>
                      <a:noFill/>
                    </a:lnBlToTr>
                    <a:noFill/>
                  </a:tcPr>
                </a:tc>
              </a:tr>
            </a:tbl>
          </a:graphicData>
        </a:graphic>
      </p:graphicFrame>
      <p:sp>
        <p:nvSpPr>
          <p:cNvPr id="4" name="Rectangle 2"/>
          <p:cNvSpPr txBox="1">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ea typeface="楷体_GB2312" pitchFamily="49" charset="-122"/>
              </a:defRPr>
            </a:lvl2pPr>
            <a:lvl3pPr algn="ctr" rtl="0" eaLnBrk="0" fontAlgn="base" hangingPunct="0">
              <a:spcBef>
                <a:spcPct val="0"/>
              </a:spcBef>
              <a:spcAft>
                <a:spcPct val="0"/>
              </a:spcAft>
              <a:defRPr sz="3600" b="1">
                <a:solidFill>
                  <a:schemeClr val="bg1"/>
                </a:solidFill>
                <a:latin typeface="Arial" pitchFamily="34" charset="0"/>
                <a:ea typeface="楷体_GB2312" pitchFamily="49" charset="-122"/>
              </a:defRPr>
            </a:lvl3pPr>
            <a:lvl4pPr algn="ctr" rtl="0" eaLnBrk="0" fontAlgn="base" hangingPunct="0">
              <a:spcBef>
                <a:spcPct val="0"/>
              </a:spcBef>
              <a:spcAft>
                <a:spcPct val="0"/>
              </a:spcAft>
              <a:defRPr sz="3600" b="1">
                <a:solidFill>
                  <a:schemeClr val="bg1"/>
                </a:solidFill>
                <a:latin typeface="Arial" pitchFamily="34" charset="0"/>
                <a:ea typeface="楷体_GB2312" pitchFamily="49" charset="-122"/>
              </a:defRPr>
            </a:lvl4pPr>
            <a:lvl5pPr algn="ctr" rtl="0" eaLnBrk="0" fontAlgn="base" hangingPunct="0">
              <a:spcBef>
                <a:spcPct val="0"/>
              </a:spcBef>
              <a:spcAft>
                <a:spcPct val="0"/>
              </a:spcAft>
              <a:defRPr sz="3600" b="1">
                <a:solidFill>
                  <a:schemeClr val="bg1"/>
                </a:solidFill>
                <a:latin typeface="Arial" pitchFamily="34" charset="0"/>
                <a:ea typeface="楷体_GB2312" pitchFamily="49" charset="-122"/>
              </a:defRPr>
            </a:lvl5pPr>
            <a:lvl6pPr marL="457200" algn="ctr" rtl="0" fontAlgn="base">
              <a:spcBef>
                <a:spcPct val="0"/>
              </a:spcBef>
              <a:spcAft>
                <a:spcPct val="0"/>
              </a:spcAft>
              <a:defRPr sz="3600" b="1">
                <a:solidFill>
                  <a:schemeClr val="bg1"/>
                </a:solidFill>
                <a:latin typeface="Arial" pitchFamily="34" charset="0"/>
                <a:ea typeface="楷体_GB2312" pitchFamily="49" charset="-122"/>
              </a:defRPr>
            </a:lvl6pPr>
            <a:lvl7pPr marL="914400" algn="ctr" rtl="0" fontAlgn="base">
              <a:spcBef>
                <a:spcPct val="0"/>
              </a:spcBef>
              <a:spcAft>
                <a:spcPct val="0"/>
              </a:spcAft>
              <a:defRPr sz="3600" b="1">
                <a:solidFill>
                  <a:schemeClr val="bg1"/>
                </a:solidFill>
                <a:latin typeface="Arial" pitchFamily="34" charset="0"/>
                <a:ea typeface="楷体_GB2312" pitchFamily="49" charset="-122"/>
              </a:defRPr>
            </a:lvl7pPr>
            <a:lvl8pPr marL="1371600" algn="ctr" rtl="0" fontAlgn="base">
              <a:spcBef>
                <a:spcPct val="0"/>
              </a:spcBef>
              <a:spcAft>
                <a:spcPct val="0"/>
              </a:spcAft>
              <a:defRPr sz="3600" b="1">
                <a:solidFill>
                  <a:schemeClr val="bg1"/>
                </a:solidFill>
                <a:latin typeface="Arial" pitchFamily="34" charset="0"/>
                <a:ea typeface="楷体_GB2312" pitchFamily="49" charset="-122"/>
              </a:defRPr>
            </a:lvl8pPr>
            <a:lvl9pPr marL="1828800" algn="ctr" rtl="0" fontAlgn="base">
              <a:spcBef>
                <a:spcPct val="0"/>
              </a:spcBef>
              <a:spcAft>
                <a:spcPct val="0"/>
              </a:spcAft>
              <a:defRPr sz="3600" b="1">
                <a:solidFill>
                  <a:schemeClr val="bg1"/>
                </a:solidFill>
                <a:latin typeface="Arial" pitchFamily="34" charset="0"/>
                <a:ea typeface="楷体_GB2312" pitchFamily="49" charset="-122"/>
              </a:defRPr>
            </a:lvl9pPr>
          </a:lstStyle>
          <a:p>
            <a:pPr eaLnBrk="1" hangingPunct="1">
              <a:defRPr/>
            </a:pPr>
            <a:r>
              <a:rPr kumimoji="0" lang="zh-CN" altLang="en-US" sz="3200" kern="0" smtClean="0">
                <a:solidFill>
                  <a:srgbClr val="FFFFFF"/>
                </a:solidFill>
              </a:rPr>
              <a:t>生产者</a:t>
            </a:r>
            <a:r>
              <a:rPr kumimoji="0" lang="en-US" altLang="zh-CN" sz="3200" kern="0" smtClean="0">
                <a:solidFill>
                  <a:srgbClr val="FFFFFF"/>
                </a:solidFill>
              </a:rPr>
              <a:t>-</a:t>
            </a:r>
            <a:r>
              <a:rPr kumimoji="0" lang="zh-CN" altLang="en-US" sz="3200" kern="0" smtClean="0">
                <a:solidFill>
                  <a:srgbClr val="FFFFFF"/>
                </a:solidFill>
              </a:rPr>
              <a:t>消费者问题</a:t>
            </a:r>
            <a:endParaRPr kumimoji="0" lang="zh-CN" altLang="en-US" sz="3200" kern="0" dirty="0" smtClean="0">
              <a:solidFill>
                <a:srgbClr val="FFFFFF"/>
              </a:solidFill>
            </a:endParaRPr>
          </a:p>
        </p:txBody>
      </p:sp>
    </p:spTree>
    <p:extLst>
      <p:ext uri="{BB962C8B-B14F-4D97-AF65-F5344CB8AC3E}">
        <p14:creationId xmlns:p14="http://schemas.microsoft.com/office/powerpoint/2010/main" val="8977554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438275" name="Text Box 3"/>
          <p:cNvSpPr txBox="1">
            <a:spLocks noChangeArrowheads="1"/>
          </p:cNvSpPr>
          <p:nvPr/>
        </p:nvSpPr>
        <p:spPr bwMode="auto">
          <a:xfrm>
            <a:off x="381000" y="738188"/>
            <a:ext cx="33528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200">
                <a:solidFill>
                  <a:srgbClr val="0000FF"/>
                </a:solidFill>
                <a:latin typeface="Times New Roman" panose="02020603050405020304" pitchFamily="18" charset="0"/>
              </a:rPr>
              <a:t>生产者</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生产产品</a:t>
            </a:r>
            <a:r>
              <a:rPr lang="en-US" altLang="zh-CN" sz="2200">
                <a:solidFill>
                  <a:srgbClr val="0000FF"/>
                </a:solidFill>
                <a:ea typeface="宋体" panose="02010600030101010101" pitchFamily="2" charset="-122"/>
              </a:rPr>
              <a:t>produceP</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Courier New" panose="02070309020205020404" pitchFamily="49"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000">
                <a:solidFill>
                  <a:srgbClr val="008000"/>
                </a:solidFill>
              </a:rPr>
              <a:t>//</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有空地放物品吗？</a:t>
            </a:r>
            <a:endParaRPr lang="zh-CN" altLang="en-US" sz="2200">
              <a:solidFill>
                <a:srgbClr val="000000"/>
              </a:solidFill>
              <a:latin typeface="Times New Roman" panose="02020603050405020304" pitchFamily="18" charset="0"/>
              <a:ea typeface="宋体" panose="02010600030101010101" pitchFamily="2" charset="-122"/>
            </a:endParaRPr>
          </a:p>
          <a:p>
            <a:pPr eaLnBrk="1" hangingPunct="1">
              <a:lnSpc>
                <a:spcPct val="110000"/>
              </a:lnSpc>
              <a:spcBef>
                <a:spcPct val="0"/>
              </a:spcBef>
              <a:buFontTx/>
              <a:buNone/>
            </a:pP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ea typeface="宋体" panose="02010600030101010101" pitchFamily="2" charset="-122"/>
              </a:rPr>
              <a:t>wait(</a:t>
            </a:r>
            <a:r>
              <a:rPr lang="en-US" altLang="zh-CN" sz="2200">
                <a:solidFill>
                  <a:srgbClr val="0000FF"/>
                </a:solidFill>
                <a:ea typeface="宋体" panose="02010600030101010101" pitchFamily="2" charset="-122"/>
              </a:rPr>
              <a:t>empty</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000">
                <a:solidFill>
                  <a:srgbClr val="008000"/>
                </a:solidFill>
              </a:rPr>
              <a:t>// </a:t>
            </a:r>
            <a:r>
              <a:rPr lang="zh-CN" altLang="en-US" sz="2000">
                <a:solidFill>
                  <a:srgbClr val="008000"/>
                </a:solidFill>
              </a:rPr>
              <a:t>临界资源被占用吗？</a:t>
            </a:r>
            <a:endParaRPr lang="zh-CN" altLang="en-US" sz="2000">
              <a:solidFill>
                <a:srgbClr val="008000"/>
              </a:solidFill>
              <a:latin typeface="楷体_GB2312" pitchFamily="49" charset="-122"/>
            </a:endParaRPr>
          </a:p>
          <a:p>
            <a:pPr eaLnBrk="1" hangingPunct="1">
              <a:lnSpc>
                <a:spcPct val="110000"/>
              </a:lnSpc>
              <a:spcBef>
                <a:spcPct val="0"/>
              </a:spcBef>
              <a:buFontTx/>
              <a:buNone/>
            </a:pPr>
            <a:r>
              <a:rPr lang="zh-CN" altLang="en-US"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ea typeface="宋体" panose="02010600030101010101" pitchFamily="2" charset="-122"/>
              </a:rPr>
              <a:t>wait(</a:t>
            </a:r>
            <a:r>
              <a:rPr lang="en-US" altLang="zh-CN" sz="2200">
                <a:solidFill>
                  <a:srgbClr val="0000FF"/>
                </a:solidFill>
                <a:ea typeface="宋体" panose="02010600030101010101" pitchFamily="2" charset="-122"/>
              </a:rPr>
              <a:t>mutex</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endParaRPr lang="en-US" altLang="zh-CN" sz="2000">
              <a:solidFill>
                <a:srgbClr val="008000"/>
              </a:solidFill>
            </a:endParaRPr>
          </a:p>
          <a:p>
            <a:pPr eaLnBrk="1" hangingPunct="1">
              <a:lnSpc>
                <a:spcPct val="110000"/>
              </a:lnSpc>
              <a:spcBef>
                <a:spcPct val="0"/>
              </a:spcBef>
              <a:buFontTx/>
              <a:buNone/>
            </a:pPr>
            <a:r>
              <a:rPr lang="en-US" altLang="zh-CN" sz="2000">
                <a:solidFill>
                  <a:srgbClr val="008000"/>
                </a:solidFill>
              </a:rPr>
              <a:t>    </a:t>
            </a:r>
            <a:r>
              <a:rPr lang="en-US" altLang="zh-CN" sz="2000">
                <a:solidFill>
                  <a:srgbClr val="0000FF"/>
                </a:solidFill>
              </a:rPr>
              <a:t>buffer[in] = </a:t>
            </a:r>
            <a:r>
              <a:rPr lang="en-US" altLang="zh-CN" sz="2200">
                <a:solidFill>
                  <a:srgbClr val="0000FF"/>
                </a:solidFill>
                <a:ea typeface="宋体" panose="02010600030101010101" pitchFamily="2" charset="-122"/>
              </a:rPr>
              <a:t>produceP</a:t>
            </a:r>
            <a:r>
              <a:rPr lang="en-US" altLang="zh-CN" sz="2000">
                <a:solidFill>
                  <a:srgbClr val="0000FF"/>
                </a:solidFill>
              </a:rPr>
              <a:t>;</a:t>
            </a:r>
          </a:p>
          <a:p>
            <a:pPr eaLnBrk="1" hangingPunct="1">
              <a:lnSpc>
                <a:spcPct val="110000"/>
              </a:lnSpc>
              <a:spcBef>
                <a:spcPct val="0"/>
              </a:spcBef>
              <a:buFontTx/>
              <a:buNone/>
            </a:pPr>
            <a:r>
              <a:rPr lang="en-US" altLang="zh-CN" sz="2000">
                <a:solidFill>
                  <a:srgbClr val="0000FF"/>
                </a:solidFill>
              </a:rPr>
              <a:t>    in = (in + 1) % n;</a:t>
            </a:r>
          </a:p>
          <a:p>
            <a:pPr eaLnBrk="1" hangingPunct="1">
              <a:lnSpc>
                <a:spcPct val="110000"/>
              </a:lnSpc>
              <a:spcBef>
                <a:spcPct val="0"/>
              </a:spcBef>
              <a:buFontTx/>
              <a:buNone/>
            </a:pPr>
            <a:r>
              <a:rPr lang="en-US" altLang="zh-CN" sz="2000">
                <a:solidFill>
                  <a:srgbClr val="0000FF"/>
                </a:solidFill>
              </a:rPr>
              <a:t>    </a:t>
            </a:r>
            <a:r>
              <a:rPr lang="en-US" altLang="zh-CN" sz="2000">
                <a:solidFill>
                  <a:srgbClr val="008000"/>
                </a:solidFill>
              </a:rPr>
              <a:t>//</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不占用临界资源了</a:t>
            </a:r>
            <a:endParaRPr lang="zh-CN" altLang="en-US" sz="2000">
              <a:solidFill>
                <a:srgbClr val="0000FF"/>
              </a:solidFill>
            </a:endParaRPr>
          </a:p>
          <a:p>
            <a:pPr eaLnBrk="1" hangingPunct="1">
              <a:lnSpc>
                <a:spcPct val="110000"/>
              </a:lnSpc>
              <a:spcBef>
                <a:spcPct val="0"/>
              </a:spcBef>
              <a:buFontTx/>
              <a:buNone/>
            </a:pPr>
            <a:r>
              <a:rPr lang="zh-CN" altLang="en-US" sz="2000">
                <a:solidFill>
                  <a:srgbClr val="0000FF"/>
                </a:solidFill>
              </a:rPr>
              <a:t>    </a:t>
            </a:r>
            <a:r>
              <a:rPr lang="en-US" altLang="zh-CN" sz="2000">
                <a:solidFill>
                  <a:srgbClr val="000000"/>
                </a:solidFill>
              </a:rPr>
              <a:t>signal(</a:t>
            </a:r>
            <a:r>
              <a:rPr lang="en-US" altLang="zh-CN" sz="2000">
                <a:solidFill>
                  <a:srgbClr val="0000FF"/>
                </a:solidFill>
              </a:rPr>
              <a:t>mutex</a:t>
            </a:r>
            <a:r>
              <a:rPr lang="en-US" altLang="zh-CN" sz="2000">
                <a:solidFill>
                  <a:srgbClr val="000000"/>
                </a:solidFill>
              </a:rPr>
              <a:t>);</a:t>
            </a:r>
            <a:r>
              <a:rPr lang="en-US" altLang="zh-CN" sz="2000">
                <a:solidFill>
                  <a:srgbClr val="0000FF"/>
                </a:solidFill>
              </a:rPr>
              <a:t> </a:t>
            </a:r>
          </a:p>
          <a:p>
            <a:pPr eaLnBrk="1" hangingPunct="1">
              <a:lnSpc>
                <a:spcPct val="110000"/>
              </a:lnSpc>
              <a:spcBef>
                <a:spcPct val="0"/>
              </a:spcBef>
              <a:buFontTx/>
              <a:buNone/>
            </a:pPr>
            <a:r>
              <a:rPr lang="en-US" altLang="zh-CN" sz="2000">
                <a:solidFill>
                  <a:srgbClr val="0000FF"/>
                </a:solidFill>
              </a:rPr>
              <a:t>    </a:t>
            </a:r>
            <a:r>
              <a:rPr lang="en-US" altLang="zh-CN" sz="2000">
                <a:solidFill>
                  <a:srgbClr val="008000"/>
                </a:solidFill>
              </a:rPr>
              <a:t>//</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有物品可以拿了</a:t>
            </a:r>
          </a:p>
          <a:p>
            <a:pPr eaLnBrk="1" hangingPunct="1">
              <a:lnSpc>
                <a:spcPct val="110000"/>
              </a:lnSpc>
              <a:spcBef>
                <a:spcPct val="0"/>
              </a:spcBef>
              <a:buFontTx/>
              <a:buNone/>
            </a:pPr>
            <a:r>
              <a:rPr lang="zh-CN" altLang="en-US" sz="2000">
                <a:solidFill>
                  <a:srgbClr val="008000"/>
                </a:solidFill>
                <a:latin typeface="楷体_GB2312" pitchFamily="49" charset="-122"/>
              </a:rPr>
              <a:t>  </a:t>
            </a:r>
            <a:r>
              <a:rPr lang="en-US" altLang="zh-CN" sz="2000">
                <a:solidFill>
                  <a:srgbClr val="000000"/>
                </a:solidFill>
              </a:rPr>
              <a:t>signal(</a:t>
            </a:r>
            <a:r>
              <a:rPr lang="en-US" altLang="zh-CN" sz="2000">
                <a:solidFill>
                  <a:srgbClr val="0000FF"/>
                </a:solidFill>
              </a:rPr>
              <a:t>full</a:t>
            </a:r>
            <a:r>
              <a:rPr lang="en-US" altLang="zh-CN" sz="2000">
                <a:solidFill>
                  <a:srgbClr val="000000"/>
                </a:solidFill>
              </a:rPr>
              <a:t>);</a:t>
            </a:r>
          </a:p>
          <a:p>
            <a:pPr eaLnBrk="1" hangingPunct="1">
              <a:lnSpc>
                <a:spcPct val="110000"/>
              </a:lnSpc>
              <a:spcBef>
                <a:spcPct val="0"/>
              </a:spcBef>
              <a:buFontTx/>
              <a:buNone/>
            </a:pPr>
            <a:r>
              <a:rPr lang="en-US" altLang="zh-CN" sz="2000">
                <a:solidFill>
                  <a:srgbClr val="000000"/>
                </a:solidFill>
              </a:rPr>
              <a:t>    ……</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p:txBody>
      </p:sp>
      <p:sp>
        <p:nvSpPr>
          <p:cNvPr id="438277" name="Text Box 5"/>
          <p:cNvSpPr txBox="1">
            <a:spLocks noChangeArrowheads="1"/>
          </p:cNvSpPr>
          <p:nvPr/>
        </p:nvSpPr>
        <p:spPr bwMode="auto">
          <a:xfrm>
            <a:off x="5181600" y="738188"/>
            <a:ext cx="3352800" cy="575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200" dirty="0">
                <a:solidFill>
                  <a:srgbClr val="0000FF"/>
                </a:solidFill>
                <a:latin typeface="Times New Roman" panose="02020603050405020304" pitchFamily="18" charset="0"/>
              </a:rPr>
              <a:t>消费者</a:t>
            </a:r>
            <a:r>
              <a:rPr lang="en-US" altLang="zh-CN" sz="2200" dirty="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latin typeface="Times New Roman" panose="02020603050405020304" pitchFamily="18" charset="0"/>
                <a:ea typeface="宋体" panose="02010600030101010101" pitchFamily="2" charset="-122"/>
              </a:rPr>
              <a:t>    </a:t>
            </a:r>
            <a:r>
              <a:rPr lang="en-US" altLang="zh-CN" sz="2200" dirty="0">
                <a:solidFill>
                  <a:srgbClr val="000000"/>
                </a:solidFill>
                <a:latin typeface="Courier New" panose="02070309020205020404" pitchFamily="49" charset="0"/>
                <a:ea typeface="宋体" panose="02010600030101010101" pitchFamily="2" charset="-122"/>
              </a:rPr>
              <a:t>……</a:t>
            </a:r>
            <a:endParaRPr lang="en-US" altLang="zh-CN" sz="2200" dirty="0">
              <a:solidFill>
                <a:srgbClr val="000000"/>
              </a:solidFill>
              <a:latin typeface="Times New Roman" panose="02020603050405020304" pitchFamily="18" charset="0"/>
              <a:ea typeface="宋体" panose="02010600030101010101" pitchFamily="2" charset="-122"/>
            </a:endParaRPr>
          </a:p>
          <a:p>
            <a:pPr eaLnBrk="1" hangingPunct="1">
              <a:lnSpc>
                <a:spcPct val="110000"/>
              </a:lnSpc>
              <a:spcBef>
                <a:spcPct val="0"/>
              </a:spcBef>
              <a:buFontTx/>
              <a:buNone/>
            </a:pPr>
            <a:r>
              <a:rPr lang="en-US" altLang="zh-CN" sz="2200"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8000"/>
                </a:solidFill>
              </a:rPr>
              <a:t>//</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有物品可以拿吗？</a:t>
            </a:r>
            <a:endParaRPr lang="zh-CN" altLang="en-US" sz="2200" dirty="0">
              <a:solidFill>
                <a:srgbClr val="000000"/>
              </a:solidFill>
              <a:latin typeface="Times New Roman" panose="02020603050405020304" pitchFamily="18" charset="0"/>
              <a:ea typeface="宋体" panose="02010600030101010101" pitchFamily="2" charset="-122"/>
            </a:endParaRPr>
          </a:p>
          <a:p>
            <a:pPr eaLnBrk="1" hangingPunct="1">
              <a:lnSpc>
                <a:spcPct val="110000"/>
              </a:lnSpc>
              <a:spcBef>
                <a:spcPct val="0"/>
              </a:spcBef>
              <a:buFontTx/>
              <a:buNone/>
            </a:pPr>
            <a:r>
              <a:rPr lang="zh-CN" altLang="en-US" sz="2200" dirty="0">
                <a:solidFill>
                  <a:srgbClr val="000000"/>
                </a:solidFill>
                <a:latin typeface="Times New Roman" panose="02020603050405020304" pitchFamily="18" charset="0"/>
                <a:ea typeface="宋体" panose="02010600030101010101" pitchFamily="2" charset="-122"/>
              </a:rPr>
              <a:t>    </a:t>
            </a:r>
            <a:r>
              <a:rPr lang="en-US" altLang="zh-CN" sz="2200" dirty="0">
                <a:solidFill>
                  <a:srgbClr val="000000"/>
                </a:solidFill>
                <a:ea typeface="宋体" panose="02010600030101010101" pitchFamily="2" charset="-122"/>
              </a:rPr>
              <a:t>wait(</a:t>
            </a:r>
            <a:r>
              <a:rPr lang="en-US" altLang="zh-CN" sz="2200" dirty="0">
                <a:solidFill>
                  <a:srgbClr val="0000FF"/>
                </a:solidFill>
                <a:ea typeface="宋体" panose="02010600030101010101" pitchFamily="2" charset="-122"/>
              </a:rPr>
              <a:t>full</a:t>
            </a:r>
            <a:r>
              <a:rPr lang="en-US" altLang="zh-CN" sz="2200" dirty="0">
                <a:solidFill>
                  <a:srgbClr val="000000"/>
                </a:solidFill>
                <a:ea typeface="宋体" panose="02010600030101010101" pitchFamily="2" charset="-122"/>
              </a:rPr>
              <a:t>);</a:t>
            </a:r>
            <a:r>
              <a:rPr lang="en-US" altLang="zh-CN" sz="2200" dirty="0">
                <a:solidFill>
                  <a:srgbClr val="000000"/>
                </a:solidFill>
                <a:latin typeface="Times New Roman" panose="02020603050405020304" pitchFamily="18" charset="0"/>
                <a:ea typeface="宋体" panose="02010600030101010101" pitchFamily="2" charset="-122"/>
              </a:rPr>
              <a:t> </a:t>
            </a:r>
          </a:p>
          <a:p>
            <a:pPr eaLnBrk="1" hangingPunct="1">
              <a:lnSpc>
                <a:spcPct val="110000"/>
              </a:lnSpc>
              <a:spcBef>
                <a:spcPct val="0"/>
              </a:spcBef>
              <a:buFontTx/>
              <a:buNone/>
            </a:pPr>
            <a:r>
              <a:rPr lang="en-US" altLang="zh-CN" sz="2200"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8000"/>
                </a:solidFill>
              </a:rPr>
              <a:t>// </a:t>
            </a:r>
            <a:r>
              <a:rPr lang="zh-CN" altLang="en-US" sz="2000" dirty="0">
                <a:solidFill>
                  <a:srgbClr val="008000"/>
                </a:solidFill>
              </a:rPr>
              <a:t>临界资源被占用吗？</a:t>
            </a:r>
            <a:endParaRPr lang="zh-CN" altLang="en-US" sz="2000" dirty="0">
              <a:solidFill>
                <a:srgbClr val="008000"/>
              </a:solidFill>
              <a:latin typeface="楷体_GB2312" pitchFamily="49" charset="-122"/>
            </a:endParaRPr>
          </a:p>
          <a:p>
            <a:pPr eaLnBrk="1" hangingPunct="1">
              <a:lnSpc>
                <a:spcPct val="110000"/>
              </a:lnSpc>
              <a:spcBef>
                <a:spcPct val="0"/>
              </a:spcBef>
              <a:buFontTx/>
              <a:buNone/>
            </a:pPr>
            <a:r>
              <a:rPr lang="zh-CN" altLang="en-US" sz="2200" dirty="0">
                <a:solidFill>
                  <a:srgbClr val="000000"/>
                </a:solidFill>
                <a:latin typeface="Times New Roman" panose="02020603050405020304" pitchFamily="18" charset="0"/>
                <a:ea typeface="宋体" panose="02010600030101010101" pitchFamily="2" charset="-122"/>
              </a:rPr>
              <a:t>    </a:t>
            </a:r>
            <a:r>
              <a:rPr lang="en-US" altLang="zh-CN" sz="2200" dirty="0" smtClean="0">
                <a:solidFill>
                  <a:srgbClr val="000000"/>
                </a:solidFill>
                <a:ea typeface="宋体" panose="02010600030101010101" pitchFamily="2" charset="-122"/>
              </a:rPr>
              <a:t>wait(</a:t>
            </a:r>
            <a:r>
              <a:rPr lang="en-US" altLang="zh-CN" sz="2200" dirty="0" err="1" smtClean="0">
                <a:solidFill>
                  <a:srgbClr val="0000FF"/>
                </a:solidFill>
                <a:ea typeface="宋体" panose="02010600030101010101" pitchFamily="2" charset="-122"/>
              </a:rPr>
              <a:t>mutex</a:t>
            </a:r>
            <a:r>
              <a:rPr lang="en-US" altLang="zh-CN" sz="2200" dirty="0" smtClean="0">
                <a:solidFill>
                  <a:srgbClr val="000000"/>
                </a:solidFill>
                <a:ea typeface="宋体" panose="02010600030101010101" pitchFamily="2" charset="-122"/>
              </a:rPr>
              <a:t>);</a:t>
            </a:r>
            <a:r>
              <a:rPr lang="en-US" altLang="zh-CN" sz="2200" dirty="0" smtClean="0">
                <a:solidFill>
                  <a:srgbClr val="000000"/>
                </a:solidFill>
                <a:latin typeface="Times New Roman" panose="02020603050405020304" pitchFamily="18" charset="0"/>
                <a:ea typeface="宋体" panose="02010600030101010101" pitchFamily="2" charset="-122"/>
              </a:rPr>
              <a:t> </a:t>
            </a:r>
            <a:endParaRPr lang="en-US" altLang="zh-CN" sz="2000" dirty="0">
              <a:solidFill>
                <a:srgbClr val="008000"/>
              </a:solidFill>
            </a:endParaRPr>
          </a:p>
          <a:p>
            <a:pPr eaLnBrk="1" hangingPunct="1">
              <a:lnSpc>
                <a:spcPct val="110000"/>
              </a:lnSpc>
              <a:spcBef>
                <a:spcPct val="0"/>
              </a:spcBef>
              <a:buFontTx/>
              <a:buNone/>
            </a:pPr>
            <a:r>
              <a:rPr lang="en-US" altLang="zh-CN" sz="2000" dirty="0">
                <a:solidFill>
                  <a:srgbClr val="008000"/>
                </a:solidFill>
              </a:rPr>
              <a:t>    </a:t>
            </a:r>
            <a:r>
              <a:rPr lang="en-US" altLang="zh-CN" sz="2000" dirty="0" err="1">
                <a:solidFill>
                  <a:srgbClr val="0000FF"/>
                </a:solidFill>
              </a:rPr>
              <a:t>consumeP</a:t>
            </a:r>
            <a:r>
              <a:rPr lang="en-US" altLang="zh-CN" sz="2000" dirty="0">
                <a:solidFill>
                  <a:srgbClr val="0000FF"/>
                </a:solidFill>
              </a:rPr>
              <a:t> = buffer[out];</a:t>
            </a:r>
          </a:p>
          <a:p>
            <a:pPr eaLnBrk="1" hangingPunct="1">
              <a:lnSpc>
                <a:spcPct val="110000"/>
              </a:lnSpc>
              <a:spcBef>
                <a:spcPct val="0"/>
              </a:spcBef>
              <a:buFontTx/>
              <a:buNone/>
            </a:pPr>
            <a:r>
              <a:rPr lang="en-US" altLang="zh-CN" sz="2000" dirty="0">
                <a:solidFill>
                  <a:srgbClr val="0000FF"/>
                </a:solidFill>
              </a:rPr>
              <a:t>    out = (out + 1) % n;</a:t>
            </a:r>
          </a:p>
          <a:p>
            <a:pPr eaLnBrk="1" hangingPunct="1">
              <a:lnSpc>
                <a:spcPct val="110000"/>
              </a:lnSpc>
              <a:spcBef>
                <a:spcPct val="0"/>
              </a:spcBef>
              <a:buFontTx/>
              <a:buNone/>
            </a:pPr>
            <a:r>
              <a:rPr lang="en-US" altLang="zh-CN" sz="2000" dirty="0">
                <a:solidFill>
                  <a:srgbClr val="0000FF"/>
                </a:solidFill>
              </a:rPr>
              <a:t>    </a:t>
            </a:r>
            <a:r>
              <a:rPr lang="en-US" altLang="zh-CN" sz="2000" dirty="0">
                <a:solidFill>
                  <a:srgbClr val="008000"/>
                </a:solidFill>
              </a:rPr>
              <a:t>//</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不占用临界资源了</a:t>
            </a:r>
            <a:endParaRPr lang="zh-CN" altLang="en-US" sz="2000" dirty="0">
              <a:solidFill>
                <a:srgbClr val="0000FF"/>
              </a:solidFill>
            </a:endParaRPr>
          </a:p>
          <a:p>
            <a:pPr eaLnBrk="1" hangingPunct="1">
              <a:lnSpc>
                <a:spcPct val="110000"/>
              </a:lnSpc>
              <a:spcBef>
                <a:spcPct val="0"/>
              </a:spcBef>
              <a:buFontTx/>
              <a:buNone/>
            </a:pPr>
            <a:r>
              <a:rPr lang="zh-CN" altLang="en-US" sz="2000" dirty="0">
                <a:solidFill>
                  <a:srgbClr val="0000FF"/>
                </a:solidFill>
              </a:rPr>
              <a:t>    </a:t>
            </a:r>
            <a:r>
              <a:rPr lang="en-US" altLang="zh-CN" sz="2000" dirty="0" smtClean="0">
                <a:solidFill>
                  <a:srgbClr val="000000"/>
                </a:solidFill>
              </a:rPr>
              <a:t>signal(</a:t>
            </a:r>
            <a:r>
              <a:rPr lang="en-US" altLang="zh-CN" sz="2000" dirty="0" err="1" smtClean="0">
                <a:solidFill>
                  <a:srgbClr val="0000FF"/>
                </a:solidFill>
              </a:rPr>
              <a:t>mutex</a:t>
            </a:r>
            <a:r>
              <a:rPr lang="en-US" altLang="zh-CN" sz="2000" dirty="0" smtClean="0">
                <a:solidFill>
                  <a:srgbClr val="000000"/>
                </a:solidFill>
              </a:rPr>
              <a:t>);</a:t>
            </a:r>
            <a:r>
              <a:rPr lang="en-US" altLang="zh-CN" sz="2000" dirty="0" smtClean="0">
                <a:solidFill>
                  <a:srgbClr val="0000FF"/>
                </a:solidFill>
              </a:rPr>
              <a:t> </a:t>
            </a:r>
            <a:endParaRPr lang="en-US" altLang="zh-CN" sz="2000" dirty="0">
              <a:solidFill>
                <a:srgbClr val="0000FF"/>
              </a:solidFill>
            </a:endParaRPr>
          </a:p>
          <a:p>
            <a:pPr eaLnBrk="1" hangingPunct="1">
              <a:lnSpc>
                <a:spcPct val="110000"/>
              </a:lnSpc>
              <a:spcBef>
                <a:spcPct val="0"/>
              </a:spcBef>
              <a:buFontTx/>
              <a:buNone/>
            </a:pPr>
            <a:r>
              <a:rPr lang="en-US" altLang="zh-CN" sz="2000" dirty="0">
                <a:solidFill>
                  <a:srgbClr val="0000FF"/>
                </a:solidFill>
              </a:rPr>
              <a:t>    </a:t>
            </a:r>
            <a:r>
              <a:rPr lang="en-US" altLang="zh-CN" sz="2000" dirty="0">
                <a:solidFill>
                  <a:srgbClr val="008000"/>
                </a:solidFill>
              </a:rPr>
              <a:t>//</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有空地放物品了</a:t>
            </a:r>
          </a:p>
          <a:p>
            <a:pPr eaLnBrk="1" hangingPunct="1">
              <a:lnSpc>
                <a:spcPct val="110000"/>
              </a:lnSpc>
              <a:spcBef>
                <a:spcPct val="0"/>
              </a:spcBef>
              <a:buFontTx/>
              <a:buNone/>
            </a:pPr>
            <a:r>
              <a:rPr lang="zh-CN" altLang="en-US" sz="2000" dirty="0">
                <a:solidFill>
                  <a:srgbClr val="008000"/>
                </a:solidFill>
                <a:latin typeface="楷体_GB2312" pitchFamily="49" charset="-122"/>
              </a:rPr>
              <a:t>  </a:t>
            </a:r>
            <a:r>
              <a:rPr lang="en-US" altLang="zh-CN" sz="2000" dirty="0">
                <a:solidFill>
                  <a:srgbClr val="000000"/>
                </a:solidFill>
              </a:rPr>
              <a:t>signal(</a:t>
            </a:r>
            <a:r>
              <a:rPr lang="en-US" altLang="zh-CN" sz="2000" dirty="0">
                <a:solidFill>
                  <a:srgbClr val="0000FF"/>
                </a:solidFill>
              </a:rPr>
              <a:t>empty</a:t>
            </a:r>
            <a:r>
              <a:rPr lang="en-US" altLang="zh-CN" sz="2000" dirty="0">
                <a:solidFill>
                  <a:srgbClr val="000000"/>
                </a:solidFill>
              </a:rPr>
              <a:t>);</a:t>
            </a:r>
          </a:p>
          <a:p>
            <a:pPr eaLnBrk="1" hangingPunct="1">
              <a:lnSpc>
                <a:spcPct val="110000"/>
              </a:lnSpc>
              <a:spcBef>
                <a:spcPct val="0"/>
              </a:spcBef>
              <a:buFontTx/>
              <a:buNone/>
            </a:pPr>
            <a:r>
              <a:rPr lang="en-US" altLang="zh-CN" sz="2000" dirty="0">
                <a:solidFill>
                  <a:srgbClr val="000000"/>
                </a:solidFill>
              </a:rPr>
              <a:t>    ……</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p:txBody>
      </p:sp>
      <p:grpSp>
        <p:nvGrpSpPr>
          <p:cNvPr id="438281" name="Group 9"/>
          <p:cNvGrpSpPr>
            <a:grpSpLocks/>
          </p:cNvGrpSpPr>
          <p:nvPr/>
        </p:nvGrpSpPr>
        <p:grpSpPr bwMode="auto">
          <a:xfrm>
            <a:off x="0" y="3429000"/>
            <a:ext cx="3352800" cy="3429000"/>
            <a:chOff x="3408" y="1872"/>
            <a:chExt cx="2112" cy="2160"/>
          </a:xfrm>
        </p:grpSpPr>
        <p:pic>
          <p:nvPicPr>
            <p:cNvPr id="68614" name="Picture 7"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 y="2160"/>
              <a:ext cx="126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AutoShape 8"/>
            <p:cNvSpPr>
              <a:spLocks noChangeArrowheads="1"/>
            </p:cNvSpPr>
            <p:nvPr/>
          </p:nvSpPr>
          <p:spPr bwMode="auto">
            <a:xfrm>
              <a:off x="3408" y="1872"/>
              <a:ext cx="2112" cy="1152"/>
            </a:xfrm>
            <a:prstGeom prst="cloudCallout">
              <a:avLst>
                <a:gd name="adj1" fmla="val 11838"/>
                <a:gd name="adj2" fmla="val 41843"/>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可否将消费者的</a:t>
              </a:r>
              <a:r>
                <a:rPr lang="en-US" altLang="zh-CN" sz="2400">
                  <a:solidFill>
                    <a:srgbClr val="000000"/>
                  </a:solidFill>
                </a:rPr>
                <a:t>wait(full);</a:t>
              </a:r>
              <a:r>
                <a:rPr lang="zh-CN" altLang="en-US" sz="2400">
                  <a:solidFill>
                    <a:srgbClr val="000000"/>
                  </a:solidFill>
                </a:rPr>
                <a:t>和</a:t>
              </a:r>
              <a:r>
                <a:rPr lang="en-US" altLang="zh-CN" sz="2400">
                  <a:solidFill>
                    <a:srgbClr val="000000"/>
                  </a:solidFill>
                </a:rPr>
                <a:t>wait(mutex);</a:t>
              </a:r>
              <a:r>
                <a:rPr lang="zh-CN" altLang="en-US" sz="2400">
                  <a:solidFill>
                    <a:srgbClr val="000000"/>
                  </a:solidFill>
                </a:rPr>
                <a:t>交换位置</a:t>
              </a:r>
            </a:p>
          </p:txBody>
        </p:sp>
      </p:grpSp>
    </p:spTree>
    <p:extLst>
      <p:ext uri="{BB962C8B-B14F-4D97-AF65-F5344CB8AC3E}">
        <p14:creationId xmlns:p14="http://schemas.microsoft.com/office/powerpoint/2010/main" val="1869981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8275">
                                            <p:txEl>
                                              <p:pRg st="0" end="0"/>
                                            </p:txEl>
                                          </p:spTgt>
                                        </p:tgtEl>
                                        <p:attrNameLst>
                                          <p:attrName>style.visibility</p:attrName>
                                        </p:attrNameLst>
                                      </p:cBhvr>
                                      <p:to>
                                        <p:strVal val="visible"/>
                                      </p:to>
                                    </p:set>
                                    <p:animEffect transition="in" filter="blinds(horizontal)">
                                      <p:cBhvr>
                                        <p:cTn id="7" dur="500"/>
                                        <p:tgtEl>
                                          <p:spTgt spid="438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8275">
                                            <p:txEl>
                                              <p:pRg st="1" end="1"/>
                                            </p:txEl>
                                          </p:spTgt>
                                        </p:tgtEl>
                                        <p:attrNameLst>
                                          <p:attrName>style.visibility</p:attrName>
                                        </p:attrNameLst>
                                      </p:cBhvr>
                                      <p:to>
                                        <p:strVal val="visible"/>
                                      </p:to>
                                    </p:set>
                                    <p:animEffect transition="in" filter="blinds(horizontal)">
                                      <p:cBhvr>
                                        <p:cTn id="12" dur="500"/>
                                        <p:tgtEl>
                                          <p:spTgt spid="43827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38275">
                                            <p:txEl>
                                              <p:pRg st="2" end="2"/>
                                            </p:txEl>
                                          </p:spTgt>
                                        </p:tgtEl>
                                        <p:attrNameLst>
                                          <p:attrName>style.visibility</p:attrName>
                                        </p:attrNameLst>
                                      </p:cBhvr>
                                      <p:to>
                                        <p:strVal val="visible"/>
                                      </p:to>
                                    </p:set>
                                    <p:animEffect transition="in" filter="blinds(horizontal)">
                                      <p:cBhvr>
                                        <p:cTn id="15" dur="500"/>
                                        <p:tgtEl>
                                          <p:spTgt spid="43827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38275">
                                            <p:txEl>
                                              <p:pRg st="16" end="16"/>
                                            </p:txEl>
                                          </p:spTgt>
                                        </p:tgtEl>
                                        <p:attrNameLst>
                                          <p:attrName>style.visibility</p:attrName>
                                        </p:attrNameLst>
                                      </p:cBhvr>
                                      <p:to>
                                        <p:strVal val="visible"/>
                                      </p:to>
                                    </p:set>
                                    <p:animEffect transition="in" filter="blinds(horizontal)">
                                      <p:cBhvr>
                                        <p:cTn id="18" dur="500"/>
                                        <p:tgtEl>
                                          <p:spTgt spid="438275">
                                            <p:txEl>
                                              <p:pRg st="16" end="1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38275">
                                            <p:txEl>
                                              <p:pRg st="3" end="3"/>
                                            </p:txEl>
                                          </p:spTgt>
                                        </p:tgtEl>
                                        <p:attrNameLst>
                                          <p:attrName>style.visibility</p:attrName>
                                        </p:attrNameLst>
                                      </p:cBhvr>
                                      <p:to>
                                        <p:strVal val="visible"/>
                                      </p:to>
                                    </p:set>
                                    <p:animEffect transition="in" filter="blinds(horizontal)">
                                      <p:cBhvr>
                                        <p:cTn id="23" dur="500"/>
                                        <p:tgtEl>
                                          <p:spTgt spid="438275">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38275">
                                            <p:txEl>
                                              <p:pRg st="4" end="4"/>
                                            </p:txEl>
                                          </p:spTgt>
                                        </p:tgtEl>
                                        <p:attrNameLst>
                                          <p:attrName>style.visibility</p:attrName>
                                        </p:attrNameLst>
                                      </p:cBhvr>
                                      <p:to>
                                        <p:strVal val="visible"/>
                                      </p:to>
                                    </p:set>
                                    <p:animEffect transition="in" filter="blinds(horizontal)">
                                      <p:cBhvr>
                                        <p:cTn id="26" dur="500"/>
                                        <p:tgtEl>
                                          <p:spTgt spid="438275">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38275">
                                            <p:txEl>
                                              <p:pRg st="5" end="5"/>
                                            </p:txEl>
                                          </p:spTgt>
                                        </p:tgtEl>
                                        <p:attrNameLst>
                                          <p:attrName>style.visibility</p:attrName>
                                        </p:attrNameLst>
                                      </p:cBhvr>
                                      <p:to>
                                        <p:strVal val="visible"/>
                                      </p:to>
                                    </p:set>
                                    <p:animEffect transition="in" filter="blinds(horizontal)">
                                      <p:cBhvr>
                                        <p:cTn id="31" dur="500"/>
                                        <p:tgtEl>
                                          <p:spTgt spid="438275">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38275">
                                            <p:txEl>
                                              <p:pRg st="6" end="6"/>
                                            </p:txEl>
                                          </p:spTgt>
                                        </p:tgtEl>
                                        <p:attrNameLst>
                                          <p:attrName>style.visibility</p:attrName>
                                        </p:attrNameLst>
                                      </p:cBhvr>
                                      <p:to>
                                        <p:strVal val="visible"/>
                                      </p:to>
                                    </p:set>
                                    <p:animEffect transition="in" filter="blinds(horizontal)">
                                      <p:cBhvr>
                                        <p:cTn id="34" dur="500"/>
                                        <p:tgtEl>
                                          <p:spTgt spid="438275">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38275">
                                            <p:txEl>
                                              <p:pRg st="7" end="7"/>
                                            </p:txEl>
                                          </p:spTgt>
                                        </p:tgtEl>
                                        <p:attrNameLst>
                                          <p:attrName>style.visibility</p:attrName>
                                        </p:attrNameLst>
                                      </p:cBhvr>
                                      <p:to>
                                        <p:strVal val="visible"/>
                                      </p:to>
                                    </p:set>
                                    <p:animEffect transition="in" filter="blinds(horizontal)">
                                      <p:cBhvr>
                                        <p:cTn id="39" dur="500"/>
                                        <p:tgtEl>
                                          <p:spTgt spid="438275">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38275">
                                            <p:txEl>
                                              <p:pRg st="8" end="8"/>
                                            </p:txEl>
                                          </p:spTgt>
                                        </p:tgtEl>
                                        <p:attrNameLst>
                                          <p:attrName>style.visibility</p:attrName>
                                        </p:attrNameLst>
                                      </p:cBhvr>
                                      <p:to>
                                        <p:strVal val="visible"/>
                                      </p:to>
                                    </p:set>
                                    <p:animEffect transition="in" filter="blinds(horizontal)">
                                      <p:cBhvr>
                                        <p:cTn id="42" dur="500"/>
                                        <p:tgtEl>
                                          <p:spTgt spid="43827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38275">
                                            <p:txEl>
                                              <p:pRg st="9" end="9"/>
                                            </p:txEl>
                                          </p:spTgt>
                                        </p:tgtEl>
                                        <p:attrNameLst>
                                          <p:attrName>style.visibility</p:attrName>
                                        </p:attrNameLst>
                                      </p:cBhvr>
                                      <p:to>
                                        <p:strVal val="visible"/>
                                      </p:to>
                                    </p:set>
                                    <p:animEffect transition="in" filter="blinds(horizontal)">
                                      <p:cBhvr>
                                        <p:cTn id="47" dur="500"/>
                                        <p:tgtEl>
                                          <p:spTgt spid="438275">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38275">
                                            <p:txEl>
                                              <p:pRg st="10" end="10"/>
                                            </p:txEl>
                                          </p:spTgt>
                                        </p:tgtEl>
                                        <p:attrNameLst>
                                          <p:attrName>style.visibility</p:attrName>
                                        </p:attrNameLst>
                                      </p:cBhvr>
                                      <p:to>
                                        <p:strVal val="visible"/>
                                      </p:to>
                                    </p:set>
                                    <p:animEffect transition="in" filter="blinds(horizontal)">
                                      <p:cBhvr>
                                        <p:cTn id="50" dur="500"/>
                                        <p:tgtEl>
                                          <p:spTgt spid="438275">
                                            <p:txEl>
                                              <p:pRg st="10" end="1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38275">
                                            <p:txEl>
                                              <p:pRg st="11" end="11"/>
                                            </p:txEl>
                                          </p:spTgt>
                                        </p:tgtEl>
                                        <p:attrNameLst>
                                          <p:attrName>style.visibility</p:attrName>
                                        </p:attrNameLst>
                                      </p:cBhvr>
                                      <p:to>
                                        <p:strVal val="visible"/>
                                      </p:to>
                                    </p:set>
                                    <p:animEffect transition="in" filter="blinds(horizontal)">
                                      <p:cBhvr>
                                        <p:cTn id="55" dur="500"/>
                                        <p:tgtEl>
                                          <p:spTgt spid="438275">
                                            <p:txEl>
                                              <p:pRg st="11" end="11"/>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438275">
                                            <p:txEl>
                                              <p:pRg st="12" end="12"/>
                                            </p:txEl>
                                          </p:spTgt>
                                        </p:tgtEl>
                                        <p:attrNameLst>
                                          <p:attrName>style.visibility</p:attrName>
                                        </p:attrNameLst>
                                      </p:cBhvr>
                                      <p:to>
                                        <p:strVal val="visible"/>
                                      </p:to>
                                    </p:set>
                                    <p:animEffect transition="in" filter="blinds(horizontal)">
                                      <p:cBhvr>
                                        <p:cTn id="58" dur="500"/>
                                        <p:tgtEl>
                                          <p:spTgt spid="438275">
                                            <p:txEl>
                                              <p:pRg st="12" end="12"/>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438275">
                                            <p:txEl>
                                              <p:pRg st="13" end="13"/>
                                            </p:txEl>
                                          </p:spTgt>
                                        </p:tgtEl>
                                        <p:attrNameLst>
                                          <p:attrName>style.visibility</p:attrName>
                                        </p:attrNameLst>
                                      </p:cBhvr>
                                      <p:to>
                                        <p:strVal val="visible"/>
                                      </p:to>
                                    </p:set>
                                    <p:animEffect transition="in" filter="blinds(horizontal)">
                                      <p:cBhvr>
                                        <p:cTn id="63" dur="500"/>
                                        <p:tgtEl>
                                          <p:spTgt spid="438275">
                                            <p:txEl>
                                              <p:pRg st="13" end="13"/>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438275">
                                            <p:txEl>
                                              <p:pRg st="14" end="14"/>
                                            </p:txEl>
                                          </p:spTgt>
                                        </p:tgtEl>
                                        <p:attrNameLst>
                                          <p:attrName>style.visibility</p:attrName>
                                        </p:attrNameLst>
                                      </p:cBhvr>
                                      <p:to>
                                        <p:strVal val="visible"/>
                                      </p:to>
                                    </p:set>
                                    <p:animEffect transition="in" filter="blinds(horizontal)">
                                      <p:cBhvr>
                                        <p:cTn id="66" dur="500"/>
                                        <p:tgtEl>
                                          <p:spTgt spid="438275">
                                            <p:txEl>
                                              <p:pRg st="14" end="14"/>
                                            </p:txEl>
                                          </p:spTgt>
                                        </p:tgtEl>
                                      </p:cBhvr>
                                    </p:animEffect>
                                  </p:childTnLst>
                                </p:cTn>
                              </p:par>
                              <p:par>
                                <p:cTn id="67" presetID="3" presetClass="entr" presetSubtype="10" fill="hold" nodeType="withEffect">
                                  <p:stCondLst>
                                    <p:cond delay="0"/>
                                  </p:stCondLst>
                                  <p:childTnLst>
                                    <p:set>
                                      <p:cBhvr>
                                        <p:cTn id="68" dur="1" fill="hold">
                                          <p:stCondLst>
                                            <p:cond delay="0"/>
                                          </p:stCondLst>
                                        </p:cTn>
                                        <p:tgtEl>
                                          <p:spTgt spid="438275">
                                            <p:txEl>
                                              <p:pRg st="15" end="15"/>
                                            </p:txEl>
                                          </p:spTgt>
                                        </p:tgtEl>
                                        <p:attrNameLst>
                                          <p:attrName>style.visibility</p:attrName>
                                        </p:attrNameLst>
                                      </p:cBhvr>
                                      <p:to>
                                        <p:strVal val="visible"/>
                                      </p:to>
                                    </p:set>
                                    <p:animEffect transition="in" filter="blinds(horizontal)">
                                      <p:cBhvr>
                                        <p:cTn id="69" dur="500"/>
                                        <p:tgtEl>
                                          <p:spTgt spid="438275">
                                            <p:txEl>
                                              <p:pRg st="15" end="15"/>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438277">
                                            <p:txEl>
                                              <p:pRg st="0" end="0"/>
                                            </p:txEl>
                                          </p:spTgt>
                                        </p:tgtEl>
                                        <p:attrNameLst>
                                          <p:attrName>style.visibility</p:attrName>
                                        </p:attrNameLst>
                                      </p:cBhvr>
                                      <p:to>
                                        <p:strVal val="visible"/>
                                      </p:to>
                                    </p:set>
                                    <p:animEffect transition="in" filter="blinds(horizontal)">
                                      <p:cBhvr>
                                        <p:cTn id="74" dur="500"/>
                                        <p:tgtEl>
                                          <p:spTgt spid="438277">
                                            <p:txEl>
                                              <p:pRg st="0" end="0"/>
                                            </p:txEl>
                                          </p:spTgt>
                                        </p:tgtEl>
                                      </p:cBhvr>
                                    </p:animEffect>
                                  </p:childTnLst>
                                </p:cTn>
                              </p:par>
                              <p:par>
                                <p:cTn id="75" presetID="3" presetClass="entr" presetSubtype="10" fill="hold" nodeType="withEffect">
                                  <p:stCondLst>
                                    <p:cond delay="0"/>
                                  </p:stCondLst>
                                  <p:childTnLst>
                                    <p:set>
                                      <p:cBhvr>
                                        <p:cTn id="76" dur="1" fill="hold">
                                          <p:stCondLst>
                                            <p:cond delay="0"/>
                                          </p:stCondLst>
                                        </p:cTn>
                                        <p:tgtEl>
                                          <p:spTgt spid="438277">
                                            <p:txEl>
                                              <p:pRg st="1" end="1"/>
                                            </p:txEl>
                                          </p:spTgt>
                                        </p:tgtEl>
                                        <p:attrNameLst>
                                          <p:attrName>style.visibility</p:attrName>
                                        </p:attrNameLst>
                                      </p:cBhvr>
                                      <p:to>
                                        <p:strVal val="visible"/>
                                      </p:to>
                                    </p:set>
                                    <p:animEffect transition="in" filter="blinds(horizontal)">
                                      <p:cBhvr>
                                        <p:cTn id="77" dur="500"/>
                                        <p:tgtEl>
                                          <p:spTgt spid="438277">
                                            <p:txEl>
                                              <p:pRg st="1" end="1"/>
                                            </p:txEl>
                                          </p:spTgt>
                                        </p:tgtEl>
                                      </p:cBhvr>
                                    </p:animEffect>
                                  </p:childTnLst>
                                </p:cTn>
                              </p:par>
                              <p:par>
                                <p:cTn id="78" presetID="3" presetClass="entr" presetSubtype="10" fill="hold" nodeType="withEffect">
                                  <p:stCondLst>
                                    <p:cond delay="0"/>
                                  </p:stCondLst>
                                  <p:childTnLst>
                                    <p:set>
                                      <p:cBhvr>
                                        <p:cTn id="79" dur="1" fill="hold">
                                          <p:stCondLst>
                                            <p:cond delay="0"/>
                                          </p:stCondLst>
                                        </p:cTn>
                                        <p:tgtEl>
                                          <p:spTgt spid="438277">
                                            <p:txEl>
                                              <p:pRg st="2" end="2"/>
                                            </p:txEl>
                                          </p:spTgt>
                                        </p:tgtEl>
                                        <p:attrNameLst>
                                          <p:attrName>style.visibility</p:attrName>
                                        </p:attrNameLst>
                                      </p:cBhvr>
                                      <p:to>
                                        <p:strVal val="visible"/>
                                      </p:to>
                                    </p:set>
                                    <p:animEffect transition="in" filter="blinds(horizontal)">
                                      <p:cBhvr>
                                        <p:cTn id="80" dur="500"/>
                                        <p:tgtEl>
                                          <p:spTgt spid="438277">
                                            <p:txEl>
                                              <p:pRg st="2" end="2"/>
                                            </p:txEl>
                                          </p:spTgt>
                                        </p:tgtEl>
                                      </p:cBhvr>
                                    </p:animEffect>
                                  </p:childTnLst>
                                </p:cTn>
                              </p:par>
                              <p:par>
                                <p:cTn id="81" presetID="3" presetClass="entr" presetSubtype="10" fill="hold" nodeType="withEffect">
                                  <p:stCondLst>
                                    <p:cond delay="0"/>
                                  </p:stCondLst>
                                  <p:childTnLst>
                                    <p:set>
                                      <p:cBhvr>
                                        <p:cTn id="82" dur="1" fill="hold">
                                          <p:stCondLst>
                                            <p:cond delay="0"/>
                                          </p:stCondLst>
                                        </p:cTn>
                                        <p:tgtEl>
                                          <p:spTgt spid="438277">
                                            <p:txEl>
                                              <p:pRg st="15" end="15"/>
                                            </p:txEl>
                                          </p:spTgt>
                                        </p:tgtEl>
                                        <p:attrNameLst>
                                          <p:attrName>style.visibility</p:attrName>
                                        </p:attrNameLst>
                                      </p:cBhvr>
                                      <p:to>
                                        <p:strVal val="visible"/>
                                      </p:to>
                                    </p:set>
                                    <p:animEffect transition="in" filter="blinds(horizontal)">
                                      <p:cBhvr>
                                        <p:cTn id="83" dur="500"/>
                                        <p:tgtEl>
                                          <p:spTgt spid="438277">
                                            <p:txEl>
                                              <p:pRg st="15" end="15"/>
                                            </p:txEl>
                                          </p:spTgt>
                                        </p:tgtEl>
                                      </p:cBhvr>
                                    </p:animEffect>
                                  </p:childTnLst>
                                </p:cTn>
                              </p:par>
                              <p:par>
                                <p:cTn id="84" presetID="3" presetClass="entr" presetSubtype="10" fill="hold" nodeType="withEffect">
                                  <p:stCondLst>
                                    <p:cond delay="0"/>
                                  </p:stCondLst>
                                  <p:childTnLst>
                                    <p:set>
                                      <p:cBhvr>
                                        <p:cTn id="85" dur="1" fill="hold">
                                          <p:stCondLst>
                                            <p:cond delay="0"/>
                                          </p:stCondLst>
                                        </p:cTn>
                                        <p:tgtEl>
                                          <p:spTgt spid="438277">
                                            <p:txEl>
                                              <p:pRg st="3" end="3"/>
                                            </p:txEl>
                                          </p:spTgt>
                                        </p:tgtEl>
                                        <p:attrNameLst>
                                          <p:attrName>style.visibility</p:attrName>
                                        </p:attrNameLst>
                                      </p:cBhvr>
                                      <p:to>
                                        <p:strVal val="visible"/>
                                      </p:to>
                                    </p:set>
                                    <p:animEffect transition="in" filter="blinds(horizontal)">
                                      <p:cBhvr>
                                        <p:cTn id="86" dur="500"/>
                                        <p:tgtEl>
                                          <p:spTgt spid="438277">
                                            <p:txEl>
                                              <p:pRg st="3" end="3"/>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438277">
                                            <p:txEl>
                                              <p:pRg st="4" end="4"/>
                                            </p:txEl>
                                          </p:spTgt>
                                        </p:tgtEl>
                                        <p:attrNameLst>
                                          <p:attrName>style.visibility</p:attrName>
                                        </p:attrNameLst>
                                      </p:cBhvr>
                                      <p:to>
                                        <p:strVal val="visible"/>
                                      </p:to>
                                    </p:set>
                                    <p:animEffect transition="in" filter="blinds(horizontal)">
                                      <p:cBhvr>
                                        <p:cTn id="91" dur="500"/>
                                        <p:tgtEl>
                                          <p:spTgt spid="438277">
                                            <p:txEl>
                                              <p:pRg st="4" end="4"/>
                                            </p:txEl>
                                          </p:spTgt>
                                        </p:tgtEl>
                                      </p:cBhvr>
                                    </p:animEffect>
                                  </p:childTnLst>
                                </p:cTn>
                              </p:par>
                              <p:par>
                                <p:cTn id="92" presetID="3" presetClass="entr" presetSubtype="10" fill="hold" nodeType="withEffect">
                                  <p:stCondLst>
                                    <p:cond delay="0"/>
                                  </p:stCondLst>
                                  <p:childTnLst>
                                    <p:set>
                                      <p:cBhvr>
                                        <p:cTn id="93" dur="1" fill="hold">
                                          <p:stCondLst>
                                            <p:cond delay="0"/>
                                          </p:stCondLst>
                                        </p:cTn>
                                        <p:tgtEl>
                                          <p:spTgt spid="438277">
                                            <p:txEl>
                                              <p:pRg st="5" end="5"/>
                                            </p:txEl>
                                          </p:spTgt>
                                        </p:tgtEl>
                                        <p:attrNameLst>
                                          <p:attrName>style.visibility</p:attrName>
                                        </p:attrNameLst>
                                      </p:cBhvr>
                                      <p:to>
                                        <p:strVal val="visible"/>
                                      </p:to>
                                    </p:set>
                                    <p:animEffect transition="in" filter="blinds(horizontal)">
                                      <p:cBhvr>
                                        <p:cTn id="94" dur="500"/>
                                        <p:tgtEl>
                                          <p:spTgt spid="438277">
                                            <p:txEl>
                                              <p:pRg st="5" end="5"/>
                                            </p:txEl>
                                          </p:spTgt>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nodeType="clickEffect">
                                  <p:stCondLst>
                                    <p:cond delay="0"/>
                                  </p:stCondLst>
                                  <p:childTnLst>
                                    <p:set>
                                      <p:cBhvr>
                                        <p:cTn id="98" dur="1" fill="hold">
                                          <p:stCondLst>
                                            <p:cond delay="0"/>
                                          </p:stCondLst>
                                        </p:cTn>
                                        <p:tgtEl>
                                          <p:spTgt spid="438277">
                                            <p:txEl>
                                              <p:pRg st="6" end="6"/>
                                            </p:txEl>
                                          </p:spTgt>
                                        </p:tgtEl>
                                        <p:attrNameLst>
                                          <p:attrName>style.visibility</p:attrName>
                                        </p:attrNameLst>
                                      </p:cBhvr>
                                      <p:to>
                                        <p:strVal val="visible"/>
                                      </p:to>
                                    </p:set>
                                    <p:animEffect transition="in" filter="blinds(horizontal)">
                                      <p:cBhvr>
                                        <p:cTn id="99" dur="500"/>
                                        <p:tgtEl>
                                          <p:spTgt spid="438277">
                                            <p:txEl>
                                              <p:pRg st="6" end="6"/>
                                            </p:txEl>
                                          </p:spTgt>
                                        </p:tgtEl>
                                      </p:cBhvr>
                                    </p:animEffect>
                                  </p:childTnLst>
                                </p:cTn>
                              </p:par>
                              <p:par>
                                <p:cTn id="100" presetID="3" presetClass="entr" presetSubtype="10" fill="hold" nodeType="withEffect">
                                  <p:stCondLst>
                                    <p:cond delay="0"/>
                                  </p:stCondLst>
                                  <p:childTnLst>
                                    <p:set>
                                      <p:cBhvr>
                                        <p:cTn id="101" dur="1" fill="hold">
                                          <p:stCondLst>
                                            <p:cond delay="0"/>
                                          </p:stCondLst>
                                        </p:cTn>
                                        <p:tgtEl>
                                          <p:spTgt spid="438277">
                                            <p:txEl>
                                              <p:pRg st="7" end="7"/>
                                            </p:txEl>
                                          </p:spTgt>
                                        </p:tgtEl>
                                        <p:attrNameLst>
                                          <p:attrName>style.visibility</p:attrName>
                                        </p:attrNameLst>
                                      </p:cBhvr>
                                      <p:to>
                                        <p:strVal val="visible"/>
                                      </p:to>
                                    </p:set>
                                    <p:animEffect transition="in" filter="blinds(horizontal)">
                                      <p:cBhvr>
                                        <p:cTn id="102" dur="500"/>
                                        <p:tgtEl>
                                          <p:spTgt spid="438277">
                                            <p:txEl>
                                              <p:pRg st="7" end="7"/>
                                            </p:txEl>
                                          </p:spTgt>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438277">
                                            <p:txEl>
                                              <p:pRg st="8" end="8"/>
                                            </p:txEl>
                                          </p:spTgt>
                                        </p:tgtEl>
                                        <p:attrNameLst>
                                          <p:attrName>style.visibility</p:attrName>
                                        </p:attrNameLst>
                                      </p:cBhvr>
                                      <p:to>
                                        <p:strVal val="visible"/>
                                      </p:to>
                                    </p:set>
                                    <p:animEffect transition="in" filter="blinds(horizontal)">
                                      <p:cBhvr>
                                        <p:cTn id="107" dur="500"/>
                                        <p:tgtEl>
                                          <p:spTgt spid="438277">
                                            <p:txEl>
                                              <p:pRg st="8" end="8"/>
                                            </p:txEl>
                                          </p:spTgt>
                                        </p:tgtEl>
                                      </p:cBhvr>
                                    </p:animEffect>
                                  </p:childTnLst>
                                </p:cTn>
                              </p:par>
                              <p:par>
                                <p:cTn id="108" presetID="3" presetClass="entr" presetSubtype="10" fill="hold" nodeType="withEffect">
                                  <p:stCondLst>
                                    <p:cond delay="0"/>
                                  </p:stCondLst>
                                  <p:childTnLst>
                                    <p:set>
                                      <p:cBhvr>
                                        <p:cTn id="109" dur="1" fill="hold">
                                          <p:stCondLst>
                                            <p:cond delay="0"/>
                                          </p:stCondLst>
                                        </p:cTn>
                                        <p:tgtEl>
                                          <p:spTgt spid="438277">
                                            <p:txEl>
                                              <p:pRg st="9" end="9"/>
                                            </p:txEl>
                                          </p:spTgt>
                                        </p:tgtEl>
                                        <p:attrNameLst>
                                          <p:attrName>style.visibility</p:attrName>
                                        </p:attrNameLst>
                                      </p:cBhvr>
                                      <p:to>
                                        <p:strVal val="visible"/>
                                      </p:to>
                                    </p:set>
                                    <p:animEffect transition="in" filter="blinds(horizontal)">
                                      <p:cBhvr>
                                        <p:cTn id="110" dur="500"/>
                                        <p:tgtEl>
                                          <p:spTgt spid="438277">
                                            <p:txEl>
                                              <p:pRg st="9" end="9"/>
                                            </p:txEl>
                                          </p:spTgt>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438277">
                                            <p:txEl>
                                              <p:pRg st="10" end="10"/>
                                            </p:txEl>
                                          </p:spTgt>
                                        </p:tgtEl>
                                        <p:attrNameLst>
                                          <p:attrName>style.visibility</p:attrName>
                                        </p:attrNameLst>
                                      </p:cBhvr>
                                      <p:to>
                                        <p:strVal val="visible"/>
                                      </p:to>
                                    </p:set>
                                    <p:animEffect transition="in" filter="blinds(horizontal)">
                                      <p:cBhvr>
                                        <p:cTn id="115" dur="500"/>
                                        <p:tgtEl>
                                          <p:spTgt spid="438277">
                                            <p:txEl>
                                              <p:pRg st="10" end="10"/>
                                            </p:txEl>
                                          </p:spTgt>
                                        </p:tgtEl>
                                      </p:cBhvr>
                                    </p:animEffect>
                                  </p:childTnLst>
                                </p:cTn>
                              </p:par>
                              <p:par>
                                <p:cTn id="116" presetID="3" presetClass="entr" presetSubtype="10" fill="hold" nodeType="withEffect">
                                  <p:stCondLst>
                                    <p:cond delay="0"/>
                                  </p:stCondLst>
                                  <p:childTnLst>
                                    <p:set>
                                      <p:cBhvr>
                                        <p:cTn id="117" dur="1" fill="hold">
                                          <p:stCondLst>
                                            <p:cond delay="0"/>
                                          </p:stCondLst>
                                        </p:cTn>
                                        <p:tgtEl>
                                          <p:spTgt spid="438277">
                                            <p:txEl>
                                              <p:pRg st="11" end="11"/>
                                            </p:txEl>
                                          </p:spTgt>
                                        </p:tgtEl>
                                        <p:attrNameLst>
                                          <p:attrName>style.visibility</p:attrName>
                                        </p:attrNameLst>
                                      </p:cBhvr>
                                      <p:to>
                                        <p:strVal val="visible"/>
                                      </p:to>
                                    </p:set>
                                    <p:animEffect transition="in" filter="blinds(horizontal)">
                                      <p:cBhvr>
                                        <p:cTn id="118" dur="500"/>
                                        <p:tgtEl>
                                          <p:spTgt spid="438277">
                                            <p:txEl>
                                              <p:pRg st="11" end="11"/>
                                            </p:txEl>
                                          </p:spTgt>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nodeType="clickEffect">
                                  <p:stCondLst>
                                    <p:cond delay="0"/>
                                  </p:stCondLst>
                                  <p:childTnLst>
                                    <p:set>
                                      <p:cBhvr>
                                        <p:cTn id="122" dur="1" fill="hold">
                                          <p:stCondLst>
                                            <p:cond delay="0"/>
                                          </p:stCondLst>
                                        </p:cTn>
                                        <p:tgtEl>
                                          <p:spTgt spid="438277">
                                            <p:txEl>
                                              <p:pRg st="12" end="12"/>
                                            </p:txEl>
                                          </p:spTgt>
                                        </p:tgtEl>
                                        <p:attrNameLst>
                                          <p:attrName>style.visibility</p:attrName>
                                        </p:attrNameLst>
                                      </p:cBhvr>
                                      <p:to>
                                        <p:strVal val="visible"/>
                                      </p:to>
                                    </p:set>
                                    <p:animEffect transition="in" filter="blinds(horizontal)">
                                      <p:cBhvr>
                                        <p:cTn id="123" dur="500"/>
                                        <p:tgtEl>
                                          <p:spTgt spid="438277">
                                            <p:txEl>
                                              <p:pRg st="12" end="12"/>
                                            </p:txEl>
                                          </p:spTgt>
                                        </p:tgtEl>
                                      </p:cBhvr>
                                    </p:animEffect>
                                  </p:childTnLst>
                                </p:cTn>
                              </p:par>
                              <p:par>
                                <p:cTn id="124" presetID="3" presetClass="entr" presetSubtype="10" fill="hold" nodeType="withEffect">
                                  <p:stCondLst>
                                    <p:cond delay="0"/>
                                  </p:stCondLst>
                                  <p:childTnLst>
                                    <p:set>
                                      <p:cBhvr>
                                        <p:cTn id="125" dur="1" fill="hold">
                                          <p:stCondLst>
                                            <p:cond delay="0"/>
                                          </p:stCondLst>
                                        </p:cTn>
                                        <p:tgtEl>
                                          <p:spTgt spid="438277">
                                            <p:txEl>
                                              <p:pRg st="13" end="13"/>
                                            </p:txEl>
                                          </p:spTgt>
                                        </p:tgtEl>
                                        <p:attrNameLst>
                                          <p:attrName>style.visibility</p:attrName>
                                        </p:attrNameLst>
                                      </p:cBhvr>
                                      <p:to>
                                        <p:strVal val="visible"/>
                                      </p:to>
                                    </p:set>
                                    <p:animEffect transition="in" filter="blinds(horizontal)">
                                      <p:cBhvr>
                                        <p:cTn id="126" dur="500"/>
                                        <p:tgtEl>
                                          <p:spTgt spid="438277">
                                            <p:txEl>
                                              <p:pRg st="13" end="13"/>
                                            </p:txEl>
                                          </p:spTgt>
                                        </p:tgtEl>
                                      </p:cBhvr>
                                    </p:animEffect>
                                  </p:childTnLst>
                                </p:cTn>
                              </p:par>
                              <p:par>
                                <p:cTn id="127" presetID="3" presetClass="entr" presetSubtype="10" fill="hold" nodeType="withEffect">
                                  <p:stCondLst>
                                    <p:cond delay="0"/>
                                  </p:stCondLst>
                                  <p:childTnLst>
                                    <p:set>
                                      <p:cBhvr>
                                        <p:cTn id="128" dur="1" fill="hold">
                                          <p:stCondLst>
                                            <p:cond delay="0"/>
                                          </p:stCondLst>
                                        </p:cTn>
                                        <p:tgtEl>
                                          <p:spTgt spid="438277">
                                            <p:txEl>
                                              <p:pRg st="14" end="14"/>
                                            </p:txEl>
                                          </p:spTgt>
                                        </p:tgtEl>
                                        <p:attrNameLst>
                                          <p:attrName>style.visibility</p:attrName>
                                        </p:attrNameLst>
                                      </p:cBhvr>
                                      <p:to>
                                        <p:strVal val="visible"/>
                                      </p:to>
                                    </p:set>
                                    <p:animEffect transition="in" filter="blinds(horizontal)">
                                      <p:cBhvr>
                                        <p:cTn id="129" dur="500"/>
                                        <p:tgtEl>
                                          <p:spTgt spid="438277">
                                            <p:txEl>
                                              <p:pRg st="14" end="14"/>
                                            </p:txEl>
                                          </p:spTgt>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438281"/>
                                        </p:tgtEl>
                                        <p:attrNameLst>
                                          <p:attrName>style.visibility</p:attrName>
                                        </p:attrNameLst>
                                      </p:cBhvr>
                                      <p:to>
                                        <p:strVal val="visible"/>
                                      </p:to>
                                    </p:set>
                                    <p:animEffect transition="in" filter="blinds(horizontal)">
                                      <p:cBhvr>
                                        <p:cTn id="134" dur="500"/>
                                        <p:tgtEl>
                                          <p:spTgt spid="438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69635" name="Text Box 3"/>
          <p:cNvSpPr txBox="1">
            <a:spLocks noChangeArrowheads="1"/>
          </p:cNvSpPr>
          <p:nvPr/>
        </p:nvSpPr>
        <p:spPr bwMode="auto">
          <a:xfrm>
            <a:off x="381000" y="738188"/>
            <a:ext cx="335280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200">
                <a:solidFill>
                  <a:srgbClr val="0000FF"/>
                </a:solidFill>
                <a:latin typeface="Times New Roman" panose="02020603050405020304" pitchFamily="18" charset="0"/>
              </a:rPr>
              <a:t>生产者</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zh-CN" altLang="en-US" sz="2200">
                <a:solidFill>
                  <a:srgbClr val="000000"/>
                </a:solidFill>
                <a:latin typeface="Times New Roman" panose="02020603050405020304" pitchFamily="18" charset="0"/>
              </a:rPr>
              <a:t>生产产品</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ea typeface="宋体" panose="02010600030101010101" pitchFamily="2" charset="-122"/>
              </a:rPr>
              <a:t>wait(</a:t>
            </a:r>
            <a:r>
              <a:rPr lang="en-US" altLang="zh-CN" sz="2200">
                <a:solidFill>
                  <a:srgbClr val="0000FF"/>
                </a:solidFill>
                <a:ea typeface="宋体" panose="02010600030101010101" pitchFamily="2" charset="-122"/>
              </a:rPr>
              <a:t>empty</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10000"/>
              </a:lnSpc>
              <a:spcBef>
                <a:spcPct val="0"/>
              </a:spcBef>
              <a:buFontTx/>
              <a:buNone/>
            </a:pPr>
            <a:r>
              <a:rPr lang="en-US" altLang="zh-CN" sz="2200">
                <a:solidFill>
                  <a:srgbClr val="000000"/>
                </a:solidFill>
                <a:ea typeface="宋体" panose="02010600030101010101" pitchFamily="2" charset="-122"/>
              </a:rPr>
              <a:t>   wait(</a:t>
            </a:r>
            <a:r>
              <a:rPr lang="en-US" altLang="zh-CN" sz="2200">
                <a:solidFill>
                  <a:srgbClr val="0000FF"/>
                </a:solidFill>
                <a:ea typeface="宋体" panose="02010600030101010101" pitchFamily="2" charset="-122"/>
              </a:rPr>
              <a:t>mutex</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endParaRPr lang="en-US" altLang="zh-CN" sz="2000">
              <a:solidFill>
                <a:srgbClr val="008000"/>
              </a:solidFill>
            </a:endParaRPr>
          </a:p>
          <a:p>
            <a:pPr eaLnBrk="1" hangingPunct="1">
              <a:lnSpc>
                <a:spcPct val="110000"/>
              </a:lnSpc>
              <a:spcBef>
                <a:spcPct val="0"/>
              </a:spcBef>
              <a:buFontTx/>
              <a:buNone/>
            </a:pPr>
            <a:r>
              <a:rPr lang="en-US" altLang="zh-CN" sz="2000">
                <a:solidFill>
                  <a:srgbClr val="008000"/>
                </a:solidFill>
              </a:rPr>
              <a:t>    // </a:t>
            </a:r>
            <a:r>
              <a:rPr lang="zh-CN" altLang="en-US" sz="2000">
                <a:solidFill>
                  <a:srgbClr val="008000"/>
                </a:solidFill>
              </a:rPr>
              <a:t>放产品</a:t>
            </a:r>
          </a:p>
          <a:p>
            <a:pPr eaLnBrk="1" hangingPunct="1">
              <a:lnSpc>
                <a:spcPct val="110000"/>
              </a:lnSpc>
              <a:spcBef>
                <a:spcPct val="0"/>
              </a:spcBef>
              <a:buFontTx/>
              <a:buNone/>
            </a:pPr>
            <a:r>
              <a:rPr lang="zh-CN" altLang="en-US" sz="2000">
                <a:solidFill>
                  <a:srgbClr val="000000"/>
                </a:solidFill>
              </a:rPr>
              <a:t>    </a:t>
            </a:r>
            <a:r>
              <a:rPr lang="en-US" altLang="zh-CN" sz="2000">
                <a:solidFill>
                  <a:srgbClr val="000000"/>
                </a:solidFill>
              </a:rPr>
              <a:t>signal(</a:t>
            </a:r>
            <a:r>
              <a:rPr lang="en-US" altLang="zh-CN" sz="2000">
                <a:solidFill>
                  <a:srgbClr val="0000FF"/>
                </a:solidFill>
              </a:rPr>
              <a:t>mutex</a:t>
            </a:r>
            <a:r>
              <a:rPr lang="en-US" altLang="zh-CN" sz="2000">
                <a:solidFill>
                  <a:srgbClr val="000000"/>
                </a:solidFill>
              </a:rPr>
              <a:t>);</a:t>
            </a:r>
            <a:r>
              <a:rPr lang="en-US" altLang="zh-CN" sz="2000">
                <a:solidFill>
                  <a:srgbClr val="0000FF"/>
                </a:solidFill>
              </a:rPr>
              <a:t> </a:t>
            </a:r>
          </a:p>
          <a:p>
            <a:pPr eaLnBrk="1" hangingPunct="1">
              <a:lnSpc>
                <a:spcPct val="110000"/>
              </a:lnSpc>
              <a:spcBef>
                <a:spcPct val="0"/>
              </a:spcBef>
              <a:buFontTx/>
              <a:buNone/>
            </a:pPr>
            <a:r>
              <a:rPr lang="en-US" altLang="zh-CN" sz="2000">
                <a:solidFill>
                  <a:srgbClr val="000000"/>
                </a:solidFill>
              </a:rPr>
              <a:t>    signal(</a:t>
            </a:r>
            <a:r>
              <a:rPr lang="en-US" altLang="zh-CN" sz="2000">
                <a:solidFill>
                  <a:srgbClr val="0000FF"/>
                </a:solidFill>
              </a:rPr>
              <a:t>full</a:t>
            </a:r>
            <a:r>
              <a:rPr lang="en-US" altLang="zh-CN" sz="2000">
                <a:solidFill>
                  <a:srgbClr val="000000"/>
                </a:solidFill>
              </a:rPr>
              <a:t>);</a:t>
            </a:r>
          </a:p>
          <a:p>
            <a:pPr eaLnBrk="1" hangingPunct="1">
              <a:lnSpc>
                <a:spcPct val="110000"/>
              </a:lnSpc>
              <a:spcBef>
                <a:spcPct val="0"/>
              </a:spcBef>
              <a:buFontTx/>
              <a:buNone/>
            </a:pPr>
            <a:r>
              <a:rPr lang="en-US" altLang="zh-CN" sz="2000">
                <a:solidFill>
                  <a:srgbClr val="000000"/>
                </a:solidFill>
              </a:rPr>
              <a:t>    ……</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p:txBody>
      </p:sp>
      <p:sp>
        <p:nvSpPr>
          <p:cNvPr id="69636" name="Text Box 4"/>
          <p:cNvSpPr txBox="1">
            <a:spLocks noChangeArrowheads="1"/>
          </p:cNvSpPr>
          <p:nvPr/>
        </p:nvSpPr>
        <p:spPr bwMode="auto">
          <a:xfrm>
            <a:off x="5181600" y="762000"/>
            <a:ext cx="3352800"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200">
                <a:solidFill>
                  <a:srgbClr val="0000FF"/>
                </a:solidFill>
                <a:latin typeface="Times New Roman" panose="02020603050405020304" pitchFamily="18" charset="0"/>
              </a:rPr>
              <a:t>消费者</a:t>
            </a:r>
            <a:r>
              <a:rPr lang="en-US" altLang="zh-CN" sz="220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a:solidFill>
                  <a:srgbClr val="000000"/>
                </a:solidFill>
                <a:ea typeface="宋体" panose="02010600030101010101" pitchFamily="2" charset="-122"/>
              </a:rPr>
              <a:t>   wait(</a:t>
            </a:r>
            <a:r>
              <a:rPr lang="en-US" altLang="zh-CN" sz="2200">
                <a:solidFill>
                  <a:srgbClr val="FF0000"/>
                </a:solidFill>
                <a:ea typeface="宋体" panose="02010600030101010101" pitchFamily="2" charset="-122"/>
              </a:rPr>
              <a:t>mutex</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p>
          <a:p>
            <a:pPr eaLnBrk="1" hangingPunct="1">
              <a:lnSpc>
                <a:spcPct val="110000"/>
              </a:lnSpc>
              <a:spcBef>
                <a:spcPct val="0"/>
              </a:spcBef>
              <a:buFontTx/>
              <a:buNone/>
            </a:pPr>
            <a:r>
              <a:rPr lang="en-US" altLang="zh-CN" sz="2200">
                <a:solidFill>
                  <a:srgbClr val="000000"/>
                </a:solidFill>
                <a:ea typeface="宋体" panose="02010600030101010101" pitchFamily="2" charset="-122"/>
              </a:rPr>
              <a:t>   wait(</a:t>
            </a:r>
            <a:r>
              <a:rPr lang="en-US" altLang="zh-CN" sz="2200">
                <a:solidFill>
                  <a:srgbClr val="FF0000"/>
                </a:solidFill>
                <a:ea typeface="宋体" panose="02010600030101010101" pitchFamily="2" charset="-122"/>
              </a:rPr>
              <a:t>full</a:t>
            </a:r>
            <a:r>
              <a:rPr lang="en-US" altLang="zh-CN" sz="2200">
                <a:solidFill>
                  <a:srgbClr val="000000"/>
                </a:solidFill>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 </a:t>
            </a:r>
            <a:endParaRPr lang="en-US" altLang="zh-CN" sz="2000">
              <a:solidFill>
                <a:srgbClr val="008000"/>
              </a:solidFill>
            </a:endParaRPr>
          </a:p>
          <a:p>
            <a:pPr eaLnBrk="1" hangingPunct="1">
              <a:lnSpc>
                <a:spcPct val="110000"/>
              </a:lnSpc>
              <a:spcBef>
                <a:spcPct val="0"/>
              </a:spcBef>
              <a:buFontTx/>
              <a:buNone/>
            </a:pPr>
            <a:r>
              <a:rPr lang="en-US" altLang="zh-CN" sz="2000">
                <a:solidFill>
                  <a:srgbClr val="008000"/>
                </a:solidFill>
              </a:rPr>
              <a:t>    // </a:t>
            </a:r>
            <a:r>
              <a:rPr lang="zh-CN" altLang="en-US" sz="2000">
                <a:solidFill>
                  <a:srgbClr val="008000"/>
                </a:solidFill>
              </a:rPr>
              <a:t>取产品</a:t>
            </a:r>
          </a:p>
          <a:p>
            <a:pPr eaLnBrk="1" hangingPunct="1">
              <a:lnSpc>
                <a:spcPct val="110000"/>
              </a:lnSpc>
              <a:spcBef>
                <a:spcPct val="0"/>
              </a:spcBef>
              <a:buFontTx/>
              <a:buNone/>
            </a:pPr>
            <a:r>
              <a:rPr lang="zh-CN" altLang="en-US" sz="2000">
                <a:solidFill>
                  <a:srgbClr val="000000"/>
                </a:solidFill>
              </a:rPr>
              <a:t>    </a:t>
            </a:r>
            <a:r>
              <a:rPr lang="en-US" altLang="zh-CN" sz="2000">
                <a:solidFill>
                  <a:srgbClr val="000000"/>
                </a:solidFill>
              </a:rPr>
              <a:t>signal(</a:t>
            </a:r>
            <a:r>
              <a:rPr lang="en-US" altLang="zh-CN" sz="2000">
                <a:solidFill>
                  <a:srgbClr val="0000FF"/>
                </a:solidFill>
              </a:rPr>
              <a:t>mutex</a:t>
            </a:r>
            <a:r>
              <a:rPr lang="en-US" altLang="zh-CN" sz="2000">
                <a:solidFill>
                  <a:srgbClr val="000000"/>
                </a:solidFill>
              </a:rPr>
              <a:t>);</a:t>
            </a:r>
            <a:r>
              <a:rPr lang="en-US" altLang="zh-CN" sz="2000">
                <a:solidFill>
                  <a:srgbClr val="0000FF"/>
                </a:solidFill>
              </a:rPr>
              <a:t> </a:t>
            </a:r>
            <a:endParaRPr lang="en-US" altLang="zh-CN" sz="2000">
              <a:solidFill>
                <a:srgbClr val="008000"/>
              </a:solidFill>
              <a:latin typeface="楷体_GB2312" pitchFamily="49" charset="-122"/>
            </a:endParaRPr>
          </a:p>
          <a:p>
            <a:pPr eaLnBrk="1" hangingPunct="1">
              <a:lnSpc>
                <a:spcPct val="110000"/>
              </a:lnSpc>
              <a:spcBef>
                <a:spcPct val="0"/>
              </a:spcBef>
              <a:buFontTx/>
              <a:buNone/>
            </a:pPr>
            <a:r>
              <a:rPr lang="en-US" altLang="zh-CN" sz="2000">
                <a:solidFill>
                  <a:srgbClr val="008000"/>
                </a:solidFill>
                <a:latin typeface="楷体_GB2312" pitchFamily="49" charset="-122"/>
              </a:rPr>
              <a:t>  </a:t>
            </a:r>
            <a:r>
              <a:rPr lang="en-US" altLang="zh-CN" sz="2000">
                <a:solidFill>
                  <a:srgbClr val="000000"/>
                </a:solidFill>
              </a:rPr>
              <a:t>signal(</a:t>
            </a:r>
            <a:r>
              <a:rPr lang="en-US" altLang="zh-CN" sz="2000">
                <a:solidFill>
                  <a:srgbClr val="0000FF"/>
                </a:solidFill>
              </a:rPr>
              <a:t>empty</a:t>
            </a:r>
            <a:r>
              <a:rPr lang="en-US" altLang="zh-CN" sz="2000">
                <a:solidFill>
                  <a:srgbClr val="000000"/>
                </a:solidFill>
              </a:rPr>
              <a:t>);</a:t>
            </a:r>
          </a:p>
          <a:p>
            <a:pPr eaLnBrk="1" hangingPunct="1">
              <a:lnSpc>
                <a:spcPct val="110000"/>
              </a:lnSpc>
              <a:spcBef>
                <a:spcPct val="0"/>
              </a:spcBef>
              <a:buFontTx/>
              <a:buNone/>
            </a:pPr>
            <a:r>
              <a:rPr lang="en-US" altLang="zh-CN" sz="2000">
                <a:solidFill>
                  <a:srgbClr val="000000"/>
                </a:solidFill>
              </a:rPr>
              <a:t>    ……</a:t>
            </a:r>
          </a:p>
          <a:p>
            <a:pPr eaLnBrk="1" hangingPunct="1">
              <a:lnSpc>
                <a:spcPct val="110000"/>
              </a:lnSpc>
              <a:spcBef>
                <a:spcPct val="0"/>
              </a:spcBef>
              <a:buFontTx/>
              <a:buNone/>
            </a:pPr>
            <a:r>
              <a:rPr lang="en-US" altLang="zh-CN" sz="2200">
                <a:solidFill>
                  <a:srgbClr val="000000"/>
                </a:solidFill>
                <a:ea typeface="宋体" panose="02010600030101010101" pitchFamily="2" charset="-122"/>
              </a:rPr>
              <a:t>}</a:t>
            </a:r>
          </a:p>
        </p:txBody>
      </p:sp>
      <p:sp>
        <p:nvSpPr>
          <p:cNvPr id="69637" name="Text Box 8"/>
          <p:cNvSpPr txBox="1">
            <a:spLocks noChangeArrowheads="1"/>
          </p:cNvSpPr>
          <p:nvPr/>
        </p:nvSpPr>
        <p:spPr bwMode="auto">
          <a:xfrm>
            <a:off x="365125" y="4746625"/>
            <a:ext cx="8550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000">
                <a:solidFill>
                  <a:srgbClr val="000000"/>
                </a:solidFill>
              </a:rPr>
              <a:t>若将消费者的</a:t>
            </a:r>
            <a:r>
              <a:rPr lang="en-US" altLang="zh-CN" sz="2000">
                <a:solidFill>
                  <a:srgbClr val="000000"/>
                </a:solidFill>
              </a:rPr>
              <a:t>wait(mutex);</a:t>
            </a:r>
            <a:r>
              <a:rPr lang="zh-CN" altLang="en-US" sz="2000">
                <a:solidFill>
                  <a:srgbClr val="000000"/>
                </a:solidFill>
              </a:rPr>
              <a:t>与</a:t>
            </a:r>
            <a:r>
              <a:rPr lang="en-US" altLang="zh-CN" sz="2000">
                <a:solidFill>
                  <a:srgbClr val="000000"/>
                </a:solidFill>
              </a:rPr>
              <a:t>wait(full)</a:t>
            </a:r>
            <a:r>
              <a:rPr lang="zh-CN" altLang="en-US" sz="2000">
                <a:solidFill>
                  <a:srgbClr val="000000"/>
                </a:solidFill>
              </a:rPr>
              <a:t>调换位置，如上述代码所示，则以下调度方式可能会产生死锁。初始时</a:t>
            </a:r>
            <a:r>
              <a:rPr lang="en-US" altLang="zh-CN" sz="2000">
                <a:solidFill>
                  <a:srgbClr val="000000"/>
                </a:solidFill>
              </a:rPr>
              <a:t>full=0; empty =n; </a:t>
            </a:r>
            <a:r>
              <a:rPr lang="en-US" altLang="zh-CN" sz="2000">
                <a:solidFill>
                  <a:srgbClr val="3366FF"/>
                </a:solidFill>
              </a:rPr>
              <a:t>mutex</a:t>
            </a:r>
            <a:r>
              <a:rPr lang="en-US" altLang="zh-CN" sz="2000">
                <a:solidFill>
                  <a:srgbClr val="000000"/>
                </a:solidFill>
              </a:rPr>
              <a:t>=1;</a:t>
            </a:r>
          </a:p>
        </p:txBody>
      </p:sp>
      <p:sp>
        <p:nvSpPr>
          <p:cNvPr id="453641" name="Text Box 9"/>
          <p:cNvSpPr txBox="1">
            <a:spLocks noChangeArrowheads="1"/>
          </p:cNvSpPr>
          <p:nvPr/>
        </p:nvSpPr>
        <p:spPr bwMode="auto">
          <a:xfrm>
            <a:off x="0" y="5334000"/>
            <a:ext cx="7135813"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AutoNum type="arabicPeriod"/>
            </a:pPr>
            <a:r>
              <a:rPr lang="zh-CN" altLang="en-US" sz="2200">
                <a:solidFill>
                  <a:srgbClr val="000000"/>
                </a:solidFill>
              </a:rPr>
              <a:t>消费者到来，</a:t>
            </a:r>
            <a:r>
              <a:rPr lang="en-US" altLang="zh-CN" sz="2200">
                <a:solidFill>
                  <a:srgbClr val="000000"/>
                </a:solidFill>
              </a:rPr>
              <a:t>wait(</a:t>
            </a:r>
            <a:r>
              <a:rPr lang="en-US" altLang="zh-CN" sz="2200">
                <a:solidFill>
                  <a:srgbClr val="3366FF"/>
                </a:solidFill>
              </a:rPr>
              <a:t>mutex</a:t>
            </a:r>
            <a:r>
              <a:rPr lang="en-US" altLang="zh-CN" sz="2200">
                <a:solidFill>
                  <a:srgbClr val="000000"/>
                </a:solidFill>
              </a:rPr>
              <a:t>); </a:t>
            </a:r>
            <a:r>
              <a:rPr lang="zh-CN" altLang="en-US" sz="2200">
                <a:solidFill>
                  <a:srgbClr val="000000"/>
                </a:solidFill>
              </a:rPr>
              <a:t>通行，此时</a:t>
            </a:r>
            <a:r>
              <a:rPr lang="en-US" altLang="zh-CN" sz="2200">
                <a:solidFill>
                  <a:srgbClr val="3366FF"/>
                </a:solidFill>
              </a:rPr>
              <a:t>mutex</a:t>
            </a:r>
            <a:r>
              <a:rPr lang="zh-CN" altLang="en-US" sz="2200">
                <a:solidFill>
                  <a:srgbClr val="000000"/>
                </a:solidFill>
              </a:rPr>
              <a:t>变成</a:t>
            </a:r>
            <a:r>
              <a:rPr lang="en-US" altLang="zh-CN" sz="2200">
                <a:solidFill>
                  <a:srgbClr val="3366FF"/>
                </a:solidFill>
              </a:rPr>
              <a:t>0</a:t>
            </a:r>
            <a:r>
              <a:rPr lang="en-US" altLang="zh-CN" sz="2200">
                <a:solidFill>
                  <a:srgbClr val="000000"/>
                </a:solidFill>
              </a:rPr>
              <a:t>;  </a:t>
            </a:r>
          </a:p>
          <a:p>
            <a:pPr eaLnBrk="1" hangingPunct="1">
              <a:lnSpc>
                <a:spcPct val="80000"/>
              </a:lnSpc>
              <a:buFontTx/>
              <a:buNone/>
            </a:pPr>
            <a:r>
              <a:rPr lang="en-US" altLang="zh-CN" sz="2200">
                <a:solidFill>
                  <a:srgbClr val="000000"/>
                </a:solidFill>
              </a:rPr>
              <a:t>     wait(full); </a:t>
            </a:r>
            <a:r>
              <a:rPr lang="zh-CN" altLang="en-US" sz="2200">
                <a:solidFill>
                  <a:srgbClr val="000000"/>
                </a:solidFill>
              </a:rPr>
              <a:t>因为</a:t>
            </a:r>
            <a:r>
              <a:rPr lang="en-US" altLang="zh-CN" sz="2200">
                <a:solidFill>
                  <a:srgbClr val="000000"/>
                </a:solidFill>
              </a:rPr>
              <a:t>full=0</a:t>
            </a:r>
            <a:r>
              <a:rPr lang="zh-CN" altLang="en-US" sz="2200">
                <a:solidFill>
                  <a:srgbClr val="000000"/>
                </a:solidFill>
              </a:rPr>
              <a:t>，所以消费者阻塞。</a:t>
            </a:r>
          </a:p>
        </p:txBody>
      </p:sp>
      <p:sp>
        <p:nvSpPr>
          <p:cNvPr id="453642" name="Text Box 10"/>
          <p:cNvSpPr txBox="1">
            <a:spLocks noChangeArrowheads="1"/>
          </p:cNvSpPr>
          <p:nvPr/>
        </p:nvSpPr>
        <p:spPr bwMode="auto">
          <a:xfrm>
            <a:off x="0" y="6040438"/>
            <a:ext cx="8610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200">
                <a:solidFill>
                  <a:srgbClr val="000000"/>
                </a:solidFill>
              </a:rPr>
              <a:t>2. </a:t>
            </a:r>
            <a:r>
              <a:rPr lang="zh-CN" altLang="en-US" sz="2200">
                <a:solidFill>
                  <a:srgbClr val="000000"/>
                </a:solidFill>
              </a:rPr>
              <a:t>生产者到来，</a:t>
            </a:r>
            <a:r>
              <a:rPr lang="en-US" altLang="zh-CN" sz="2200">
                <a:solidFill>
                  <a:srgbClr val="000000"/>
                </a:solidFill>
              </a:rPr>
              <a:t>wait(</a:t>
            </a:r>
            <a:r>
              <a:rPr lang="en-US" altLang="zh-CN" sz="2200">
                <a:solidFill>
                  <a:srgbClr val="3366FF"/>
                </a:solidFill>
              </a:rPr>
              <a:t>mutex</a:t>
            </a:r>
            <a:r>
              <a:rPr lang="en-US" altLang="zh-CN" sz="2200">
                <a:solidFill>
                  <a:srgbClr val="000000"/>
                </a:solidFill>
              </a:rPr>
              <a:t>); </a:t>
            </a:r>
            <a:r>
              <a:rPr lang="zh-CN" altLang="en-US" sz="2200">
                <a:solidFill>
                  <a:srgbClr val="000000"/>
                </a:solidFill>
              </a:rPr>
              <a:t>阻塞</a:t>
            </a:r>
            <a:r>
              <a:rPr lang="en-US" altLang="zh-CN" sz="2200">
                <a:solidFill>
                  <a:srgbClr val="000000"/>
                </a:solidFill>
              </a:rPr>
              <a:t>; </a:t>
            </a:r>
            <a:r>
              <a:rPr lang="zh-CN" altLang="en-US" sz="2200">
                <a:solidFill>
                  <a:srgbClr val="000000"/>
                </a:solidFill>
              </a:rPr>
              <a:t>生产者与消费者双方均阻塞，无法推进，造成</a:t>
            </a:r>
            <a:r>
              <a:rPr lang="zh-CN" altLang="en-US" sz="2200">
                <a:solidFill>
                  <a:srgbClr val="FF0000"/>
                </a:solidFill>
              </a:rPr>
              <a:t>死锁</a:t>
            </a:r>
            <a:r>
              <a:rPr lang="zh-CN" altLang="en-US" sz="2200">
                <a:solidFill>
                  <a:srgbClr val="000000"/>
                </a:solidFill>
              </a:rPr>
              <a:t>。 </a:t>
            </a:r>
          </a:p>
        </p:txBody>
      </p:sp>
      <p:sp>
        <p:nvSpPr>
          <p:cNvPr id="453643" name="Text Box 11"/>
          <p:cNvSpPr txBox="1">
            <a:spLocks noChangeArrowheads="1"/>
          </p:cNvSpPr>
          <p:nvPr/>
        </p:nvSpPr>
        <p:spPr bwMode="auto">
          <a:xfrm>
            <a:off x="6202363" y="6473825"/>
            <a:ext cx="2941637" cy="38417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FF0000"/>
                </a:solidFill>
              </a:rPr>
              <a:t>同步在前，互斥在后</a:t>
            </a:r>
          </a:p>
        </p:txBody>
      </p:sp>
    </p:spTree>
    <p:extLst>
      <p:ext uri="{BB962C8B-B14F-4D97-AF65-F5344CB8AC3E}">
        <p14:creationId xmlns:p14="http://schemas.microsoft.com/office/powerpoint/2010/main" val="212495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3641"/>
                                        </p:tgtEl>
                                        <p:attrNameLst>
                                          <p:attrName>style.visibility</p:attrName>
                                        </p:attrNameLst>
                                      </p:cBhvr>
                                      <p:to>
                                        <p:strVal val="visible"/>
                                      </p:to>
                                    </p:set>
                                    <p:animEffect transition="in" filter="blinds(horizontal)">
                                      <p:cBhvr>
                                        <p:cTn id="7" dur="500"/>
                                        <p:tgtEl>
                                          <p:spTgt spid="453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3642"/>
                                        </p:tgtEl>
                                        <p:attrNameLst>
                                          <p:attrName>style.visibility</p:attrName>
                                        </p:attrNameLst>
                                      </p:cBhvr>
                                      <p:to>
                                        <p:strVal val="visible"/>
                                      </p:to>
                                    </p:set>
                                    <p:animEffect transition="in" filter="blinds(horizontal)">
                                      <p:cBhvr>
                                        <p:cTn id="12" dur="500"/>
                                        <p:tgtEl>
                                          <p:spTgt spid="4536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3643"/>
                                        </p:tgtEl>
                                        <p:attrNameLst>
                                          <p:attrName>style.visibility</p:attrName>
                                        </p:attrNameLst>
                                      </p:cBhvr>
                                      <p:to>
                                        <p:strVal val="visible"/>
                                      </p:to>
                                    </p:set>
                                    <p:animEffect transition="in" filter="blinds(horizontal)">
                                      <p:cBhvr>
                                        <p:cTn id="17" dur="500"/>
                                        <p:tgtEl>
                                          <p:spTgt spid="453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1" grpId="0"/>
      <p:bldP spid="453642" grpId="0"/>
      <p:bldP spid="45364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0659" name="Rectangle 5"/>
          <p:cNvSpPr>
            <a:spLocks noGrp="1" noChangeArrowheads="1"/>
          </p:cNvSpPr>
          <p:nvPr>
            <p:ph type="body" idx="1"/>
          </p:nvPr>
        </p:nvSpPr>
        <p:spPr/>
        <p:txBody>
          <a:bodyPr/>
          <a:lstStyle/>
          <a:p>
            <a:pPr algn="just" eaLnBrk="1" hangingPunct="1">
              <a:lnSpc>
                <a:spcPct val="135000"/>
              </a:lnSpc>
              <a:spcBef>
                <a:spcPct val="50000"/>
              </a:spcBef>
              <a:buFontTx/>
              <a:buNone/>
            </a:pPr>
            <a:r>
              <a:rPr kumimoji="1" lang="en-US" altLang="zh-CN" sz="2400" smtClean="0"/>
              <a:t> </a:t>
            </a:r>
            <a:r>
              <a:rPr kumimoji="1" lang="zh-CN" altLang="en-US" sz="2400" smtClean="0"/>
              <a:t>在生产者</a:t>
            </a:r>
            <a:r>
              <a:rPr kumimoji="1" lang="en-US" altLang="zh-CN" sz="2400" smtClean="0"/>
              <a:t>—</a:t>
            </a:r>
            <a:r>
              <a:rPr kumimoji="1" lang="zh-CN" altLang="en-US" sz="2400" smtClean="0"/>
              <a:t>消费者问题中应注意：首先，在每个程序中</a:t>
            </a:r>
            <a:r>
              <a:rPr kumimoji="1" lang="zh-CN" altLang="en-US" sz="2400" smtClean="0">
                <a:solidFill>
                  <a:srgbClr val="FF0000"/>
                </a:solidFill>
              </a:rPr>
              <a:t>用于实现互斥的</a:t>
            </a:r>
            <a:r>
              <a:rPr kumimoji="1" lang="en-US" altLang="zh-CN" sz="2400" smtClean="0">
                <a:solidFill>
                  <a:srgbClr val="FF0000"/>
                </a:solidFill>
              </a:rPr>
              <a:t>wait(mutex)</a:t>
            </a:r>
            <a:r>
              <a:rPr kumimoji="1" lang="zh-CN" altLang="en-US" sz="2400" smtClean="0">
                <a:solidFill>
                  <a:srgbClr val="FF0000"/>
                </a:solidFill>
              </a:rPr>
              <a:t>和</a:t>
            </a:r>
            <a:r>
              <a:rPr kumimoji="1" lang="en-US" altLang="zh-CN" sz="2400" smtClean="0">
                <a:solidFill>
                  <a:srgbClr val="FF0000"/>
                </a:solidFill>
              </a:rPr>
              <a:t>signal(mutex)</a:t>
            </a:r>
            <a:r>
              <a:rPr kumimoji="1" lang="zh-CN" altLang="en-US" sz="2400" smtClean="0">
                <a:solidFill>
                  <a:srgbClr val="FF0000"/>
                </a:solidFill>
              </a:rPr>
              <a:t>必须成对地出现</a:t>
            </a:r>
            <a:r>
              <a:rPr kumimoji="1" lang="zh-CN" altLang="en-US" sz="2400" smtClean="0"/>
              <a:t>； 其次，</a:t>
            </a:r>
            <a:r>
              <a:rPr kumimoji="1" lang="zh-CN" altLang="en-US" sz="2400" smtClean="0">
                <a:solidFill>
                  <a:srgbClr val="FF0000"/>
                </a:solidFill>
              </a:rPr>
              <a:t>对资源信号量</a:t>
            </a:r>
            <a:r>
              <a:rPr kumimoji="1" lang="en-US" altLang="zh-CN" sz="2400" smtClean="0">
                <a:solidFill>
                  <a:srgbClr val="FF0000"/>
                </a:solidFill>
              </a:rPr>
              <a:t>empty</a:t>
            </a:r>
            <a:r>
              <a:rPr kumimoji="1" lang="zh-CN" altLang="en-US" sz="2400" smtClean="0">
                <a:solidFill>
                  <a:srgbClr val="FF0000"/>
                </a:solidFill>
              </a:rPr>
              <a:t>和</a:t>
            </a:r>
            <a:r>
              <a:rPr kumimoji="1" lang="en-US" altLang="zh-CN" sz="2400" smtClean="0">
                <a:solidFill>
                  <a:srgbClr val="FF0000"/>
                </a:solidFill>
              </a:rPr>
              <a:t>full</a:t>
            </a:r>
            <a:r>
              <a:rPr kumimoji="1" lang="zh-CN" altLang="en-US" sz="2400" smtClean="0">
                <a:solidFill>
                  <a:srgbClr val="FF0000"/>
                </a:solidFill>
              </a:rPr>
              <a:t>的</a:t>
            </a:r>
            <a:r>
              <a:rPr kumimoji="1" lang="en-US" altLang="zh-CN" sz="2400" smtClean="0">
                <a:solidFill>
                  <a:srgbClr val="FF0000"/>
                </a:solidFill>
              </a:rPr>
              <a:t>wait</a:t>
            </a:r>
            <a:r>
              <a:rPr kumimoji="1" lang="zh-CN" altLang="en-US" sz="2400" smtClean="0">
                <a:solidFill>
                  <a:srgbClr val="FF0000"/>
                </a:solidFill>
              </a:rPr>
              <a:t>和</a:t>
            </a:r>
            <a:r>
              <a:rPr kumimoji="1" lang="en-US" altLang="zh-CN" sz="2400" smtClean="0">
                <a:solidFill>
                  <a:srgbClr val="FF0000"/>
                </a:solidFill>
              </a:rPr>
              <a:t>signal</a:t>
            </a:r>
            <a:r>
              <a:rPr kumimoji="1" lang="zh-CN" altLang="en-US" sz="2400" smtClean="0">
                <a:solidFill>
                  <a:srgbClr val="FF0000"/>
                </a:solidFill>
              </a:rPr>
              <a:t>操作，同样需要成对地出现，但它们分别处于不同的程序中</a:t>
            </a:r>
            <a:r>
              <a:rPr kumimoji="1" lang="zh-CN" altLang="en-US" sz="2400" smtClean="0"/>
              <a:t>。例如，</a:t>
            </a:r>
            <a:r>
              <a:rPr kumimoji="1" lang="en-US" altLang="zh-CN" sz="2400" smtClean="0"/>
              <a:t>wait(empty)</a:t>
            </a:r>
            <a:r>
              <a:rPr kumimoji="1" lang="zh-CN" altLang="en-US" sz="2400" smtClean="0"/>
              <a:t>在计算进程中，而</a:t>
            </a:r>
            <a:r>
              <a:rPr kumimoji="1" lang="en-US" altLang="zh-CN" sz="2400" smtClean="0"/>
              <a:t>signal(empty)</a:t>
            </a:r>
            <a:r>
              <a:rPr kumimoji="1" lang="zh-CN" altLang="en-US" sz="2400" smtClean="0"/>
              <a:t>则在打印进程中，计算进程若因执行</a:t>
            </a:r>
            <a:r>
              <a:rPr kumimoji="1" lang="en-US" altLang="zh-CN" sz="2400" smtClean="0"/>
              <a:t>wait(empty)</a:t>
            </a:r>
            <a:r>
              <a:rPr kumimoji="1" lang="zh-CN" altLang="en-US" sz="2400" smtClean="0"/>
              <a:t>而阻塞， 则以后将由打印进程将它唤醒；最后，在每个程序中的</a:t>
            </a:r>
            <a:r>
              <a:rPr kumimoji="1" lang="zh-CN" altLang="en-US" sz="2400" smtClean="0">
                <a:solidFill>
                  <a:srgbClr val="FF0000"/>
                </a:solidFill>
              </a:rPr>
              <a:t>多个</a:t>
            </a:r>
            <a:r>
              <a:rPr kumimoji="1" lang="en-US" altLang="zh-CN" sz="2400" smtClean="0">
                <a:solidFill>
                  <a:srgbClr val="FF0000"/>
                </a:solidFill>
              </a:rPr>
              <a:t>wait</a:t>
            </a:r>
            <a:r>
              <a:rPr kumimoji="1" lang="zh-CN" altLang="en-US" sz="2400" smtClean="0">
                <a:solidFill>
                  <a:srgbClr val="FF0000"/>
                </a:solidFill>
              </a:rPr>
              <a:t>操作顺序不能颠倒</a:t>
            </a:r>
            <a:r>
              <a:rPr kumimoji="1" lang="zh-CN" altLang="en-US" sz="2400" smtClean="0"/>
              <a:t>。应先执行对资源信号量的</a:t>
            </a:r>
            <a:r>
              <a:rPr kumimoji="1" lang="en-US" altLang="zh-CN" sz="2400" smtClean="0"/>
              <a:t>wait</a:t>
            </a:r>
            <a:r>
              <a:rPr kumimoji="1" lang="zh-CN" altLang="en-US" sz="2400" smtClean="0"/>
              <a:t>操作，然后再执行对互斥信号量的</a:t>
            </a:r>
            <a:r>
              <a:rPr kumimoji="1" lang="en-US" altLang="zh-CN" sz="2400" smtClean="0"/>
              <a:t>wait</a:t>
            </a:r>
            <a:r>
              <a:rPr kumimoji="1" lang="zh-CN" altLang="en-US" sz="2400" smtClean="0"/>
              <a:t>操作，否则可能引起进程死锁。</a:t>
            </a:r>
          </a:p>
          <a:p>
            <a:pPr eaLnBrk="1" hangingPunct="1">
              <a:lnSpc>
                <a:spcPct val="80000"/>
              </a:lnSpc>
              <a:buFontTx/>
              <a:buNone/>
            </a:pPr>
            <a:endParaRPr lang="en-US" altLang="zh-CN" sz="2400" smtClean="0"/>
          </a:p>
        </p:txBody>
      </p:sp>
    </p:spTree>
    <p:extLst>
      <p:ext uri="{BB962C8B-B14F-4D97-AF65-F5344CB8AC3E}">
        <p14:creationId xmlns:p14="http://schemas.microsoft.com/office/powerpoint/2010/main" val="2329740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1683" name="Text Box 3"/>
          <p:cNvSpPr txBox="1">
            <a:spLocks noChangeArrowheads="1"/>
          </p:cNvSpPr>
          <p:nvPr/>
        </p:nvSpPr>
        <p:spPr bwMode="auto">
          <a:xfrm>
            <a:off x="669925" y="782638"/>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1684" name="Rectangle 4"/>
          <p:cNvSpPr>
            <a:spLocks noChangeArrowheads="1"/>
          </p:cNvSpPr>
          <p:nvPr/>
        </p:nvSpPr>
        <p:spPr bwMode="auto">
          <a:xfrm>
            <a:off x="533400" y="1371600"/>
            <a:ext cx="4114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Clr>
                <a:srgbClr val="808080"/>
              </a:buClr>
              <a:buSzPct val="75000"/>
              <a:buFont typeface="Wingdings" panose="05000000000000000000" pitchFamily="2" charset="2"/>
              <a:buNone/>
            </a:pPr>
            <a:r>
              <a:rPr kumimoji="0" lang="en-US" altLang="zh-CN" sz="2400" b="0">
                <a:solidFill>
                  <a:srgbClr val="000000"/>
                </a:solidFill>
              </a:rPr>
              <a:t>	</a:t>
            </a:r>
            <a:r>
              <a:rPr kumimoji="0" lang="zh-CN" altLang="en-US" sz="2400">
                <a:solidFill>
                  <a:srgbClr val="000000"/>
                </a:solidFill>
              </a:rPr>
              <a:t>由</a:t>
            </a:r>
            <a:r>
              <a:rPr kumimoji="0" lang="en-US" altLang="zh-CN" sz="2400">
                <a:solidFill>
                  <a:srgbClr val="000000"/>
                </a:solidFill>
              </a:rPr>
              <a:t>Dijkstra</a:t>
            </a:r>
            <a:r>
              <a:rPr kumimoji="0" lang="zh-CN" altLang="en-US" sz="2400">
                <a:solidFill>
                  <a:srgbClr val="000000"/>
                </a:solidFill>
              </a:rPr>
              <a:t>提出并解决的</a:t>
            </a:r>
            <a:r>
              <a:rPr kumimoji="0" lang="zh-CN" altLang="en-US" sz="2400">
                <a:solidFill>
                  <a:srgbClr val="FF0000"/>
                </a:solidFill>
              </a:rPr>
              <a:t>哲学家进餐问题</a:t>
            </a:r>
            <a:r>
              <a:rPr kumimoji="0" lang="en-US" altLang="zh-CN" sz="2400">
                <a:solidFill>
                  <a:srgbClr val="000000"/>
                </a:solidFill>
              </a:rPr>
              <a:t>(The Dinning Philosophers Problem)</a:t>
            </a:r>
            <a:r>
              <a:rPr kumimoji="0" lang="zh-CN" altLang="en-US" sz="2400">
                <a:solidFill>
                  <a:srgbClr val="000000"/>
                </a:solidFill>
              </a:rPr>
              <a:t>是典型的同步问题。该问题是描述有五个哲学家共用一张圆桌，分别坐在周围的五张椅子上，在圆桌上有五个碗和五只筷子，他们的生活方式是交替地进行思考和进餐。平时，一个哲学家进行思考，饥饿时便试图取用其左右最靠近他的筷子，只有在他拿到两只筷子时才能进餐。进餐完毕，放下筷子继续思考。</a:t>
            </a:r>
          </a:p>
        </p:txBody>
      </p:sp>
      <p:grpSp>
        <p:nvGrpSpPr>
          <p:cNvPr id="71685" name="Group 40"/>
          <p:cNvGrpSpPr>
            <a:grpSpLocks/>
          </p:cNvGrpSpPr>
          <p:nvPr/>
        </p:nvGrpSpPr>
        <p:grpSpPr bwMode="auto">
          <a:xfrm>
            <a:off x="4495800" y="1752600"/>
            <a:ext cx="4648200" cy="4383088"/>
            <a:chOff x="2832" y="1104"/>
            <a:chExt cx="2928" cy="2761"/>
          </a:xfrm>
        </p:grpSpPr>
        <p:sp>
          <p:nvSpPr>
            <p:cNvPr id="71686" name="Oval 11" descr="Brown marble"/>
            <p:cNvSpPr>
              <a:spLocks noChangeArrowheads="1"/>
            </p:cNvSpPr>
            <p:nvPr/>
          </p:nvSpPr>
          <p:spPr bwMode="auto">
            <a:xfrm>
              <a:off x="3398" y="1719"/>
              <a:ext cx="1836" cy="1791"/>
            </a:xfrm>
            <a:prstGeom prst="ellipse">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pic>
          <p:nvPicPr>
            <p:cNvPr id="7168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3408"/>
              <a:ext cx="335"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1104"/>
              <a:ext cx="407"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9" y="2160"/>
              <a:ext cx="491"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3" y="3216"/>
              <a:ext cx="339"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2" y="1872"/>
              <a:ext cx="583"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2" name="AutoShape 18" descr="White marble"/>
            <p:cNvSpPr>
              <a:spLocks noChangeArrowheads="1"/>
            </p:cNvSpPr>
            <p:nvPr/>
          </p:nvSpPr>
          <p:spPr bwMode="auto">
            <a:xfrm rot="-1800000">
              <a:off x="3600" y="2352"/>
              <a:ext cx="242" cy="246"/>
            </a:xfrm>
            <a:prstGeom prst="octagon">
              <a:avLst>
                <a:gd name="adj" fmla="val 29287"/>
              </a:avLst>
            </a:prstGeom>
            <a:blipFill dpi="0" rotWithShape="0">
              <a:blip r:embed="rId9"/>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71693" name="AutoShape 20" descr="White marble"/>
            <p:cNvSpPr>
              <a:spLocks noChangeArrowheads="1"/>
            </p:cNvSpPr>
            <p:nvPr/>
          </p:nvSpPr>
          <p:spPr bwMode="auto">
            <a:xfrm rot="-1800000">
              <a:off x="4320" y="1872"/>
              <a:ext cx="243" cy="246"/>
            </a:xfrm>
            <a:prstGeom prst="octagon">
              <a:avLst>
                <a:gd name="adj" fmla="val 29287"/>
              </a:avLst>
            </a:prstGeom>
            <a:blipFill dpi="0" rotWithShape="0">
              <a:blip r:embed="rId9"/>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71694" name="AutoShape 21" descr="White marble"/>
            <p:cNvSpPr>
              <a:spLocks noChangeArrowheads="1"/>
            </p:cNvSpPr>
            <p:nvPr/>
          </p:nvSpPr>
          <p:spPr bwMode="auto">
            <a:xfrm>
              <a:off x="3641" y="2948"/>
              <a:ext cx="242" cy="246"/>
            </a:xfrm>
            <a:prstGeom prst="octagon">
              <a:avLst>
                <a:gd name="adj" fmla="val 29287"/>
              </a:avLst>
            </a:prstGeom>
            <a:blipFill dpi="0" rotWithShape="0">
              <a:blip r:embed="rId9"/>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71695" name="AutoShape 22" descr="White marble"/>
            <p:cNvSpPr>
              <a:spLocks noChangeArrowheads="1"/>
            </p:cNvSpPr>
            <p:nvPr/>
          </p:nvSpPr>
          <p:spPr bwMode="auto">
            <a:xfrm rot="-3600000">
              <a:off x="4466" y="3118"/>
              <a:ext cx="242" cy="246"/>
            </a:xfrm>
            <a:prstGeom prst="octagon">
              <a:avLst>
                <a:gd name="adj" fmla="val 29287"/>
              </a:avLst>
            </a:prstGeom>
            <a:blipFill dpi="0" rotWithShape="0">
              <a:blip r:embed="rId9"/>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71696" name="AutoShape 23" descr="White marble"/>
            <p:cNvSpPr>
              <a:spLocks noChangeArrowheads="1"/>
            </p:cNvSpPr>
            <p:nvPr/>
          </p:nvSpPr>
          <p:spPr bwMode="auto">
            <a:xfrm>
              <a:off x="4752" y="2448"/>
              <a:ext cx="242" cy="246"/>
            </a:xfrm>
            <a:prstGeom prst="octagon">
              <a:avLst>
                <a:gd name="adj" fmla="val 29287"/>
              </a:avLst>
            </a:prstGeom>
            <a:blipFill dpi="0" rotWithShape="0">
              <a:blip r:embed="rId9"/>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71697" name="Line 24"/>
            <p:cNvSpPr>
              <a:spLocks noChangeShapeType="1"/>
            </p:cNvSpPr>
            <p:nvPr/>
          </p:nvSpPr>
          <p:spPr bwMode="auto">
            <a:xfrm flipH="1">
              <a:off x="3571" y="2737"/>
              <a:ext cx="243" cy="106"/>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1698" name="Line 25"/>
            <p:cNvSpPr>
              <a:spLocks noChangeShapeType="1"/>
            </p:cNvSpPr>
            <p:nvPr/>
          </p:nvSpPr>
          <p:spPr bwMode="auto">
            <a:xfrm flipH="1">
              <a:off x="4080" y="3120"/>
              <a:ext cx="104" cy="246"/>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1699" name="Line 26"/>
            <p:cNvSpPr>
              <a:spLocks noChangeShapeType="1"/>
            </p:cNvSpPr>
            <p:nvPr/>
          </p:nvSpPr>
          <p:spPr bwMode="auto">
            <a:xfrm flipH="1" flipV="1">
              <a:off x="4752" y="2928"/>
              <a:ext cx="240" cy="14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1700" name="Line 27"/>
            <p:cNvSpPr>
              <a:spLocks noChangeShapeType="1"/>
            </p:cNvSpPr>
            <p:nvPr/>
          </p:nvSpPr>
          <p:spPr bwMode="auto">
            <a:xfrm flipH="1">
              <a:off x="4704" y="2160"/>
              <a:ext cx="229" cy="14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1701" name="Line 29"/>
            <p:cNvSpPr>
              <a:spLocks noChangeShapeType="1"/>
            </p:cNvSpPr>
            <p:nvPr/>
          </p:nvSpPr>
          <p:spPr bwMode="auto">
            <a:xfrm flipH="1" flipV="1">
              <a:off x="3888" y="2016"/>
              <a:ext cx="160" cy="175"/>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1702" name="Text Box 30"/>
            <p:cNvSpPr txBox="1">
              <a:spLocks noChangeArrowheads="1"/>
            </p:cNvSpPr>
            <p:nvPr/>
          </p:nvSpPr>
          <p:spPr bwMode="auto">
            <a:xfrm>
              <a:off x="3072" y="1728"/>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66FF"/>
                  </a:solidFill>
                </a:rPr>
                <a:t>0</a:t>
              </a:r>
            </a:p>
          </p:txBody>
        </p:sp>
        <p:sp>
          <p:nvSpPr>
            <p:cNvPr id="71703" name="Text Box 31"/>
            <p:cNvSpPr txBox="1">
              <a:spLocks noChangeArrowheads="1"/>
            </p:cNvSpPr>
            <p:nvPr/>
          </p:nvSpPr>
          <p:spPr bwMode="auto">
            <a:xfrm>
              <a:off x="4032" y="2208"/>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FFFFFF"/>
                  </a:solidFill>
                </a:rPr>
                <a:t>0</a:t>
              </a:r>
            </a:p>
          </p:txBody>
        </p:sp>
        <p:sp>
          <p:nvSpPr>
            <p:cNvPr id="71704" name="Text Box 32"/>
            <p:cNvSpPr txBox="1">
              <a:spLocks noChangeArrowheads="1"/>
            </p:cNvSpPr>
            <p:nvPr/>
          </p:nvSpPr>
          <p:spPr bwMode="auto">
            <a:xfrm>
              <a:off x="3888" y="2592"/>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FFFFFF"/>
                  </a:solidFill>
                </a:rPr>
                <a:t>1</a:t>
              </a:r>
            </a:p>
          </p:txBody>
        </p:sp>
        <p:sp>
          <p:nvSpPr>
            <p:cNvPr id="71705" name="Text Box 33"/>
            <p:cNvSpPr txBox="1">
              <a:spLocks noChangeArrowheads="1"/>
            </p:cNvSpPr>
            <p:nvPr/>
          </p:nvSpPr>
          <p:spPr bwMode="auto">
            <a:xfrm>
              <a:off x="4032" y="2832"/>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FFFFFF"/>
                  </a:solidFill>
                </a:rPr>
                <a:t>2</a:t>
              </a:r>
            </a:p>
          </p:txBody>
        </p:sp>
        <p:sp>
          <p:nvSpPr>
            <p:cNvPr id="71706" name="Text Box 34"/>
            <p:cNvSpPr txBox="1">
              <a:spLocks noChangeArrowheads="1"/>
            </p:cNvSpPr>
            <p:nvPr/>
          </p:nvSpPr>
          <p:spPr bwMode="auto">
            <a:xfrm>
              <a:off x="4512" y="2736"/>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FFFFFF"/>
                  </a:solidFill>
                </a:rPr>
                <a:t>3</a:t>
              </a:r>
            </a:p>
          </p:txBody>
        </p:sp>
        <p:sp>
          <p:nvSpPr>
            <p:cNvPr id="71707" name="Text Box 35"/>
            <p:cNvSpPr txBox="1">
              <a:spLocks noChangeArrowheads="1"/>
            </p:cNvSpPr>
            <p:nvPr/>
          </p:nvSpPr>
          <p:spPr bwMode="auto">
            <a:xfrm>
              <a:off x="4464" y="2304"/>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FFFFFF"/>
                  </a:solidFill>
                </a:rPr>
                <a:t>4</a:t>
              </a:r>
            </a:p>
          </p:txBody>
        </p:sp>
        <p:sp>
          <p:nvSpPr>
            <p:cNvPr id="71708" name="Text Box 36"/>
            <p:cNvSpPr txBox="1">
              <a:spLocks noChangeArrowheads="1"/>
            </p:cNvSpPr>
            <p:nvPr/>
          </p:nvSpPr>
          <p:spPr bwMode="auto">
            <a:xfrm>
              <a:off x="3216" y="3072"/>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66FF"/>
                  </a:solidFill>
                </a:rPr>
                <a:t>1</a:t>
              </a:r>
            </a:p>
          </p:txBody>
        </p:sp>
        <p:sp>
          <p:nvSpPr>
            <p:cNvPr id="71709" name="Text Box 37"/>
            <p:cNvSpPr txBox="1">
              <a:spLocks noChangeArrowheads="1"/>
            </p:cNvSpPr>
            <p:nvPr/>
          </p:nvSpPr>
          <p:spPr bwMode="auto">
            <a:xfrm>
              <a:off x="4464" y="3600"/>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66FF"/>
                  </a:solidFill>
                </a:rPr>
                <a:t>2</a:t>
              </a:r>
            </a:p>
          </p:txBody>
        </p:sp>
        <p:sp>
          <p:nvSpPr>
            <p:cNvPr id="71710" name="Text Box 38"/>
            <p:cNvSpPr txBox="1">
              <a:spLocks noChangeArrowheads="1"/>
            </p:cNvSpPr>
            <p:nvPr/>
          </p:nvSpPr>
          <p:spPr bwMode="auto">
            <a:xfrm>
              <a:off x="5376" y="1920"/>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66FF"/>
                  </a:solidFill>
                </a:rPr>
                <a:t>3</a:t>
              </a:r>
            </a:p>
          </p:txBody>
        </p:sp>
        <p:sp>
          <p:nvSpPr>
            <p:cNvPr id="71711" name="Text Box 39"/>
            <p:cNvSpPr txBox="1">
              <a:spLocks noChangeArrowheads="1"/>
            </p:cNvSpPr>
            <p:nvPr/>
          </p:nvSpPr>
          <p:spPr bwMode="auto">
            <a:xfrm>
              <a:off x="4625" y="1152"/>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3366FF"/>
                  </a:solidFill>
                </a:rPr>
                <a:t>4</a:t>
              </a:r>
            </a:p>
          </p:txBody>
        </p:sp>
      </p:grpSp>
    </p:spTree>
    <p:extLst>
      <p:ext uri="{BB962C8B-B14F-4D97-AF65-F5344CB8AC3E}">
        <p14:creationId xmlns:p14="http://schemas.microsoft.com/office/powerpoint/2010/main" val="23058302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2707" name="Text Box 3"/>
          <p:cNvSpPr txBox="1">
            <a:spLocks noChangeArrowheads="1"/>
          </p:cNvSpPr>
          <p:nvPr/>
        </p:nvSpPr>
        <p:spPr bwMode="auto">
          <a:xfrm>
            <a:off x="685800" y="990600"/>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2708" name="Rectangle 4"/>
          <p:cNvSpPr>
            <a:spLocks noChangeArrowheads="1"/>
          </p:cNvSpPr>
          <p:nvPr/>
        </p:nvSpPr>
        <p:spPr bwMode="auto">
          <a:xfrm>
            <a:off x="609600" y="3048000"/>
            <a:ext cx="8077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dirty="0">
                <a:solidFill>
                  <a:srgbClr val="000000"/>
                </a:solidFill>
              </a:rPr>
              <a:t>放在桌子上的</a:t>
            </a:r>
            <a:r>
              <a:rPr lang="zh-CN" altLang="en-US" sz="2400" dirty="0">
                <a:solidFill>
                  <a:srgbClr val="3333CC"/>
                </a:solidFill>
              </a:rPr>
              <a:t>筷子</a:t>
            </a:r>
            <a:r>
              <a:rPr lang="zh-CN" altLang="en-US" sz="2400" dirty="0">
                <a:solidFill>
                  <a:srgbClr val="000000"/>
                </a:solidFill>
              </a:rPr>
              <a:t>是</a:t>
            </a:r>
            <a:r>
              <a:rPr lang="zh-CN" altLang="en-US" sz="2400" dirty="0">
                <a:solidFill>
                  <a:srgbClr val="3333CC"/>
                </a:solidFill>
              </a:rPr>
              <a:t>临界资源</a:t>
            </a:r>
            <a:r>
              <a:rPr lang="zh-CN" altLang="en-US" sz="2400" dirty="0">
                <a:solidFill>
                  <a:srgbClr val="000000"/>
                </a:solidFill>
              </a:rPr>
              <a:t>，在一段时间内只允许一位哲学家使用。为了实现对筷子的互斥使用，可以</a:t>
            </a:r>
            <a:r>
              <a:rPr lang="zh-CN" altLang="en-US" sz="2400" dirty="0">
                <a:solidFill>
                  <a:srgbClr val="3333CC"/>
                </a:solidFill>
              </a:rPr>
              <a:t>用一个信号量表示一只筷子</a:t>
            </a:r>
            <a:r>
              <a:rPr lang="zh-CN" altLang="en-US" sz="2400" dirty="0">
                <a:solidFill>
                  <a:srgbClr val="000000"/>
                </a:solidFill>
              </a:rPr>
              <a:t>，由这五个信号量构成信号量数组。其描述如下： </a:t>
            </a:r>
          </a:p>
          <a:p>
            <a:pPr eaLnBrk="1" hangingPunct="1">
              <a:spcBef>
                <a:spcPct val="0"/>
              </a:spcBef>
              <a:buFontTx/>
              <a:buNone/>
            </a:pPr>
            <a:r>
              <a:rPr lang="zh-CN" altLang="en-US" sz="2400" dirty="0">
                <a:solidFill>
                  <a:srgbClr val="000000"/>
                </a:solidFill>
              </a:rPr>
              <a:t>　</a:t>
            </a:r>
            <a:r>
              <a:rPr lang="en-US" altLang="zh-CN" sz="2400" dirty="0">
                <a:solidFill>
                  <a:srgbClr val="000000"/>
                </a:solidFill>
              </a:rPr>
              <a:t>Semaphore </a:t>
            </a:r>
            <a:r>
              <a:rPr lang="zh-CN" altLang="en-US" sz="2400" dirty="0" smtClean="0">
                <a:solidFill>
                  <a:srgbClr val="000000"/>
                </a:solidFill>
              </a:rPr>
              <a:t>筷子</a:t>
            </a:r>
            <a:r>
              <a:rPr lang="en-US" altLang="zh-CN" sz="2400" dirty="0" smtClean="0">
                <a:solidFill>
                  <a:srgbClr val="000000"/>
                </a:solidFill>
              </a:rPr>
              <a:t>[5</a:t>
            </a:r>
            <a:r>
              <a:rPr lang="en-US" altLang="zh-CN" sz="2400" dirty="0">
                <a:solidFill>
                  <a:srgbClr val="000000"/>
                </a:solidFill>
              </a:rPr>
              <a:t>];</a:t>
            </a:r>
            <a:r>
              <a:rPr lang="en-US" altLang="zh-CN" sz="2400" b="0" dirty="0">
                <a:solidFill>
                  <a:srgbClr val="000000"/>
                </a:solidFill>
              </a:rPr>
              <a:t> </a:t>
            </a:r>
          </a:p>
          <a:p>
            <a:pPr eaLnBrk="1" hangingPunct="1">
              <a:spcBef>
                <a:spcPct val="0"/>
              </a:spcBef>
              <a:buFontTx/>
              <a:buNone/>
            </a:pPr>
            <a:r>
              <a:rPr lang="zh-CN" altLang="en-US" sz="2400" dirty="0">
                <a:solidFill>
                  <a:srgbClr val="000000"/>
                </a:solidFill>
              </a:rPr>
              <a:t>初始时，筷子</a:t>
            </a:r>
            <a:r>
              <a:rPr lang="en-US" altLang="zh-CN" sz="2400" dirty="0" smtClean="0">
                <a:solidFill>
                  <a:srgbClr val="000000"/>
                </a:solidFill>
              </a:rPr>
              <a:t>[</a:t>
            </a:r>
            <a:r>
              <a:rPr lang="en-US" altLang="zh-CN" sz="2400" dirty="0">
                <a:solidFill>
                  <a:srgbClr val="000000"/>
                </a:solidFill>
              </a:rPr>
              <a:t>0</a:t>
            </a:r>
            <a:r>
              <a:rPr lang="en-US" altLang="zh-CN" sz="2400" dirty="0" smtClean="0">
                <a:solidFill>
                  <a:srgbClr val="000000"/>
                </a:solidFill>
              </a:rPr>
              <a:t>]…</a:t>
            </a:r>
            <a:r>
              <a:rPr lang="zh-CN" altLang="en-US" sz="2400" dirty="0">
                <a:solidFill>
                  <a:srgbClr val="000000"/>
                </a:solidFill>
              </a:rPr>
              <a:t>筷子</a:t>
            </a:r>
            <a:r>
              <a:rPr lang="en-US" altLang="zh-CN" sz="2400" dirty="0" smtClean="0">
                <a:solidFill>
                  <a:srgbClr val="000000"/>
                </a:solidFill>
              </a:rPr>
              <a:t>[</a:t>
            </a:r>
            <a:r>
              <a:rPr lang="en-US" altLang="zh-CN" sz="2400" dirty="0">
                <a:solidFill>
                  <a:srgbClr val="000000"/>
                </a:solidFill>
              </a:rPr>
              <a:t>4]</a:t>
            </a:r>
            <a:r>
              <a:rPr lang="zh-CN" altLang="en-US" sz="2400" dirty="0">
                <a:solidFill>
                  <a:srgbClr val="000000"/>
                </a:solidFill>
              </a:rPr>
              <a:t>的值是</a:t>
            </a:r>
            <a:r>
              <a:rPr lang="en-US" altLang="zh-CN" sz="2400" dirty="0">
                <a:solidFill>
                  <a:srgbClr val="000000"/>
                </a:solidFill>
              </a:rPr>
              <a:t>1.</a:t>
            </a:r>
          </a:p>
        </p:txBody>
      </p:sp>
      <p:sp>
        <p:nvSpPr>
          <p:cNvPr id="72709" name="Text Box 5"/>
          <p:cNvSpPr txBox="1">
            <a:spLocks noChangeArrowheads="1"/>
          </p:cNvSpPr>
          <p:nvPr/>
        </p:nvSpPr>
        <p:spPr bwMode="auto">
          <a:xfrm>
            <a:off x="609600" y="2057400"/>
            <a:ext cx="54054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哲学家编号从</a:t>
            </a:r>
            <a:r>
              <a:rPr lang="en-US" altLang="zh-CN" sz="2400">
                <a:solidFill>
                  <a:srgbClr val="000000"/>
                </a:solidFill>
              </a:rPr>
              <a:t>0 </a:t>
            </a:r>
            <a:r>
              <a:rPr lang="zh-CN" altLang="en-US" sz="2400">
                <a:solidFill>
                  <a:srgbClr val="000000"/>
                </a:solidFill>
              </a:rPr>
              <a:t>到</a:t>
            </a:r>
            <a:r>
              <a:rPr lang="en-US" altLang="zh-CN" sz="2400">
                <a:solidFill>
                  <a:srgbClr val="000000"/>
                </a:solidFill>
              </a:rPr>
              <a:t>4</a:t>
            </a:r>
            <a:r>
              <a:rPr lang="zh-CN" altLang="en-US" sz="2400">
                <a:solidFill>
                  <a:srgbClr val="000000"/>
                </a:solidFill>
              </a:rPr>
              <a:t>， 筷子编号从</a:t>
            </a:r>
            <a:r>
              <a:rPr lang="en-US" altLang="zh-CN" sz="2400">
                <a:solidFill>
                  <a:srgbClr val="000000"/>
                </a:solidFill>
              </a:rPr>
              <a:t>0</a:t>
            </a:r>
            <a:r>
              <a:rPr lang="zh-CN" altLang="en-US" sz="2400">
                <a:solidFill>
                  <a:srgbClr val="000000"/>
                </a:solidFill>
              </a:rPr>
              <a:t>到</a:t>
            </a:r>
            <a:r>
              <a:rPr lang="en-US" altLang="zh-CN" sz="2400">
                <a:solidFill>
                  <a:srgbClr val="000000"/>
                </a:solidFill>
              </a:rPr>
              <a:t>4.</a:t>
            </a:r>
          </a:p>
          <a:p>
            <a:pPr eaLnBrk="1" hangingPunct="1">
              <a:lnSpc>
                <a:spcPct val="80000"/>
              </a:lnSpc>
              <a:buFontTx/>
              <a:buNone/>
            </a:pPr>
            <a:r>
              <a:rPr lang="zh-CN" altLang="en-US" sz="2400">
                <a:solidFill>
                  <a:srgbClr val="000000"/>
                </a:solidFill>
              </a:rPr>
              <a:t>哲学家</a:t>
            </a:r>
            <a:r>
              <a:rPr lang="en-US" altLang="zh-CN" sz="2400">
                <a:solidFill>
                  <a:srgbClr val="000000"/>
                </a:solidFill>
              </a:rPr>
              <a:t>i </a:t>
            </a:r>
            <a:r>
              <a:rPr lang="zh-CN" altLang="en-US" sz="2400">
                <a:solidFill>
                  <a:srgbClr val="000000"/>
                </a:solidFill>
              </a:rPr>
              <a:t>使用筷子</a:t>
            </a:r>
            <a:r>
              <a:rPr lang="en-US" altLang="zh-CN" sz="2400">
                <a:solidFill>
                  <a:srgbClr val="000000"/>
                </a:solidFill>
              </a:rPr>
              <a:t>i </a:t>
            </a:r>
            <a:r>
              <a:rPr lang="zh-CN" altLang="en-US" sz="2400">
                <a:solidFill>
                  <a:srgbClr val="000000"/>
                </a:solidFill>
              </a:rPr>
              <a:t>和 </a:t>
            </a:r>
            <a:r>
              <a:rPr lang="en-US" altLang="zh-CN" sz="2400">
                <a:solidFill>
                  <a:srgbClr val="000000"/>
                </a:solidFill>
              </a:rPr>
              <a:t>(i + 1) % 5.</a:t>
            </a:r>
          </a:p>
        </p:txBody>
      </p:sp>
      <p:sp>
        <p:nvSpPr>
          <p:cNvPr id="72710" name="Rectangle 6"/>
          <p:cNvSpPr>
            <a:spLocks noChangeArrowheads="1"/>
          </p:cNvSpPr>
          <p:nvPr/>
        </p:nvSpPr>
        <p:spPr bwMode="auto">
          <a:xfrm>
            <a:off x="533400"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a:t>
            </a:r>
            <a:r>
              <a:rPr lang="zh-CN" altLang="en-US" sz="2400">
                <a:solidFill>
                  <a:srgbClr val="000000"/>
                </a:solidFill>
              </a:rPr>
              <a:t>利用</a:t>
            </a:r>
            <a:r>
              <a:rPr lang="zh-CN" altLang="en-US" sz="2400">
                <a:solidFill>
                  <a:srgbClr val="FF0000"/>
                </a:solidFill>
              </a:rPr>
              <a:t>记录型信号量</a:t>
            </a:r>
            <a:r>
              <a:rPr lang="zh-CN" altLang="en-US" sz="2400">
                <a:solidFill>
                  <a:srgbClr val="000000"/>
                </a:solidFill>
              </a:rPr>
              <a:t>解决哲学家进餐问题</a:t>
            </a:r>
            <a:endParaRPr lang="zh-CN" altLang="en-US" sz="2400" b="0">
              <a:solidFill>
                <a:srgbClr val="000000"/>
              </a:solidFill>
            </a:endParaRPr>
          </a:p>
        </p:txBody>
      </p:sp>
    </p:spTree>
    <p:extLst>
      <p:ext uri="{BB962C8B-B14F-4D97-AF65-F5344CB8AC3E}">
        <p14:creationId xmlns:p14="http://schemas.microsoft.com/office/powerpoint/2010/main" val="15382832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3731" name="Text Box 3"/>
          <p:cNvSpPr txBox="1">
            <a:spLocks noChangeArrowheads="1"/>
          </p:cNvSpPr>
          <p:nvPr/>
        </p:nvSpPr>
        <p:spPr bwMode="auto">
          <a:xfrm>
            <a:off x="685800" y="990600"/>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3732" name="Text Box 5"/>
          <p:cNvSpPr txBox="1">
            <a:spLocks noChangeArrowheads="1"/>
          </p:cNvSpPr>
          <p:nvPr/>
        </p:nvSpPr>
        <p:spPr bwMode="auto">
          <a:xfrm>
            <a:off x="685800" y="1538288"/>
            <a:ext cx="39449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哲学家</a:t>
            </a:r>
            <a:r>
              <a:rPr lang="en-US" altLang="zh-CN" sz="2400">
                <a:solidFill>
                  <a:srgbClr val="000000"/>
                </a:solidFill>
              </a:rPr>
              <a:t>i</a:t>
            </a:r>
            <a:r>
              <a:rPr lang="zh-CN" altLang="en-US" sz="2400">
                <a:solidFill>
                  <a:srgbClr val="000000"/>
                </a:solidFill>
              </a:rPr>
              <a:t>就餐活动可以描述为</a:t>
            </a:r>
          </a:p>
        </p:txBody>
      </p:sp>
      <p:sp>
        <p:nvSpPr>
          <p:cNvPr id="446470" name="Text Box 6"/>
          <p:cNvSpPr txBox="1">
            <a:spLocks noChangeArrowheads="1"/>
          </p:cNvSpPr>
          <p:nvPr/>
        </p:nvSpPr>
        <p:spPr bwMode="auto">
          <a:xfrm>
            <a:off x="685800" y="1981200"/>
            <a:ext cx="4724400" cy="307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2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wait</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wait</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 + 1) % 5)];</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zh-CN" altLang="en-US" sz="2200" dirty="0">
                <a:solidFill>
                  <a:srgbClr val="000000"/>
                </a:solidFill>
                <a:ea typeface="宋体" panose="02010600030101010101" pitchFamily="2" charset="-122"/>
              </a:rPr>
              <a:t>吃饭</a:t>
            </a:r>
          </a:p>
          <a:p>
            <a:pPr eaLnBrk="1" hangingPunct="1">
              <a:lnSpc>
                <a:spcPct val="110000"/>
              </a:lnSpc>
              <a:spcBef>
                <a:spcPct val="0"/>
              </a:spcBef>
              <a:buFontTx/>
              <a:buNone/>
            </a:pPr>
            <a:r>
              <a:rPr lang="zh-CN" altLang="en-US" sz="2200" dirty="0">
                <a:solidFill>
                  <a:srgbClr val="000000"/>
                </a:solidFill>
                <a:ea typeface="宋体" panose="02010600030101010101" pitchFamily="2" charset="-122"/>
              </a:rPr>
              <a:t>     </a:t>
            </a:r>
            <a:r>
              <a:rPr lang="en-US" altLang="zh-CN" sz="2200" dirty="0">
                <a:solidFill>
                  <a:srgbClr val="000000"/>
                </a:solidFill>
                <a:ea typeface="宋体" panose="02010600030101010101" pitchFamily="2" charset="-122"/>
              </a:rPr>
              <a:t>signal</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 + 1) % 5)];</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signal</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p:txBody>
      </p:sp>
      <p:grpSp>
        <p:nvGrpSpPr>
          <p:cNvPr id="446471" name="Group 7"/>
          <p:cNvGrpSpPr>
            <a:grpSpLocks/>
          </p:cNvGrpSpPr>
          <p:nvPr/>
        </p:nvGrpSpPr>
        <p:grpSpPr bwMode="auto">
          <a:xfrm>
            <a:off x="5486400" y="2667000"/>
            <a:ext cx="3352800" cy="3429000"/>
            <a:chOff x="3408" y="1872"/>
            <a:chExt cx="2112" cy="2160"/>
          </a:xfrm>
        </p:grpSpPr>
        <p:pic>
          <p:nvPicPr>
            <p:cNvPr id="73736" name="Picture 8"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 y="2160"/>
              <a:ext cx="126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AutoShape 9"/>
            <p:cNvSpPr>
              <a:spLocks noChangeArrowheads="1"/>
            </p:cNvSpPr>
            <p:nvPr/>
          </p:nvSpPr>
          <p:spPr bwMode="auto">
            <a:xfrm>
              <a:off x="3408" y="1872"/>
              <a:ext cx="2112" cy="1152"/>
            </a:xfrm>
            <a:prstGeom prst="cloudCallout">
              <a:avLst>
                <a:gd name="adj1" fmla="val 11838"/>
                <a:gd name="adj2" fmla="val 41843"/>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会否产生死锁，使得各个哲学家都无法吃饭？</a:t>
              </a:r>
            </a:p>
          </p:txBody>
        </p:sp>
      </p:grpSp>
      <p:sp>
        <p:nvSpPr>
          <p:cNvPr id="446474" name="Text Box 10"/>
          <p:cNvSpPr txBox="1">
            <a:spLocks noChangeArrowheads="1"/>
          </p:cNvSpPr>
          <p:nvPr/>
        </p:nvSpPr>
        <p:spPr bwMode="auto">
          <a:xfrm>
            <a:off x="533400" y="5334000"/>
            <a:ext cx="5257800" cy="822325"/>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tabLst>
                <a:tab pos="0" algn="l"/>
              </a:tabLst>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tabLst>
                <a:tab pos="0" algn="l"/>
              </a:tabLst>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tabLst>
                <a:tab pos="0" algn="l"/>
              </a:tabLst>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tabLst>
                <a:tab pos="0" algn="l"/>
              </a:tabLst>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tabLst>
                <a:tab pos="0" algn="l"/>
              </a:tabLst>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tabLst>
                <a:tab pos="0" algn="l"/>
              </a:tabLst>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tabLst>
                <a:tab pos="0" algn="l"/>
              </a:tabLst>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tabLst>
                <a:tab pos="0" algn="l"/>
              </a:tabLst>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tabLst>
                <a:tab pos="0" algn="l"/>
              </a:tabLst>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如果每个哲学家均拿起他左手边的筷子，则会造成死锁。</a:t>
            </a:r>
          </a:p>
        </p:txBody>
      </p:sp>
    </p:spTree>
    <p:extLst>
      <p:ext uri="{BB962C8B-B14F-4D97-AF65-F5344CB8AC3E}">
        <p14:creationId xmlns:p14="http://schemas.microsoft.com/office/powerpoint/2010/main" val="3326178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6470">
                                            <p:txEl>
                                              <p:pRg st="0" end="0"/>
                                            </p:txEl>
                                          </p:spTgt>
                                        </p:tgtEl>
                                        <p:attrNameLst>
                                          <p:attrName>style.visibility</p:attrName>
                                        </p:attrNameLst>
                                      </p:cBhvr>
                                      <p:to>
                                        <p:strVal val="visible"/>
                                      </p:to>
                                    </p:set>
                                    <p:animEffect transition="in" filter="blinds(horizontal)">
                                      <p:cBhvr>
                                        <p:cTn id="7" dur="500"/>
                                        <p:tgtEl>
                                          <p:spTgt spid="44647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6470">
                                            <p:txEl>
                                              <p:pRg st="1" end="1"/>
                                            </p:txEl>
                                          </p:spTgt>
                                        </p:tgtEl>
                                        <p:attrNameLst>
                                          <p:attrName>style.visibility</p:attrName>
                                        </p:attrNameLst>
                                      </p:cBhvr>
                                      <p:to>
                                        <p:strVal val="visible"/>
                                      </p:to>
                                    </p:set>
                                    <p:animEffect transition="in" filter="blinds(horizontal)">
                                      <p:cBhvr>
                                        <p:cTn id="10" dur="500"/>
                                        <p:tgtEl>
                                          <p:spTgt spid="44647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6470">
                                            <p:txEl>
                                              <p:pRg st="2" end="2"/>
                                            </p:txEl>
                                          </p:spTgt>
                                        </p:tgtEl>
                                        <p:attrNameLst>
                                          <p:attrName>style.visibility</p:attrName>
                                        </p:attrNameLst>
                                      </p:cBhvr>
                                      <p:to>
                                        <p:strVal val="visible"/>
                                      </p:to>
                                    </p:set>
                                    <p:animEffect transition="in" filter="blinds(horizontal)">
                                      <p:cBhvr>
                                        <p:cTn id="13" dur="500"/>
                                        <p:tgtEl>
                                          <p:spTgt spid="44647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46470">
                                            <p:txEl>
                                              <p:pRg st="3" end="3"/>
                                            </p:txEl>
                                          </p:spTgt>
                                        </p:tgtEl>
                                        <p:attrNameLst>
                                          <p:attrName>style.visibility</p:attrName>
                                        </p:attrNameLst>
                                      </p:cBhvr>
                                      <p:to>
                                        <p:strVal val="visible"/>
                                      </p:to>
                                    </p:set>
                                    <p:animEffect transition="in" filter="blinds(horizontal)">
                                      <p:cBhvr>
                                        <p:cTn id="16" dur="500"/>
                                        <p:tgtEl>
                                          <p:spTgt spid="446470">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46470">
                                            <p:txEl>
                                              <p:pRg st="4" end="4"/>
                                            </p:txEl>
                                          </p:spTgt>
                                        </p:tgtEl>
                                        <p:attrNameLst>
                                          <p:attrName>style.visibility</p:attrName>
                                        </p:attrNameLst>
                                      </p:cBhvr>
                                      <p:to>
                                        <p:strVal val="visible"/>
                                      </p:to>
                                    </p:set>
                                    <p:animEffect transition="in" filter="blinds(horizontal)">
                                      <p:cBhvr>
                                        <p:cTn id="19" dur="500"/>
                                        <p:tgtEl>
                                          <p:spTgt spid="446470">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46470">
                                            <p:txEl>
                                              <p:pRg st="5" end="5"/>
                                            </p:txEl>
                                          </p:spTgt>
                                        </p:tgtEl>
                                        <p:attrNameLst>
                                          <p:attrName>style.visibility</p:attrName>
                                        </p:attrNameLst>
                                      </p:cBhvr>
                                      <p:to>
                                        <p:strVal val="visible"/>
                                      </p:to>
                                    </p:set>
                                    <p:animEffect transition="in" filter="blinds(horizontal)">
                                      <p:cBhvr>
                                        <p:cTn id="22" dur="500"/>
                                        <p:tgtEl>
                                          <p:spTgt spid="446470">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46470">
                                            <p:txEl>
                                              <p:pRg st="6" end="6"/>
                                            </p:txEl>
                                          </p:spTgt>
                                        </p:tgtEl>
                                        <p:attrNameLst>
                                          <p:attrName>style.visibility</p:attrName>
                                        </p:attrNameLst>
                                      </p:cBhvr>
                                      <p:to>
                                        <p:strVal val="visible"/>
                                      </p:to>
                                    </p:set>
                                    <p:animEffect transition="in" filter="blinds(horizontal)">
                                      <p:cBhvr>
                                        <p:cTn id="25" dur="500"/>
                                        <p:tgtEl>
                                          <p:spTgt spid="446470">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46470">
                                            <p:txEl>
                                              <p:pRg st="7" end="7"/>
                                            </p:txEl>
                                          </p:spTgt>
                                        </p:tgtEl>
                                        <p:attrNameLst>
                                          <p:attrName>style.visibility</p:attrName>
                                        </p:attrNameLst>
                                      </p:cBhvr>
                                      <p:to>
                                        <p:strVal val="visible"/>
                                      </p:to>
                                    </p:set>
                                    <p:animEffect transition="in" filter="blinds(horizontal)">
                                      <p:cBhvr>
                                        <p:cTn id="28" dur="500"/>
                                        <p:tgtEl>
                                          <p:spTgt spid="446470">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46471"/>
                                        </p:tgtEl>
                                        <p:attrNameLst>
                                          <p:attrName>style.visibility</p:attrName>
                                        </p:attrNameLst>
                                      </p:cBhvr>
                                      <p:to>
                                        <p:strVal val="visible"/>
                                      </p:to>
                                    </p:set>
                                    <p:animEffect transition="in" filter="blinds(horizontal)">
                                      <p:cBhvr>
                                        <p:cTn id="33" dur="500"/>
                                        <p:tgtEl>
                                          <p:spTgt spid="44647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46474"/>
                                        </p:tgtEl>
                                        <p:attrNameLst>
                                          <p:attrName>style.visibility</p:attrName>
                                        </p:attrNameLst>
                                      </p:cBhvr>
                                      <p:to>
                                        <p:strVal val="visible"/>
                                      </p:to>
                                    </p:set>
                                    <p:animEffect transition="in" filter="blinds(horizontal)">
                                      <p:cBhvr>
                                        <p:cTn id="38" dur="500"/>
                                        <p:tgtEl>
                                          <p:spTgt spid="446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4755" name="Text Box 3"/>
          <p:cNvSpPr txBox="1">
            <a:spLocks noChangeArrowheads="1"/>
          </p:cNvSpPr>
          <p:nvPr/>
        </p:nvSpPr>
        <p:spPr bwMode="auto">
          <a:xfrm>
            <a:off x="669925" y="782638"/>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4756" name="Rectangle 4"/>
          <p:cNvSpPr>
            <a:spLocks noChangeArrowheads="1"/>
          </p:cNvSpPr>
          <p:nvPr/>
        </p:nvSpPr>
        <p:spPr bwMode="auto">
          <a:xfrm>
            <a:off x="533400" y="11430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a:t>
            </a:r>
            <a:r>
              <a:rPr lang="zh-CN" altLang="en-US" sz="2400">
                <a:solidFill>
                  <a:srgbClr val="000000"/>
                </a:solidFill>
              </a:rPr>
              <a:t>利用</a:t>
            </a:r>
            <a:r>
              <a:rPr lang="zh-CN" altLang="en-US" sz="2400">
                <a:solidFill>
                  <a:srgbClr val="FF0000"/>
                </a:solidFill>
              </a:rPr>
              <a:t>记录型信号量</a:t>
            </a:r>
            <a:r>
              <a:rPr lang="zh-CN" altLang="en-US" sz="2400">
                <a:solidFill>
                  <a:srgbClr val="000000"/>
                </a:solidFill>
              </a:rPr>
              <a:t>解决哲学家进餐问题</a:t>
            </a:r>
            <a:endParaRPr lang="zh-CN" altLang="en-US" sz="2400" b="0">
              <a:solidFill>
                <a:srgbClr val="000000"/>
              </a:solidFill>
            </a:endParaRPr>
          </a:p>
        </p:txBody>
      </p:sp>
      <p:sp>
        <p:nvSpPr>
          <p:cNvPr id="74757" name="Rectangle 5"/>
          <p:cNvSpPr>
            <a:spLocks noChangeArrowheads="1"/>
          </p:cNvSpPr>
          <p:nvPr/>
        </p:nvSpPr>
        <p:spPr bwMode="auto">
          <a:xfrm>
            <a:off x="228600" y="1676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       (1) </a:t>
            </a:r>
            <a:r>
              <a:rPr lang="zh-CN" altLang="en-US" sz="2400">
                <a:solidFill>
                  <a:srgbClr val="3333CC"/>
                </a:solidFill>
              </a:rPr>
              <a:t>至多只允许有四位哲学家同时去拿左边的筷子</a:t>
            </a:r>
            <a:endParaRPr lang="zh-CN" altLang="en-US" sz="2400" b="0">
              <a:solidFill>
                <a:srgbClr val="000000"/>
              </a:solidFill>
            </a:endParaRPr>
          </a:p>
        </p:txBody>
      </p:sp>
      <p:sp>
        <p:nvSpPr>
          <p:cNvPr id="447494" name="Text Box 6"/>
          <p:cNvSpPr txBox="1">
            <a:spLocks noChangeArrowheads="1"/>
          </p:cNvSpPr>
          <p:nvPr/>
        </p:nvSpPr>
        <p:spPr bwMode="auto">
          <a:xfrm>
            <a:off x="762000" y="2667000"/>
            <a:ext cx="4724400" cy="38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2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en-US" altLang="zh-CN" sz="2200" dirty="0" smtClean="0">
                <a:solidFill>
                  <a:srgbClr val="000000"/>
                </a:solidFill>
                <a:ea typeface="宋体" panose="02010600030101010101" pitchFamily="2" charset="-122"/>
              </a:rPr>
              <a:t>wait(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smtClean="0">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en-US" altLang="zh-CN" sz="2200" dirty="0" smtClean="0">
                <a:solidFill>
                  <a:srgbClr val="000000"/>
                </a:solidFill>
                <a:ea typeface="宋体" panose="02010600030101010101" pitchFamily="2" charset="-122"/>
              </a:rPr>
              <a:t>wait(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 + 1) % 5)];</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zh-CN" altLang="en-US" sz="2200" dirty="0">
                <a:solidFill>
                  <a:srgbClr val="000000"/>
                </a:solidFill>
                <a:ea typeface="宋体" panose="02010600030101010101" pitchFamily="2" charset="-122"/>
              </a:rPr>
              <a:t>吃饭</a:t>
            </a:r>
          </a:p>
          <a:p>
            <a:pPr eaLnBrk="1" hangingPunct="1">
              <a:lnSpc>
                <a:spcPct val="110000"/>
              </a:lnSpc>
              <a:spcBef>
                <a:spcPct val="0"/>
              </a:spcBef>
              <a:buFontTx/>
              <a:buNone/>
            </a:pPr>
            <a:r>
              <a:rPr lang="zh-CN" altLang="en-US" sz="2200" dirty="0">
                <a:solidFill>
                  <a:srgbClr val="000000"/>
                </a:solidFill>
                <a:ea typeface="宋体" panose="02010600030101010101" pitchFamily="2" charset="-122"/>
              </a:rPr>
              <a:t>     </a:t>
            </a:r>
            <a:r>
              <a:rPr lang="en-US" altLang="zh-CN" sz="2200" dirty="0">
                <a:solidFill>
                  <a:srgbClr val="000000"/>
                </a:solidFill>
                <a:ea typeface="宋体" panose="02010600030101010101" pitchFamily="2" charset="-122"/>
              </a:rPr>
              <a:t>signal</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 + 1) % 5)];</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signal</a:t>
            </a:r>
            <a:r>
              <a:rPr lang="en-US" altLang="zh-CN" sz="2200" dirty="0" smtClean="0">
                <a:solidFill>
                  <a:srgbClr val="000000"/>
                </a:solidFill>
                <a:ea typeface="宋体" panose="02010600030101010101" pitchFamily="2" charset="-122"/>
              </a:rPr>
              <a:t>(</a:t>
            </a:r>
            <a:r>
              <a:rPr lang="zh-CN" altLang="en-US" sz="2000" dirty="0">
                <a:solidFill>
                  <a:srgbClr val="000000"/>
                </a:solidFill>
              </a:rPr>
              <a:t>筷子</a:t>
            </a:r>
            <a:r>
              <a:rPr lang="en-US" altLang="zh-CN" sz="2200" dirty="0" smtClean="0">
                <a:solidFill>
                  <a:srgbClr val="000000"/>
                </a:solidFill>
                <a:ea typeface="宋体" panose="02010600030101010101" pitchFamily="2" charset="-122"/>
              </a:rPr>
              <a:t>[</a:t>
            </a:r>
            <a:r>
              <a:rPr lang="en-US" altLang="zh-CN" sz="2200" dirty="0" err="1">
                <a:solidFill>
                  <a:srgbClr val="000000"/>
                </a:solidFill>
                <a:ea typeface="宋体" panose="02010600030101010101" pitchFamily="2" charset="-122"/>
              </a:rPr>
              <a:t>i</a:t>
            </a:r>
            <a:r>
              <a:rPr lang="en-US" altLang="zh-CN" sz="2200" dirty="0">
                <a:solidFill>
                  <a:srgbClr val="000000"/>
                </a:solidFill>
                <a:ea typeface="宋体" panose="02010600030101010101" pitchFamily="2" charset="-122"/>
              </a:rPr>
              <a:t>]);</a:t>
            </a:r>
          </a:p>
          <a:p>
            <a:pPr eaLnBrk="1" hangingPunct="1">
              <a:lnSpc>
                <a:spcPct val="110000"/>
              </a:lnSpc>
              <a:spcBef>
                <a:spcPct val="0"/>
              </a:spcBef>
              <a:buFontTx/>
              <a:buNone/>
            </a:pPr>
            <a:endParaRPr lang="en-US" altLang="zh-CN" sz="2200" dirty="0">
              <a:solidFill>
                <a:srgbClr val="000000"/>
              </a:solidFill>
              <a:ea typeface="宋体" panose="02010600030101010101" pitchFamily="2" charset="-122"/>
            </a:endParaRP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p:txBody>
      </p:sp>
      <p:sp>
        <p:nvSpPr>
          <p:cNvPr id="74759" name="Text Box 7"/>
          <p:cNvSpPr txBox="1">
            <a:spLocks noChangeArrowheads="1"/>
          </p:cNvSpPr>
          <p:nvPr/>
        </p:nvSpPr>
        <p:spPr bwMode="auto">
          <a:xfrm>
            <a:off x="304800" y="2133600"/>
            <a:ext cx="85344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设置信号量</a:t>
            </a:r>
            <a:r>
              <a:rPr lang="en-US" altLang="zh-CN" sz="2400">
                <a:solidFill>
                  <a:srgbClr val="000000"/>
                </a:solidFill>
              </a:rPr>
              <a:t>room</a:t>
            </a:r>
            <a:r>
              <a:rPr lang="zh-CN" altLang="en-US" sz="2400">
                <a:solidFill>
                  <a:srgbClr val="000000"/>
                </a:solidFill>
              </a:rPr>
              <a:t>，初值为</a:t>
            </a:r>
            <a:r>
              <a:rPr lang="en-US" altLang="zh-CN" sz="2400">
                <a:solidFill>
                  <a:srgbClr val="000000"/>
                </a:solidFill>
              </a:rPr>
              <a:t>4</a:t>
            </a:r>
            <a:r>
              <a:rPr lang="zh-CN" altLang="en-US" sz="2400">
                <a:solidFill>
                  <a:srgbClr val="000000"/>
                </a:solidFill>
              </a:rPr>
              <a:t>，表示最多允许四位哲学家就坐。</a:t>
            </a:r>
          </a:p>
        </p:txBody>
      </p:sp>
      <p:sp>
        <p:nvSpPr>
          <p:cNvPr id="447496" name="Text Box 8"/>
          <p:cNvSpPr txBox="1">
            <a:spLocks noChangeArrowheads="1"/>
          </p:cNvSpPr>
          <p:nvPr/>
        </p:nvSpPr>
        <p:spPr bwMode="auto">
          <a:xfrm>
            <a:off x="1143000" y="3429000"/>
            <a:ext cx="184308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wait(room);</a:t>
            </a:r>
          </a:p>
        </p:txBody>
      </p:sp>
      <p:sp>
        <p:nvSpPr>
          <p:cNvPr id="447497" name="Text Box 9"/>
          <p:cNvSpPr txBox="1">
            <a:spLocks noChangeArrowheads="1"/>
          </p:cNvSpPr>
          <p:nvPr/>
        </p:nvSpPr>
        <p:spPr bwMode="auto">
          <a:xfrm>
            <a:off x="1170214" y="5638800"/>
            <a:ext cx="21304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0000FF"/>
                </a:solidFill>
              </a:rPr>
              <a:t>signal(room);</a:t>
            </a:r>
          </a:p>
        </p:txBody>
      </p:sp>
    </p:spTree>
    <p:extLst>
      <p:ext uri="{BB962C8B-B14F-4D97-AF65-F5344CB8AC3E}">
        <p14:creationId xmlns:p14="http://schemas.microsoft.com/office/powerpoint/2010/main" val="1940794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animEffect transition="in" filter="blinds(horizontal)">
                                      <p:cBhvr>
                                        <p:cTn id="7" dur="500"/>
                                        <p:tgtEl>
                                          <p:spTgt spid="44749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7494">
                                            <p:txEl>
                                              <p:pRg st="1" end="1"/>
                                            </p:txEl>
                                          </p:spTgt>
                                        </p:tgtEl>
                                        <p:attrNameLst>
                                          <p:attrName>style.visibility</p:attrName>
                                        </p:attrNameLst>
                                      </p:cBhvr>
                                      <p:to>
                                        <p:strVal val="visible"/>
                                      </p:to>
                                    </p:set>
                                    <p:animEffect transition="in" filter="blinds(horizontal)">
                                      <p:cBhvr>
                                        <p:cTn id="10" dur="500"/>
                                        <p:tgtEl>
                                          <p:spTgt spid="44749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7494">
                                            <p:txEl>
                                              <p:pRg st="2" end="2"/>
                                            </p:txEl>
                                          </p:spTgt>
                                        </p:tgtEl>
                                        <p:attrNameLst>
                                          <p:attrName>style.visibility</p:attrName>
                                        </p:attrNameLst>
                                      </p:cBhvr>
                                      <p:to>
                                        <p:strVal val="visible"/>
                                      </p:to>
                                    </p:set>
                                    <p:animEffect transition="in" filter="blinds(horizontal)">
                                      <p:cBhvr>
                                        <p:cTn id="13" dur="500"/>
                                        <p:tgtEl>
                                          <p:spTgt spid="44749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47494">
                                            <p:txEl>
                                              <p:pRg st="3" end="3"/>
                                            </p:txEl>
                                          </p:spTgt>
                                        </p:tgtEl>
                                        <p:attrNameLst>
                                          <p:attrName>style.visibility</p:attrName>
                                        </p:attrNameLst>
                                      </p:cBhvr>
                                      <p:to>
                                        <p:strVal val="visible"/>
                                      </p:to>
                                    </p:set>
                                    <p:animEffect transition="in" filter="blinds(horizontal)">
                                      <p:cBhvr>
                                        <p:cTn id="16" dur="500"/>
                                        <p:tgtEl>
                                          <p:spTgt spid="44749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47494">
                                            <p:txEl>
                                              <p:pRg st="4" end="4"/>
                                            </p:txEl>
                                          </p:spTgt>
                                        </p:tgtEl>
                                        <p:attrNameLst>
                                          <p:attrName>style.visibility</p:attrName>
                                        </p:attrNameLst>
                                      </p:cBhvr>
                                      <p:to>
                                        <p:strVal val="visible"/>
                                      </p:to>
                                    </p:set>
                                    <p:animEffect transition="in" filter="blinds(horizontal)">
                                      <p:cBhvr>
                                        <p:cTn id="19" dur="500"/>
                                        <p:tgtEl>
                                          <p:spTgt spid="44749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47494">
                                            <p:txEl>
                                              <p:pRg st="5" end="5"/>
                                            </p:txEl>
                                          </p:spTgt>
                                        </p:tgtEl>
                                        <p:attrNameLst>
                                          <p:attrName>style.visibility</p:attrName>
                                        </p:attrNameLst>
                                      </p:cBhvr>
                                      <p:to>
                                        <p:strVal val="visible"/>
                                      </p:to>
                                    </p:set>
                                    <p:animEffect transition="in" filter="blinds(horizontal)">
                                      <p:cBhvr>
                                        <p:cTn id="22" dur="500"/>
                                        <p:tgtEl>
                                          <p:spTgt spid="447494">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47494">
                                            <p:txEl>
                                              <p:pRg st="6" end="6"/>
                                            </p:txEl>
                                          </p:spTgt>
                                        </p:tgtEl>
                                        <p:attrNameLst>
                                          <p:attrName>style.visibility</p:attrName>
                                        </p:attrNameLst>
                                      </p:cBhvr>
                                      <p:to>
                                        <p:strVal val="visible"/>
                                      </p:to>
                                    </p:set>
                                    <p:animEffect transition="in" filter="blinds(horizontal)">
                                      <p:cBhvr>
                                        <p:cTn id="25" dur="500"/>
                                        <p:tgtEl>
                                          <p:spTgt spid="447494">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47494">
                                            <p:txEl>
                                              <p:pRg st="7" end="7"/>
                                            </p:txEl>
                                          </p:spTgt>
                                        </p:tgtEl>
                                        <p:attrNameLst>
                                          <p:attrName>style.visibility</p:attrName>
                                        </p:attrNameLst>
                                      </p:cBhvr>
                                      <p:to>
                                        <p:strVal val="visible"/>
                                      </p:to>
                                    </p:set>
                                    <p:animEffect transition="in" filter="blinds(horizontal)">
                                      <p:cBhvr>
                                        <p:cTn id="28" dur="500"/>
                                        <p:tgtEl>
                                          <p:spTgt spid="447494">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47494">
                                            <p:txEl>
                                              <p:pRg st="9" end="9"/>
                                            </p:txEl>
                                          </p:spTgt>
                                        </p:tgtEl>
                                        <p:attrNameLst>
                                          <p:attrName>style.visibility</p:attrName>
                                        </p:attrNameLst>
                                      </p:cBhvr>
                                      <p:to>
                                        <p:strVal val="visible"/>
                                      </p:to>
                                    </p:set>
                                    <p:animEffect transition="in" filter="blinds(horizontal)">
                                      <p:cBhvr>
                                        <p:cTn id="31" dur="500"/>
                                        <p:tgtEl>
                                          <p:spTgt spid="447494">
                                            <p:txEl>
                                              <p:pRg st="9" end="9"/>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47496"/>
                                        </p:tgtEl>
                                        <p:attrNameLst>
                                          <p:attrName>style.visibility</p:attrName>
                                        </p:attrNameLst>
                                      </p:cBhvr>
                                      <p:to>
                                        <p:strVal val="visible"/>
                                      </p:to>
                                    </p:set>
                                    <p:animEffect transition="in" filter="blinds(horizontal)">
                                      <p:cBhvr>
                                        <p:cTn id="36" dur="500"/>
                                        <p:tgtEl>
                                          <p:spTgt spid="44749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47497"/>
                                        </p:tgtEl>
                                        <p:attrNameLst>
                                          <p:attrName>style.visibility</p:attrName>
                                        </p:attrNameLst>
                                      </p:cBhvr>
                                      <p:to>
                                        <p:strVal val="visible"/>
                                      </p:to>
                                    </p:set>
                                    <p:animEffect transition="in" filter="blinds(horizontal)">
                                      <p:cBhvr>
                                        <p:cTn id="41" dur="500"/>
                                        <p:tgtEl>
                                          <p:spTgt spid="447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6" grpId="0"/>
      <p:bldP spid="44749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5779" name="Text Box 3"/>
          <p:cNvSpPr txBox="1">
            <a:spLocks noChangeArrowheads="1"/>
          </p:cNvSpPr>
          <p:nvPr/>
        </p:nvSpPr>
        <p:spPr bwMode="auto">
          <a:xfrm>
            <a:off x="669925" y="782638"/>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5780" name="Rectangle 4"/>
          <p:cNvSpPr>
            <a:spLocks noChangeArrowheads="1"/>
          </p:cNvSpPr>
          <p:nvPr/>
        </p:nvSpPr>
        <p:spPr bwMode="auto">
          <a:xfrm>
            <a:off x="533400"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a:t>
            </a:r>
            <a:r>
              <a:rPr lang="zh-CN" altLang="en-US" sz="2400">
                <a:solidFill>
                  <a:srgbClr val="000000"/>
                </a:solidFill>
              </a:rPr>
              <a:t>利用</a:t>
            </a:r>
            <a:r>
              <a:rPr lang="zh-CN" altLang="en-US" sz="2400">
                <a:solidFill>
                  <a:srgbClr val="FF0000"/>
                </a:solidFill>
              </a:rPr>
              <a:t>记录型信号量</a:t>
            </a:r>
            <a:r>
              <a:rPr lang="zh-CN" altLang="en-US" sz="2400">
                <a:solidFill>
                  <a:srgbClr val="000000"/>
                </a:solidFill>
              </a:rPr>
              <a:t>解决哲学家进餐问题</a:t>
            </a:r>
            <a:endParaRPr lang="zh-CN" altLang="en-US" sz="2400" b="0">
              <a:solidFill>
                <a:srgbClr val="000000"/>
              </a:solidFill>
            </a:endParaRPr>
          </a:p>
        </p:txBody>
      </p:sp>
      <p:sp>
        <p:nvSpPr>
          <p:cNvPr id="75781" name="Rectangle 5"/>
          <p:cNvSpPr>
            <a:spLocks noChangeArrowheads="1"/>
          </p:cNvSpPr>
          <p:nvPr/>
        </p:nvSpPr>
        <p:spPr bwMode="auto">
          <a:xfrm>
            <a:off x="533400" y="1981200"/>
            <a:ext cx="8153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       (2) </a:t>
            </a:r>
            <a:r>
              <a:rPr lang="zh-CN" altLang="en-US" sz="2400">
                <a:solidFill>
                  <a:srgbClr val="3333CC"/>
                </a:solidFill>
              </a:rPr>
              <a:t>仅当哲学家的左、右两只筷子均可用时，才允许他拿起筷子进餐</a:t>
            </a:r>
            <a:r>
              <a:rPr lang="zh-CN" altLang="en-US" sz="2400">
                <a:solidFill>
                  <a:srgbClr val="000000"/>
                </a:solidFill>
              </a:rPr>
              <a:t>。</a:t>
            </a:r>
          </a:p>
          <a:p>
            <a:pPr eaLnBrk="1" hangingPunct="1">
              <a:spcBef>
                <a:spcPct val="0"/>
              </a:spcBef>
              <a:buFontTx/>
              <a:buNone/>
            </a:pPr>
            <a:r>
              <a:rPr lang="zh-CN" altLang="en-US" sz="2400">
                <a:solidFill>
                  <a:srgbClr val="000000"/>
                </a:solidFill>
              </a:rPr>
              <a:t>       </a:t>
            </a:r>
            <a:r>
              <a:rPr lang="en-US" altLang="zh-CN" sz="2400">
                <a:solidFill>
                  <a:srgbClr val="000000"/>
                </a:solidFill>
              </a:rPr>
              <a:t>(3) </a:t>
            </a:r>
            <a:r>
              <a:rPr lang="zh-CN" altLang="en-US" sz="2400">
                <a:solidFill>
                  <a:srgbClr val="3333CC"/>
                </a:solidFill>
              </a:rPr>
              <a:t>规定奇数号哲学家先拿他左边的筷子，然后再去拿右边的筷子；而偶数号哲学家则相反</a:t>
            </a:r>
            <a:r>
              <a:rPr lang="zh-CN" altLang="en-US" sz="2400">
                <a:solidFill>
                  <a:srgbClr val="000000"/>
                </a:solidFill>
              </a:rPr>
              <a:t>。按此规定，将是</a:t>
            </a:r>
            <a:r>
              <a:rPr lang="en-US" altLang="zh-CN" sz="2400">
                <a:solidFill>
                  <a:srgbClr val="000000"/>
                </a:solidFill>
              </a:rPr>
              <a:t>1</a:t>
            </a:r>
            <a:r>
              <a:rPr lang="zh-CN" altLang="en-US" sz="2400">
                <a:solidFill>
                  <a:srgbClr val="000000"/>
                </a:solidFill>
              </a:rPr>
              <a:t>、 </a:t>
            </a:r>
            <a:r>
              <a:rPr lang="en-US" altLang="zh-CN" sz="2400">
                <a:solidFill>
                  <a:srgbClr val="000000"/>
                </a:solidFill>
              </a:rPr>
              <a:t>2</a:t>
            </a:r>
            <a:r>
              <a:rPr lang="zh-CN" altLang="en-US" sz="2400">
                <a:solidFill>
                  <a:srgbClr val="000000"/>
                </a:solidFill>
              </a:rPr>
              <a:t>号哲学家竞争</a:t>
            </a:r>
            <a:r>
              <a:rPr lang="en-US" altLang="zh-CN" sz="2400">
                <a:solidFill>
                  <a:srgbClr val="000000"/>
                </a:solidFill>
              </a:rPr>
              <a:t>1</a:t>
            </a:r>
            <a:r>
              <a:rPr lang="zh-CN" altLang="en-US" sz="2400">
                <a:solidFill>
                  <a:srgbClr val="000000"/>
                </a:solidFill>
              </a:rPr>
              <a:t>号筷子；</a:t>
            </a:r>
            <a:r>
              <a:rPr lang="en-US" altLang="zh-CN" sz="2400">
                <a:solidFill>
                  <a:srgbClr val="000000"/>
                </a:solidFill>
              </a:rPr>
              <a:t>3</a:t>
            </a:r>
            <a:r>
              <a:rPr lang="zh-CN" altLang="en-US" sz="2400">
                <a:solidFill>
                  <a:srgbClr val="000000"/>
                </a:solidFill>
              </a:rPr>
              <a:t>、</a:t>
            </a:r>
            <a:r>
              <a:rPr lang="en-US" altLang="zh-CN" sz="2400">
                <a:solidFill>
                  <a:srgbClr val="000000"/>
                </a:solidFill>
              </a:rPr>
              <a:t>4</a:t>
            </a:r>
            <a:r>
              <a:rPr lang="zh-CN" altLang="en-US" sz="2400">
                <a:solidFill>
                  <a:srgbClr val="000000"/>
                </a:solidFill>
              </a:rPr>
              <a:t>号哲学家竞争</a:t>
            </a:r>
            <a:r>
              <a:rPr lang="en-US" altLang="zh-CN" sz="2400">
                <a:solidFill>
                  <a:srgbClr val="000000"/>
                </a:solidFill>
              </a:rPr>
              <a:t>3</a:t>
            </a:r>
            <a:r>
              <a:rPr lang="zh-CN" altLang="en-US" sz="2400">
                <a:solidFill>
                  <a:srgbClr val="000000"/>
                </a:solidFill>
              </a:rPr>
              <a:t>号筷子。即五位哲学家都先竞争奇数号筷子，获得后，再去竞争偶数号筷子，最后总会有一位哲学家能获得两只筷子而进餐。</a:t>
            </a:r>
            <a:r>
              <a:rPr lang="zh-CN" altLang="en-US" sz="2400" b="0">
                <a:solidFill>
                  <a:srgbClr val="000000"/>
                </a:solidFill>
              </a:rPr>
              <a:t> </a:t>
            </a:r>
          </a:p>
        </p:txBody>
      </p:sp>
    </p:spTree>
    <p:extLst>
      <p:ext uri="{BB962C8B-B14F-4D97-AF65-F5344CB8AC3E}">
        <p14:creationId xmlns:p14="http://schemas.microsoft.com/office/powerpoint/2010/main" val="1595957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3315" name="Text Box 3"/>
          <p:cNvSpPr txBox="1">
            <a:spLocks noChangeArrowheads="1"/>
          </p:cNvSpPr>
          <p:nvPr/>
        </p:nvSpPr>
        <p:spPr bwMode="auto">
          <a:xfrm>
            <a:off x="593725" y="806450"/>
            <a:ext cx="518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2.1.3 </a:t>
            </a:r>
            <a:r>
              <a:rPr kumimoji="0" lang="zh-CN" altLang="en-US" sz="2800">
                <a:solidFill>
                  <a:srgbClr val="000000"/>
                </a:solidFill>
                <a:latin typeface="楷体_GB2312" pitchFamily="49" charset="-122"/>
              </a:rPr>
              <a:t>程序的并发执行及其特征</a:t>
            </a:r>
          </a:p>
        </p:txBody>
      </p:sp>
      <p:sp>
        <p:nvSpPr>
          <p:cNvPr id="13316" name="Rectangle 4"/>
          <p:cNvSpPr>
            <a:spLocks noGrp="1" noChangeArrowheads="1"/>
          </p:cNvSpPr>
          <p:nvPr>
            <p:ph type="body" idx="1"/>
          </p:nvPr>
        </p:nvSpPr>
        <p:spPr>
          <a:xfrm>
            <a:off x="533400" y="1447800"/>
            <a:ext cx="8458200" cy="2057400"/>
          </a:xfrm>
        </p:spPr>
        <p:txBody>
          <a:bodyPr/>
          <a:lstStyle/>
          <a:p>
            <a:pPr marL="0" indent="0" eaLnBrk="1" hangingPunct="1">
              <a:lnSpc>
                <a:spcPct val="80000"/>
              </a:lnSpc>
            </a:pPr>
            <a:r>
              <a:rPr kumimoji="1" lang="zh-CN" altLang="en-US" sz="2400" smtClean="0">
                <a:solidFill>
                  <a:srgbClr val="3333CC"/>
                </a:solidFill>
              </a:rPr>
              <a:t>程序并发执行</a:t>
            </a:r>
            <a:r>
              <a:rPr kumimoji="1" lang="zh-CN" altLang="en-US" sz="2400" smtClean="0"/>
              <a:t>极大地提高了</a:t>
            </a:r>
            <a:r>
              <a:rPr kumimoji="1" lang="zh-CN" altLang="en-US" sz="2400" smtClean="0">
                <a:solidFill>
                  <a:srgbClr val="3333CC"/>
                </a:solidFill>
              </a:rPr>
              <a:t>资源利用率</a:t>
            </a:r>
            <a:r>
              <a:rPr kumimoji="1" lang="zh-CN" altLang="en-US" sz="2400" smtClean="0"/>
              <a:t>和</a:t>
            </a:r>
            <a:r>
              <a:rPr kumimoji="1" lang="zh-CN" altLang="en-US" sz="2400" smtClean="0">
                <a:solidFill>
                  <a:srgbClr val="3333CC"/>
                </a:solidFill>
              </a:rPr>
              <a:t>系统吞吐量</a:t>
            </a:r>
            <a:r>
              <a:rPr kumimoji="1" lang="zh-CN" altLang="en-US" sz="2400" smtClean="0"/>
              <a:t>，同时也产生了不同于顺序执行的</a:t>
            </a:r>
            <a:r>
              <a:rPr kumimoji="1" lang="zh-CN" altLang="en-US" sz="2400" smtClean="0">
                <a:solidFill>
                  <a:srgbClr val="3333CC"/>
                </a:solidFill>
              </a:rPr>
              <a:t>新特征</a:t>
            </a:r>
            <a:r>
              <a:rPr kumimoji="1" lang="zh-CN" altLang="en-US" sz="2400" smtClean="0"/>
              <a:t>：</a:t>
            </a:r>
          </a:p>
          <a:p>
            <a:pPr marL="822325" lvl="1" eaLnBrk="1" hangingPunct="1">
              <a:lnSpc>
                <a:spcPct val="80000"/>
              </a:lnSpc>
            </a:pPr>
            <a:r>
              <a:rPr kumimoji="1" lang="zh-CN" altLang="en-US" sz="2400" smtClean="0">
                <a:solidFill>
                  <a:srgbClr val="FF0000"/>
                </a:solidFill>
              </a:rPr>
              <a:t>间断性</a:t>
            </a:r>
            <a:r>
              <a:rPr kumimoji="1" lang="zh-CN" altLang="en-US" sz="2400" smtClean="0"/>
              <a:t>。程序“走走停停”。</a:t>
            </a:r>
          </a:p>
          <a:p>
            <a:pPr marL="822325" lvl="1" eaLnBrk="1" hangingPunct="1">
              <a:lnSpc>
                <a:spcPct val="80000"/>
              </a:lnSpc>
            </a:pPr>
            <a:r>
              <a:rPr kumimoji="1" lang="zh-CN" altLang="en-US" sz="2400" smtClean="0">
                <a:solidFill>
                  <a:srgbClr val="FF0000"/>
                </a:solidFill>
              </a:rPr>
              <a:t>失去封闭性</a:t>
            </a:r>
            <a:r>
              <a:rPr kumimoji="1" lang="zh-CN" altLang="en-US" sz="2400" smtClean="0"/>
              <a:t>。</a:t>
            </a:r>
            <a:r>
              <a:rPr kumimoji="1" lang="zh-CN" altLang="en-US" sz="2400" smtClean="0">
                <a:solidFill>
                  <a:srgbClr val="3333CC"/>
                </a:solidFill>
              </a:rPr>
              <a:t>执行环境</a:t>
            </a:r>
            <a:r>
              <a:rPr kumimoji="1" lang="zh-CN" altLang="en-US" sz="2400" smtClean="0"/>
              <a:t>要</a:t>
            </a:r>
            <a:r>
              <a:rPr kumimoji="1" lang="zh-CN" altLang="en-US" sz="2400" smtClean="0">
                <a:solidFill>
                  <a:srgbClr val="3333CC"/>
                </a:solidFill>
              </a:rPr>
              <a:t>受到外界程序的影响</a:t>
            </a:r>
            <a:r>
              <a:rPr kumimoji="1" lang="zh-CN" altLang="en-US" sz="2400" smtClean="0"/>
              <a:t>。</a:t>
            </a:r>
          </a:p>
          <a:p>
            <a:pPr marL="822325" lvl="1" eaLnBrk="1" hangingPunct="1">
              <a:lnSpc>
                <a:spcPct val="80000"/>
              </a:lnSpc>
            </a:pPr>
            <a:r>
              <a:rPr kumimoji="1" lang="zh-CN" altLang="en-US" sz="2400" smtClean="0">
                <a:solidFill>
                  <a:srgbClr val="FF0000"/>
                </a:solidFill>
              </a:rPr>
              <a:t>不可再现性</a:t>
            </a:r>
            <a:r>
              <a:rPr kumimoji="1" lang="zh-CN" altLang="en-US" sz="2400" smtClean="0"/>
              <a:t>。同样的执行环境和初始条件，一个程序的多次重复执行，可得到不同的结果。</a:t>
            </a:r>
          </a:p>
        </p:txBody>
      </p:sp>
      <p:pic>
        <p:nvPicPr>
          <p:cNvPr id="13317" name="Picture 8" descr="MC90043252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3755">
            <a:off x="6172200" y="29718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9"/>
          <p:cNvSpPr txBox="1">
            <a:spLocks noChangeArrowheads="1"/>
          </p:cNvSpPr>
          <p:nvPr/>
        </p:nvSpPr>
        <p:spPr bwMode="auto">
          <a:xfrm>
            <a:off x="517525" y="3592513"/>
            <a:ext cx="8169275" cy="3116262"/>
          </a:xfrm>
          <a:prstGeom prst="rect">
            <a:avLst/>
          </a:prstGeom>
          <a:noFill/>
          <a:ln w="9525">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200">
                <a:solidFill>
                  <a:srgbClr val="000000"/>
                </a:solidFill>
              </a:rPr>
              <a:t>例如，有两个循环程序</a:t>
            </a:r>
            <a:r>
              <a:rPr lang="en-US" altLang="zh-CN" sz="2200">
                <a:solidFill>
                  <a:srgbClr val="3333CC"/>
                </a:solidFill>
              </a:rPr>
              <a:t>A</a:t>
            </a:r>
            <a:r>
              <a:rPr lang="zh-CN" altLang="en-US" sz="2200">
                <a:solidFill>
                  <a:srgbClr val="000000"/>
                </a:solidFill>
              </a:rPr>
              <a:t>和</a:t>
            </a:r>
            <a:r>
              <a:rPr lang="en-US" altLang="zh-CN" sz="2200">
                <a:solidFill>
                  <a:srgbClr val="3333CC"/>
                </a:solidFill>
              </a:rPr>
              <a:t>B</a:t>
            </a:r>
            <a:r>
              <a:rPr lang="zh-CN" altLang="en-US" sz="2200">
                <a:solidFill>
                  <a:srgbClr val="000000"/>
                </a:solidFill>
              </a:rPr>
              <a:t>，它们共享一变量</a:t>
            </a:r>
            <a:r>
              <a:rPr lang="en-US" altLang="zh-CN" sz="2200">
                <a:solidFill>
                  <a:srgbClr val="3333CC"/>
                </a:solidFill>
              </a:rPr>
              <a:t>N</a:t>
            </a:r>
            <a:r>
              <a:rPr lang="zh-CN" altLang="en-US" sz="2200">
                <a:solidFill>
                  <a:srgbClr val="000000"/>
                </a:solidFill>
              </a:rPr>
              <a:t>。程序</a:t>
            </a:r>
            <a:r>
              <a:rPr lang="en-US" altLang="zh-CN" sz="2200">
                <a:solidFill>
                  <a:srgbClr val="3333CC"/>
                </a:solidFill>
              </a:rPr>
              <a:t>A</a:t>
            </a:r>
            <a:r>
              <a:rPr lang="zh-CN" altLang="en-US" sz="2200">
                <a:solidFill>
                  <a:srgbClr val="000000"/>
                </a:solidFill>
              </a:rPr>
              <a:t>每执行一次时，都要做</a:t>
            </a:r>
            <a:r>
              <a:rPr lang="en-US" altLang="zh-CN" sz="2200">
                <a:solidFill>
                  <a:srgbClr val="3333CC"/>
                </a:solidFill>
              </a:rPr>
              <a:t>N=N+1</a:t>
            </a:r>
            <a:r>
              <a:rPr lang="zh-CN" altLang="en-US" sz="2200">
                <a:solidFill>
                  <a:srgbClr val="000000"/>
                </a:solidFill>
              </a:rPr>
              <a:t>操作；程序</a:t>
            </a:r>
            <a:r>
              <a:rPr lang="en-US" altLang="zh-CN" sz="2200">
                <a:solidFill>
                  <a:srgbClr val="3333CC"/>
                </a:solidFill>
              </a:rPr>
              <a:t>B</a:t>
            </a:r>
            <a:r>
              <a:rPr lang="zh-CN" altLang="en-US" sz="2200">
                <a:solidFill>
                  <a:srgbClr val="000000"/>
                </a:solidFill>
              </a:rPr>
              <a:t>每执行一次时， 都要执行</a:t>
            </a:r>
            <a:r>
              <a:rPr lang="en-US" altLang="zh-CN" sz="2200">
                <a:solidFill>
                  <a:srgbClr val="3333CC"/>
                </a:solidFill>
              </a:rPr>
              <a:t>Print(N)</a:t>
            </a:r>
            <a:r>
              <a:rPr lang="zh-CN" altLang="en-US" sz="2200">
                <a:solidFill>
                  <a:srgbClr val="000000"/>
                </a:solidFill>
              </a:rPr>
              <a:t>操作，然后再将</a:t>
            </a:r>
            <a:r>
              <a:rPr lang="en-US" altLang="zh-CN" sz="2200">
                <a:solidFill>
                  <a:srgbClr val="3333CC"/>
                </a:solidFill>
              </a:rPr>
              <a:t>N</a:t>
            </a:r>
            <a:r>
              <a:rPr lang="zh-CN" altLang="en-US" sz="2200">
                <a:solidFill>
                  <a:srgbClr val="000000"/>
                </a:solidFill>
              </a:rPr>
              <a:t>置成“</a:t>
            </a:r>
            <a:r>
              <a:rPr lang="en-US" altLang="zh-CN" sz="2200">
                <a:solidFill>
                  <a:srgbClr val="3333CC"/>
                </a:solidFill>
              </a:rPr>
              <a:t>0</a:t>
            </a:r>
            <a:r>
              <a:rPr lang="en-US" altLang="zh-CN" sz="2200">
                <a:solidFill>
                  <a:srgbClr val="000000"/>
                </a:solidFill>
              </a:rPr>
              <a:t>”</a:t>
            </a:r>
            <a:r>
              <a:rPr lang="zh-CN" altLang="en-US" sz="2200">
                <a:solidFill>
                  <a:srgbClr val="000000"/>
                </a:solidFill>
              </a:rPr>
              <a:t>。程序</a:t>
            </a:r>
            <a:r>
              <a:rPr lang="en-US" altLang="zh-CN" sz="2200">
                <a:solidFill>
                  <a:srgbClr val="3333CC"/>
                </a:solidFill>
              </a:rPr>
              <a:t>A</a:t>
            </a:r>
            <a:r>
              <a:rPr lang="zh-CN" altLang="en-US" sz="2200">
                <a:solidFill>
                  <a:srgbClr val="000000"/>
                </a:solidFill>
              </a:rPr>
              <a:t>和</a:t>
            </a:r>
            <a:r>
              <a:rPr lang="en-US" altLang="zh-CN" sz="2200">
                <a:solidFill>
                  <a:srgbClr val="3333CC"/>
                </a:solidFill>
              </a:rPr>
              <a:t>B</a:t>
            </a:r>
            <a:r>
              <a:rPr lang="zh-CN" altLang="en-US" sz="2200">
                <a:solidFill>
                  <a:srgbClr val="000000"/>
                </a:solidFill>
              </a:rPr>
              <a:t>以不同的速度运行。 </a:t>
            </a:r>
          </a:p>
          <a:p>
            <a:pPr eaLnBrk="1" hangingPunct="1">
              <a:spcBef>
                <a:spcPct val="0"/>
              </a:spcBef>
              <a:buFontTx/>
              <a:buNone/>
            </a:pPr>
            <a:r>
              <a:rPr lang="zh-CN" altLang="en-US" sz="2200">
                <a:solidFill>
                  <a:srgbClr val="3333CC"/>
                </a:solidFill>
              </a:rPr>
              <a:t> </a:t>
            </a:r>
            <a:r>
              <a:rPr lang="en-US" altLang="zh-CN" sz="2200">
                <a:solidFill>
                  <a:srgbClr val="3333CC"/>
                </a:solidFill>
              </a:rPr>
              <a:t>(1) N=N+1</a:t>
            </a:r>
            <a:r>
              <a:rPr lang="zh-CN" altLang="en-US" sz="2200">
                <a:solidFill>
                  <a:srgbClr val="3333CC"/>
                </a:solidFill>
              </a:rPr>
              <a:t>在</a:t>
            </a:r>
            <a:r>
              <a:rPr lang="en-US" altLang="zh-CN" sz="2200">
                <a:solidFill>
                  <a:srgbClr val="3333CC"/>
                </a:solidFill>
              </a:rPr>
              <a:t>Print(N)</a:t>
            </a:r>
            <a:r>
              <a:rPr lang="zh-CN" altLang="en-US" sz="2200">
                <a:solidFill>
                  <a:srgbClr val="3333CC"/>
                </a:solidFill>
              </a:rPr>
              <a:t>和</a:t>
            </a:r>
            <a:r>
              <a:rPr lang="en-US" altLang="zh-CN" sz="2200">
                <a:solidFill>
                  <a:srgbClr val="3333CC"/>
                </a:solidFill>
              </a:rPr>
              <a:t>N=0</a:t>
            </a:r>
            <a:r>
              <a:rPr lang="zh-CN" altLang="en-US" sz="2200">
                <a:solidFill>
                  <a:srgbClr val="3333CC"/>
                </a:solidFill>
              </a:rPr>
              <a:t>之前，</a:t>
            </a:r>
          </a:p>
          <a:p>
            <a:pPr eaLnBrk="1" hangingPunct="1">
              <a:spcBef>
                <a:spcPct val="0"/>
              </a:spcBef>
              <a:buFontTx/>
              <a:buNone/>
            </a:pPr>
            <a:r>
              <a:rPr lang="zh-CN" altLang="en-US" sz="2200">
                <a:solidFill>
                  <a:srgbClr val="000000"/>
                </a:solidFill>
              </a:rPr>
              <a:t>				此时得到的</a:t>
            </a:r>
            <a:r>
              <a:rPr lang="en-US" altLang="zh-CN" sz="2200">
                <a:solidFill>
                  <a:srgbClr val="000000"/>
                </a:solidFill>
              </a:rPr>
              <a:t>N</a:t>
            </a:r>
            <a:r>
              <a:rPr lang="zh-CN" altLang="en-US" sz="2200">
                <a:solidFill>
                  <a:srgbClr val="000000"/>
                </a:solidFill>
              </a:rPr>
              <a:t>值分别为</a:t>
            </a:r>
            <a:r>
              <a:rPr lang="en-US" altLang="zh-CN" sz="2200">
                <a:solidFill>
                  <a:srgbClr val="000000"/>
                </a:solidFill>
              </a:rPr>
              <a:t>n+1, n+1, 0</a:t>
            </a:r>
            <a:r>
              <a:rPr lang="zh-CN" altLang="en-US" sz="2200">
                <a:solidFill>
                  <a:srgbClr val="000000"/>
                </a:solidFill>
              </a:rPr>
              <a:t>。</a:t>
            </a:r>
          </a:p>
          <a:p>
            <a:pPr eaLnBrk="1" hangingPunct="1">
              <a:spcBef>
                <a:spcPct val="0"/>
              </a:spcBef>
              <a:buFontTx/>
              <a:buNone/>
            </a:pPr>
            <a:r>
              <a:rPr lang="zh-CN" altLang="en-US" sz="2200">
                <a:solidFill>
                  <a:srgbClr val="3333CC"/>
                </a:solidFill>
              </a:rPr>
              <a:t> </a:t>
            </a:r>
            <a:r>
              <a:rPr lang="en-US" altLang="zh-CN" sz="2200">
                <a:solidFill>
                  <a:srgbClr val="3333CC"/>
                </a:solidFill>
              </a:rPr>
              <a:t>(2) N=N+1</a:t>
            </a:r>
            <a:r>
              <a:rPr lang="zh-CN" altLang="en-US" sz="2200">
                <a:solidFill>
                  <a:srgbClr val="3333CC"/>
                </a:solidFill>
              </a:rPr>
              <a:t>在</a:t>
            </a:r>
            <a:r>
              <a:rPr lang="en-US" altLang="zh-CN" sz="2200">
                <a:solidFill>
                  <a:srgbClr val="3333CC"/>
                </a:solidFill>
              </a:rPr>
              <a:t>Print(N)</a:t>
            </a:r>
            <a:r>
              <a:rPr lang="zh-CN" altLang="en-US" sz="2200">
                <a:solidFill>
                  <a:srgbClr val="3333CC"/>
                </a:solidFill>
              </a:rPr>
              <a:t>和</a:t>
            </a:r>
            <a:r>
              <a:rPr lang="en-US" altLang="zh-CN" sz="2200">
                <a:solidFill>
                  <a:srgbClr val="3333CC"/>
                </a:solidFill>
              </a:rPr>
              <a:t>N=0</a:t>
            </a:r>
            <a:r>
              <a:rPr lang="zh-CN" altLang="en-US" sz="2200">
                <a:solidFill>
                  <a:srgbClr val="3333CC"/>
                </a:solidFill>
              </a:rPr>
              <a:t>之后，</a:t>
            </a:r>
          </a:p>
          <a:p>
            <a:pPr eaLnBrk="1" hangingPunct="1">
              <a:spcBef>
                <a:spcPct val="0"/>
              </a:spcBef>
              <a:buFontTx/>
              <a:buNone/>
            </a:pPr>
            <a:r>
              <a:rPr lang="zh-CN" altLang="en-US" sz="2200">
                <a:solidFill>
                  <a:srgbClr val="000000"/>
                </a:solidFill>
              </a:rPr>
              <a:t>				 此时得到的</a:t>
            </a:r>
            <a:r>
              <a:rPr lang="en-US" altLang="zh-CN" sz="2200">
                <a:solidFill>
                  <a:srgbClr val="000000"/>
                </a:solidFill>
              </a:rPr>
              <a:t>N</a:t>
            </a:r>
            <a:r>
              <a:rPr lang="zh-CN" altLang="en-US" sz="2200">
                <a:solidFill>
                  <a:srgbClr val="000000"/>
                </a:solidFill>
              </a:rPr>
              <a:t>值分别为</a:t>
            </a:r>
            <a:r>
              <a:rPr lang="en-US" altLang="zh-CN" sz="2200">
                <a:solidFill>
                  <a:srgbClr val="000000"/>
                </a:solidFill>
              </a:rPr>
              <a:t>n, 0, 1</a:t>
            </a:r>
            <a:r>
              <a:rPr lang="zh-CN" altLang="en-US" sz="2200">
                <a:solidFill>
                  <a:srgbClr val="000000"/>
                </a:solidFill>
              </a:rPr>
              <a:t>。</a:t>
            </a:r>
          </a:p>
          <a:p>
            <a:pPr eaLnBrk="1" hangingPunct="1">
              <a:spcBef>
                <a:spcPct val="0"/>
              </a:spcBef>
              <a:buFontTx/>
              <a:buNone/>
            </a:pPr>
            <a:r>
              <a:rPr lang="zh-CN" altLang="en-US" sz="2200">
                <a:solidFill>
                  <a:srgbClr val="000000"/>
                </a:solidFill>
              </a:rPr>
              <a:t> </a:t>
            </a:r>
            <a:r>
              <a:rPr lang="en-US" altLang="zh-CN" sz="2200">
                <a:solidFill>
                  <a:srgbClr val="3333CC"/>
                </a:solidFill>
              </a:rPr>
              <a:t>(3) N=N+1</a:t>
            </a:r>
            <a:r>
              <a:rPr lang="zh-CN" altLang="en-US" sz="2200">
                <a:solidFill>
                  <a:srgbClr val="3333CC"/>
                </a:solidFill>
              </a:rPr>
              <a:t>在</a:t>
            </a:r>
            <a:r>
              <a:rPr lang="en-US" altLang="zh-CN" sz="2200">
                <a:solidFill>
                  <a:srgbClr val="3333CC"/>
                </a:solidFill>
              </a:rPr>
              <a:t>Print(N)</a:t>
            </a:r>
            <a:r>
              <a:rPr lang="zh-CN" altLang="en-US" sz="2200">
                <a:solidFill>
                  <a:srgbClr val="3333CC"/>
                </a:solidFill>
              </a:rPr>
              <a:t>和</a:t>
            </a:r>
            <a:r>
              <a:rPr lang="en-US" altLang="zh-CN" sz="2200">
                <a:solidFill>
                  <a:srgbClr val="3333CC"/>
                </a:solidFill>
              </a:rPr>
              <a:t>N=0</a:t>
            </a:r>
            <a:r>
              <a:rPr lang="zh-CN" altLang="en-US" sz="2200">
                <a:solidFill>
                  <a:srgbClr val="3333CC"/>
                </a:solidFill>
              </a:rPr>
              <a:t>之间，</a:t>
            </a:r>
          </a:p>
          <a:p>
            <a:pPr eaLnBrk="1" hangingPunct="1">
              <a:spcBef>
                <a:spcPct val="0"/>
              </a:spcBef>
              <a:buFontTx/>
              <a:buNone/>
            </a:pPr>
            <a:r>
              <a:rPr lang="zh-CN" altLang="en-US" sz="2200">
                <a:solidFill>
                  <a:srgbClr val="000000"/>
                </a:solidFill>
              </a:rPr>
              <a:t>				 此时得到的</a:t>
            </a:r>
            <a:r>
              <a:rPr lang="en-US" altLang="zh-CN" sz="2200">
                <a:solidFill>
                  <a:srgbClr val="000000"/>
                </a:solidFill>
              </a:rPr>
              <a:t>N</a:t>
            </a:r>
            <a:r>
              <a:rPr lang="zh-CN" altLang="en-US" sz="2200">
                <a:solidFill>
                  <a:srgbClr val="000000"/>
                </a:solidFill>
              </a:rPr>
              <a:t>值分别为</a:t>
            </a:r>
            <a:r>
              <a:rPr lang="en-US" altLang="zh-CN" sz="2200">
                <a:solidFill>
                  <a:srgbClr val="000000"/>
                </a:solidFill>
              </a:rPr>
              <a:t>n, n+1, 0</a:t>
            </a:r>
            <a:r>
              <a:rPr lang="zh-CN" altLang="en-US" sz="2200">
                <a:solidFill>
                  <a:srgbClr val="000000"/>
                </a:solidFill>
              </a:rPr>
              <a:t>。 </a:t>
            </a:r>
            <a:endParaRPr kumimoji="0" lang="zh-CN" altLang="en-US" sz="2200">
              <a:solidFill>
                <a:srgbClr val="000000"/>
              </a:solidFill>
            </a:endParaRPr>
          </a:p>
        </p:txBody>
      </p:sp>
    </p:spTree>
    <p:extLst>
      <p:ext uri="{BB962C8B-B14F-4D97-AF65-F5344CB8AC3E}">
        <p14:creationId xmlns:p14="http://schemas.microsoft.com/office/powerpoint/2010/main" val="35971079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6803" name="Text Box 3"/>
          <p:cNvSpPr txBox="1">
            <a:spLocks noChangeArrowheads="1"/>
          </p:cNvSpPr>
          <p:nvPr/>
        </p:nvSpPr>
        <p:spPr bwMode="auto">
          <a:xfrm>
            <a:off x="669925" y="782638"/>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6804" name="Rectangle 4"/>
          <p:cNvSpPr>
            <a:spLocks noChangeArrowheads="1"/>
          </p:cNvSpPr>
          <p:nvPr/>
        </p:nvSpPr>
        <p:spPr bwMode="auto">
          <a:xfrm>
            <a:off x="533400"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a:t>
            </a:r>
            <a:r>
              <a:rPr lang="zh-CN" altLang="en-US" sz="2400">
                <a:solidFill>
                  <a:srgbClr val="000000"/>
                </a:solidFill>
                <a:latin typeface="楷体_GB2312" pitchFamily="49" charset="-122"/>
              </a:rPr>
              <a:t>．</a:t>
            </a:r>
            <a:r>
              <a:rPr lang="zh-CN" altLang="en-US" sz="2400">
                <a:solidFill>
                  <a:srgbClr val="000000"/>
                </a:solidFill>
              </a:rPr>
              <a:t>利用</a:t>
            </a:r>
            <a:r>
              <a:rPr lang="en-US" altLang="zh-CN" sz="2400">
                <a:solidFill>
                  <a:srgbClr val="FF0000"/>
                </a:solidFill>
              </a:rPr>
              <a:t>AND</a:t>
            </a:r>
            <a:r>
              <a:rPr lang="zh-CN" altLang="en-US" sz="2400">
                <a:solidFill>
                  <a:srgbClr val="FF0000"/>
                </a:solidFill>
              </a:rPr>
              <a:t>型信号量</a:t>
            </a:r>
            <a:r>
              <a:rPr lang="zh-CN" altLang="en-US" sz="2400">
                <a:solidFill>
                  <a:srgbClr val="000000"/>
                </a:solidFill>
              </a:rPr>
              <a:t>解决哲学家进餐问题</a:t>
            </a:r>
            <a:endParaRPr lang="zh-CN" altLang="en-US" sz="2400" b="0">
              <a:solidFill>
                <a:srgbClr val="000000"/>
              </a:solidFill>
            </a:endParaRPr>
          </a:p>
        </p:txBody>
      </p:sp>
      <p:sp>
        <p:nvSpPr>
          <p:cNvPr id="76805" name="Rectangle 5"/>
          <p:cNvSpPr>
            <a:spLocks noChangeArrowheads="1"/>
          </p:cNvSpPr>
          <p:nvPr/>
        </p:nvSpPr>
        <p:spPr bwMode="auto">
          <a:xfrm>
            <a:off x="533400" y="19812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endParaRPr lang="zh-CN" altLang="zh-CN" sz="2400" b="0">
              <a:solidFill>
                <a:srgbClr val="000000"/>
              </a:solidFill>
            </a:endParaRPr>
          </a:p>
        </p:txBody>
      </p:sp>
      <p:sp>
        <p:nvSpPr>
          <p:cNvPr id="76806" name="Rectangle 6"/>
          <p:cNvSpPr>
            <a:spLocks noChangeArrowheads="1"/>
          </p:cNvSpPr>
          <p:nvPr/>
        </p:nvSpPr>
        <p:spPr bwMode="auto">
          <a:xfrm>
            <a:off x="609600" y="1981200"/>
            <a:ext cx="7924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rPr>
              <a:t>哲学家问题的第一种解法可能会产生死锁，原因是每个哲学家需要两根筷子才能就餐（一个进程需要先获得两个共享资源后方能执行其任务），而当每个哲学家均拿起一根筷子时（每个进程均占有部分资源，因需要等待其余资源而阻塞），就会使得系统无法推进，产生</a:t>
            </a:r>
            <a:r>
              <a:rPr kumimoji="0" lang="zh-CN" altLang="en-US" sz="2400">
                <a:solidFill>
                  <a:srgbClr val="FF0000"/>
                </a:solidFill>
              </a:rPr>
              <a:t>死锁</a:t>
            </a:r>
            <a:r>
              <a:rPr kumimoji="0" lang="zh-CN" altLang="en-US" sz="2400">
                <a:solidFill>
                  <a:srgbClr val="000000"/>
                </a:solidFill>
              </a:rPr>
              <a:t>。</a:t>
            </a:r>
            <a:endParaRPr kumimoji="0" lang="zh-CN" altLang="en-US" sz="2400">
              <a:solidFill>
                <a:srgbClr val="000000"/>
              </a:solidFill>
              <a:ea typeface="宋体" panose="02010600030101010101" pitchFamily="2" charset="-122"/>
            </a:endParaRPr>
          </a:p>
        </p:txBody>
      </p:sp>
      <p:sp>
        <p:nvSpPr>
          <p:cNvPr id="76807" name="Rectangle 7"/>
          <p:cNvSpPr>
            <a:spLocks noChangeArrowheads="1"/>
          </p:cNvSpPr>
          <p:nvPr/>
        </p:nvSpPr>
        <p:spPr bwMode="auto">
          <a:xfrm>
            <a:off x="762000" y="4114800"/>
            <a:ext cx="7620000" cy="82232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60363">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a:solidFill>
                  <a:srgbClr val="000000"/>
                </a:solidFill>
              </a:rPr>
              <a:t>当进程同时要求的共享资源愈多时，发生进程死锁的可能性也就愈大。  </a:t>
            </a:r>
          </a:p>
        </p:txBody>
      </p:sp>
    </p:spTree>
    <p:extLst>
      <p:ext uri="{BB962C8B-B14F-4D97-AF65-F5344CB8AC3E}">
        <p14:creationId xmlns:p14="http://schemas.microsoft.com/office/powerpoint/2010/main" val="37882975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77827" name="Text Box 4"/>
          <p:cNvSpPr txBox="1">
            <a:spLocks noChangeArrowheads="1"/>
          </p:cNvSpPr>
          <p:nvPr/>
        </p:nvSpPr>
        <p:spPr bwMode="auto">
          <a:xfrm>
            <a:off x="685800" y="91440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2.3.2 </a:t>
            </a:r>
            <a:r>
              <a:rPr kumimoji="0" lang="zh-CN" altLang="en-US" sz="2800">
                <a:solidFill>
                  <a:srgbClr val="000000"/>
                </a:solidFill>
                <a:latin typeface="楷体_GB2312" pitchFamily="49" charset="-122"/>
              </a:rPr>
              <a:t>信号量机制</a:t>
            </a:r>
          </a:p>
        </p:txBody>
      </p:sp>
      <p:sp>
        <p:nvSpPr>
          <p:cNvPr id="77828" name="Rectangle 5"/>
          <p:cNvSpPr>
            <a:spLocks noChangeArrowheads="1"/>
          </p:cNvSpPr>
          <p:nvPr/>
        </p:nvSpPr>
        <p:spPr bwMode="auto">
          <a:xfrm>
            <a:off x="685800" y="1524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3 AND</a:t>
            </a:r>
            <a:r>
              <a:rPr lang="zh-CN" altLang="en-US" sz="2400">
                <a:solidFill>
                  <a:srgbClr val="000000"/>
                </a:solidFill>
              </a:rPr>
              <a:t>型信号量</a:t>
            </a:r>
          </a:p>
        </p:txBody>
      </p:sp>
      <p:sp>
        <p:nvSpPr>
          <p:cNvPr id="77829" name="Rectangle 6"/>
          <p:cNvSpPr>
            <a:spLocks noChangeArrowheads="1"/>
          </p:cNvSpPr>
          <p:nvPr/>
        </p:nvSpPr>
        <p:spPr bwMode="auto">
          <a:xfrm>
            <a:off x="609600" y="2133600"/>
            <a:ext cx="80010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40000"/>
              </a:lnSpc>
              <a:spcBef>
                <a:spcPct val="50000"/>
              </a:spcBef>
              <a:buFontTx/>
              <a:buNone/>
            </a:pPr>
            <a:r>
              <a:rPr lang="en-US" altLang="zh-CN" sz="2400">
                <a:solidFill>
                  <a:srgbClr val="FF0000"/>
                </a:solidFill>
              </a:rPr>
              <a:t>AND</a:t>
            </a:r>
            <a:r>
              <a:rPr lang="zh-CN" altLang="en-US" sz="2400">
                <a:solidFill>
                  <a:srgbClr val="FF0000"/>
                </a:solidFill>
              </a:rPr>
              <a:t>同步机制的基本思想</a:t>
            </a:r>
            <a:r>
              <a:rPr lang="zh-CN" altLang="en-US" sz="2400">
                <a:solidFill>
                  <a:srgbClr val="000000"/>
                </a:solidFill>
              </a:rPr>
              <a:t>是：将进程在整个运行过程中</a:t>
            </a:r>
            <a:r>
              <a:rPr lang="zh-CN" altLang="en-US" sz="2400">
                <a:solidFill>
                  <a:srgbClr val="3333CC"/>
                </a:solidFill>
              </a:rPr>
              <a:t>需要的所有资源</a:t>
            </a:r>
            <a:r>
              <a:rPr lang="zh-CN" altLang="en-US" sz="2400">
                <a:solidFill>
                  <a:srgbClr val="000000"/>
                </a:solidFill>
              </a:rPr>
              <a:t>，</a:t>
            </a:r>
            <a:r>
              <a:rPr lang="zh-CN" altLang="en-US" sz="2400">
                <a:solidFill>
                  <a:srgbClr val="3333CC"/>
                </a:solidFill>
              </a:rPr>
              <a:t>一次性全部地分配</a:t>
            </a:r>
            <a:r>
              <a:rPr lang="zh-CN" altLang="en-US" sz="2400">
                <a:solidFill>
                  <a:srgbClr val="000000"/>
                </a:solidFill>
              </a:rPr>
              <a:t>给进程，待进程</a:t>
            </a:r>
            <a:r>
              <a:rPr lang="zh-CN" altLang="en-US" sz="2400">
                <a:solidFill>
                  <a:srgbClr val="3333CC"/>
                </a:solidFill>
              </a:rPr>
              <a:t>使用完后再一起释放</a:t>
            </a:r>
            <a:r>
              <a:rPr lang="zh-CN" altLang="en-US" sz="2400">
                <a:solidFill>
                  <a:srgbClr val="000000"/>
                </a:solidFill>
              </a:rPr>
              <a:t>。只要尚有一个资源未能分配给进程，其它所有可能为之分配的资源也不分配给它。亦即，对若干个临界资源的分配，采取</a:t>
            </a:r>
            <a:r>
              <a:rPr lang="zh-CN" altLang="en-US" sz="2400">
                <a:solidFill>
                  <a:srgbClr val="3333CC"/>
                </a:solidFill>
              </a:rPr>
              <a:t>原子操作方式</a:t>
            </a:r>
            <a:r>
              <a:rPr lang="zh-CN" altLang="en-US" sz="2400">
                <a:solidFill>
                  <a:srgbClr val="000000"/>
                </a:solidFill>
              </a:rPr>
              <a:t>：</a:t>
            </a:r>
            <a:r>
              <a:rPr lang="zh-CN" altLang="en-US" sz="2400" u="sng">
                <a:solidFill>
                  <a:srgbClr val="007800"/>
                </a:solidFill>
              </a:rPr>
              <a:t>要么把它所请求的资源全部分配到进程，要么一个也不分配</a:t>
            </a:r>
            <a:r>
              <a:rPr lang="zh-CN" altLang="en-US" sz="2400">
                <a:solidFill>
                  <a:srgbClr val="000000"/>
                </a:solidFill>
              </a:rPr>
              <a:t>。由死锁理论可知，这样就可避免上述死锁情况的发生。</a:t>
            </a:r>
          </a:p>
          <a:p>
            <a:pPr eaLnBrk="1" hangingPunct="1">
              <a:lnSpc>
                <a:spcPct val="140000"/>
              </a:lnSpc>
              <a:spcBef>
                <a:spcPct val="50000"/>
              </a:spcBef>
              <a:buFontTx/>
              <a:buNone/>
            </a:pPr>
            <a:endParaRPr lang="en-US" altLang="zh-CN" sz="2400" b="0">
              <a:solidFill>
                <a:srgbClr val="000000"/>
              </a:solidFill>
            </a:endParaRPr>
          </a:p>
        </p:txBody>
      </p:sp>
    </p:spTree>
    <p:extLst>
      <p:ext uri="{BB962C8B-B14F-4D97-AF65-F5344CB8AC3E}">
        <p14:creationId xmlns:p14="http://schemas.microsoft.com/office/powerpoint/2010/main" val="411028431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zh-CN" altLang="zh-CN" smtClean="0"/>
          </a:p>
        </p:txBody>
      </p:sp>
      <p:sp>
        <p:nvSpPr>
          <p:cNvPr id="78851"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78852" name="Text Box 4"/>
          <p:cNvSpPr txBox="1">
            <a:spLocks noChangeArrowheads="1"/>
          </p:cNvSpPr>
          <p:nvPr/>
        </p:nvSpPr>
        <p:spPr bwMode="auto">
          <a:xfrm>
            <a:off x="685800" y="68580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2.3.2 </a:t>
            </a:r>
            <a:r>
              <a:rPr kumimoji="0" lang="zh-CN" altLang="en-US" sz="2800">
                <a:solidFill>
                  <a:srgbClr val="000000"/>
                </a:solidFill>
                <a:latin typeface="楷体_GB2312" pitchFamily="49" charset="-122"/>
              </a:rPr>
              <a:t>信号量机制</a:t>
            </a:r>
          </a:p>
        </p:txBody>
      </p:sp>
      <p:sp>
        <p:nvSpPr>
          <p:cNvPr id="78853" name="Rectangle 5"/>
          <p:cNvSpPr>
            <a:spLocks noChangeArrowheads="1"/>
          </p:cNvSpPr>
          <p:nvPr/>
        </p:nvSpPr>
        <p:spPr bwMode="auto">
          <a:xfrm>
            <a:off x="685800" y="1143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3 AND</a:t>
            </a:r>
            <a:r>
              <a:rPr lang="zh-CN" altLang="en-US" sz="2400">
                <a:solidFill>
                  <a:srgbClr val="000000"/>
                </a:solidFill>
              </a:rPr>
              <a:t>型信号量</a:t>
            </a:r>
          </a:p>
        </p:txBody>
      </p:sp>
      <p:sp>
        <p:nvSpPr>
          <p:cNvPr id="78854" name="Rectangle 6"/>
          <p:cNvSpPr>
            <a:spLocks noChangeArrowheads="1"/>
          </p:cNvSpPr>
          <p:nvPr/>
        </p:nvSpPr>
        <p:spPr bwMode="auto">
          <a:xfrm>
            <a:off x="609600" y="1584325"/>
            <a:ext cx="80010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000">
                <a:solidFill>
                  <a:srgbClr val="000000"/>
                </a:solidFill>
              </a:rPr>
              <a:t>在</a:t>
            </a:r>
            <a:r>
              <a:rPr lang="en-US" altLang="zh-CN" sz="2000">
                <a:solidFill>
                  <a:srgbClr val="000000"/>
                </a:solidFill>
              </a:rPr>
              <a:t>wait</a:t>
            </a:r>
            <a:r>
              <a:rPr lang="zh-CN" altLang="en-US" sz="2000">
                <a:solidFill>
                  <a:srgbClr val="000000"/>
                </a:solidFill>
              </a:rPr>
              <a:t>操作中，增加了一个“</a:t>
            </a:r>
            <a:r>
              <a:rPr lang="en-US" altLang="zh-CN" sz="2000">
                <a:solidFill>
                  <a:srgbClr val="000000"/>
                </a:solidFill>
              </a:rPr>
              <a:t>AND”</a:t>
            </a:r>
            <a:r>
              <a:rPr lang="zh-CN" altLang="en-US" sz="2000">
                <a:solidFill>
                  <a:srgbClr val="000000"/>
                </a:solidFill>
              </a:rPr>
              <a:t>条件，故称为</a:t>
            </a:r>
            <a:r>
              <a:rPr lang="en-US" altLang="zh-CN" sz="2000">
                <a:solidFill>
                  <a:srgbClr val="FF0000"/>
                </a:solidFill>
              </a:rPr>
              <a:t>AND</a:t>
            </a:r>
            <a:r>
              <a:rPr lang="zh-CN" altLang="en-US" sz="2000">
                <a:solidFill>
                  <a:srgbClr val="FF0000"/>
                </a:solidFill>
              </a:rPr>
              <a:t>同步</a:t>
            </a:r>
            <a:r>
              <a:rPr lang="zh-CN" altLang="en-US" sz="2000">
                <a:solidFill>
                  <a:srgbClr val="000000"/>
                </a:solidFill>
              </a:rPr>
              <a:t>，或称为</a:t>
            </a:r>
            <a:r>
              <a:rPr lang="zh-CN" altLang="en-US" sz="2000">
                <a:solidFill>
                  <a:srgbClr val="FF0000"/>
                </a:solidFill>
              </a:rPr>
              <a:t>同时</a:t>
            </a:r>
            <a:r>
              <a:rPr lang="en-US" altLang="zh-CN" sz="2000">
                <a:solidFill>
                  <a:srgbClr val="FF0000"/>
                </a:solidFill>
              </a:rPr>
              <a:t>wait</a:t>
            </a:r>
            <a:r>
              <a:rPr lang="zh-CN" altLang="en-US" sz="2000">
                <a:solidFill>
                  <a:srgbClr val="FF0000"/>
                </a:solidFill>
              </a:rPr>
              <a:t>操作</a:t>
            </a:r>
            <a:r>
              <a:rPr lang="zh-CN" altLang="en-US" sz="2000">
                <a:solidFill>
                  <a:srgbClr val="000000"/>
                </a:solidFill>
              </a:rPr>
              <a:t>，即</a:t>
            </a:r>
            <a:r>
              <a:rPr lang="en-US" altLang="zh-CN" sz="2000">
                <a:solidFill>
                  <a:srgbClr val="FF0000"/>
                </a:solidFill>
              </a:rPr>
              <a:t>Swait</a:t>
            </a:r>
            <a:r>
              <a:rPr lang="en-US" altLang="zh-CN" sz="2000">
                <a:solidFill>
                  <a:srgbClr val="000000"/>
                </a:solidFill>
              </a:rPr>
              <a:t>(Simultaneous wait) :</a:t>
            </a:r>
          </a:p>
          <a:p>
            <a:pPr eaLnBrk="1" hangingPunct="1">
              <a:spcBef>
                <a:spcPct val="0"/>
              </a:spcBef>
              <a:buFontTx/>
              <a:buNone/>
            </a:pPr>
            <a:r>
              <a:rPr lang="en-US" altLang="zh-CN" sz="2000">
                <a:solidFill>
                  <a:srgbClr val="3333CC"/>
                </a:solidFill>
              </a:rPr>
              <a:t>Swait(S1</a:t>
            </a:r>
            <a:r>
              <a:rPr lang="zh-CN" altLang="en-US" sz="2000">
                <a:solidFill>
                  <a:srgbClr val="3333CC"/>
                </a:solidFill>
              </a:rPr>
              <a:t>，</a:t>
            </a:r>
            <a:r>
              <a:rPr lang="en-US" altLang="zh-CN" sz="2000">
                <a:solidFill>
                  <a:srgbClr val="3333CC"/>
                </a:solidFill>
              </a:rPr>
              <a:t>S2</a:t>
            </a:r>
            <a:r>
              <a:rPr lang="zh-CN" altLang="en-US" sz="2000">
                <a:solidFill>
                  <a:srgbClr val="3333CC"/>
                </a:solidFill>
              </a:rPr>
              <a:t>，</a:t>
            </a:r>
            <a:r>
              <a:rPr lang="en-US" altLang="zh-CN" sz="2000">
                <a:solidFill>
                  <a:srgbClr val="3333CC"/>
                </a:solidFill>
              </a:rPr>
              <a:t>…</a:t>
            </a:r>
            <a:r>
              <a:rPr lang="zh-CN" altLang="en-US" sz="2000">
                <a:solidFill>
                  <a:srgbClr val="3333CC"/>
                </a:solidFill>
              </a:rPr>
              <a:t>，</a:t>
            </a:r>
            <a:r>
              <a:rPr lang="en-US" altLang="zh-CN" sz="2000">
                <a:solidFill>
                  <a:srgbClr val="3333CC"/>
                </a:solidFill>
              </a:rPr>
              <a:t>Sn)</a:t>
            </a:r>
          </a:p>
          <a:p>
            <a:pPr eaLnBrk="1" hangingPunct="1">
              <a:spcBef>
                <a:spcPct val="0"/>
              </a:spcBef>
              <a:buFontTx/>
              <a:buNone/>
            </a:pPr>
            <a:r>
              <a:rPr lang="en-US" altLang="zh-CN" sz="2000">
                <a:solidFill>
                  <a:srgbClr val="3333CC"/>
                </a:solidFill>
              </a:rPr>
              <a:t>if (S1&gt;=1 &amp;&amp; … &amp;&amp; Sn&gt;=1) { </a:t>
            </a:r>
          </a:p>
          <a:p>
            <a:pPr eaLnBrk="1" hangingPunct="1">
              <a:spcBef>
                <a:spcPct val="0"/>
              </a:spcBef>
              <a:buFontTx/>
              <a:buNone/>
            </a:pPr>
            <a:r>
              <a:rPr lang="en-US" altLang="zh-CN" sz="2000">
                <a:solidFill>
                  <a:srgbClr val="3333CC"/>
                </a:solidFill>
              </a:rPr>
              <a:t>       for (i=1; i&lt;= n;i++) Si=Si-1</a:t>
            </a:r>
            <a:r>
              <a:rPr lang="zh-CN" altLang="en-US" sz="2000">
                <a:solidFill>
                  <a:srgbClr val="3333CC"/>
                </a:solidFill>
              </a:rPr>
              <a:t>；</a:t>
            </a:r>
          </a:p>
          <a:p>
            <a:pPr eaLnBrk="1" hangingPunct="1">
              <a:spcBef>
                <a:spcPct val="0"/>
              </a:spcBef>
              <a:buFontTx/>
              <a:buNone/>
            </a:pPr>
            <a:r>
              <a:rPr lang="en-US" altLang="zh-CN" sz="2000">
                <a:solidFill>
                  <a:srgbClr val="3333CC"/>
                </a:solidFill>
              </a:rPr>
              <a:t>} else {</a:t>
            </a:r>
          </a:p>
          <a:p>
            <a:pPr eaLnBrk="1" hangingPunct="1">
              <a:spcBef>
                <a:spcPct val="0"/>
              </a:spcBef>
              <a:buFontTx/>
              <a:buNone/>
            </a:pPr>
            <a:r>
              <a:rPr lang="zh-CN" altLang="en-US" sz="2000">
                <a:solidFill>
                  <a:srgbClr val="3333CC"/>
                </a:solidFill>
              </a:rPr>
              <a:t>　　    将进程插入到第一个小于</a:t>
            </a:r>
            <a:r>
              <a:rPr lang="en-US" altLang="zh-CN" sz="2000">
                <a:solidFill>
                  <a:srgbClr val="3333CC"/>
                </a:solidFill>
              </a:rPr>
              <a:t>1</a:t>
            </a:r>
            <a:r>
              <a:rPr lang="zh-CN" altLang="en-US" sz="2000">
                <a:solidFill>
                  <a:srgbClr val="3333CC"/>
                </a:solidFill>
              </a:rPr>
              <a:t>的信号量</a:t>
            </a:r>
            <a:r>
              <a:rPr lang="en-US" altLang="zh-CN" sz="2000">
                <a:solidFill>
                  <a:srgbClr val="3333CC"/>
                </a:solidFill>
              </a:rPr>
              <a:t>Sj</a:t>
            </a:r>
            <a:r>
              <a:rPr lang="zh-CN" altLang="en-US" sz="2000">
                <a:solidFill>
                  <a:srgbClr val="3333CC"/>
                </a:solidFill>
              </a:rPr>
              <a:t>的等待队列</a:t>
            </a:r>
            <a:r>
              <a:rPr lang="en-US" altLang="zh-CN" sz="2000">
                <a:solidFill>
                  <a:srgbClr val="3333CC"/>
                </a:solidFill>
              </a:rPr>
              <a:t>Sj.queue;</a:t>
            </a:r>
          </a:p>
          <a:p>
            <a:pPr eaLnBrk="1" hangingPunct="1">
              <a:spcBef>
                <a:spcPct val="0"/>
              </a:spcBef>
              <a:buFontTx/>
              <a:buNone/>
            </a:pPr>
            <a:r>
              <a:rPr lang="en-US" altLang="zh-CN" sz="2000">
                <a:solidFill>
                  <a:srgbClr val="3333CC"/>
                </a:solidFill>
              </a:rPr>
              <a:t>            </a:t>
            </a:r>
            <a:r>
              <a:rPr lang="zh-CN" altLang="en-US" sz="2000">
                <a:solidFill>
                  <a:srgbClr val="3333CC"/>
                </a:solidFill>
              </a:rPr>
              <a:t>将进程的程序指针指向该进程的</a:t>
            </a:r>
            <a:r>
              <a:rPr lang="en-US" altLang="zh-CN" sz="2000">
                <a:solidFill>
                  <a:srgbClr val="3333CC"/>
                </a:solidFill>
              </a:rPr>
              <a:t>Swait</a:t>
            </a:r>
            <a:r>
              <a:rPr lang="zh-CN" altLang="en-US" sz="2000">
                <a:solidFill>
                  <a:srgbClr val="3333CC"/>
                </a:solidFill>
              </a:rPr>
              <a:t>操作开始处</a:t>
            </a:r>
            <a:r>
              <a:rPr lang="en-US" altLang="zh-CN" sz="2000">
                <a:solidFill>
                  <a:srgbClr val="3333CC"/>
                </a:solidFill>
              </a:rPr>
              <a:t>;</a:t>
            </a:r>
          </a:p>
          <a:p>
            <a:pPr eaLnBrk="1" hangingPunct="1">
              <a:spcBef>
                <a:spcPct val="0"/>
              </a:spcBef>
              <a:buFontTx/>
              <a:buNone/>
            </a:pPr>
            <a:r>
              <a:rPr lang="en-US" altLang="zh-CN" sz="2000">
                <a:solidFill>
                  <a:srgbClr val="3333CC"/>
                </a:solidFill>
              </a:rPr>
              <a:t> }</a:t>
            </a:r>
          </a:p>
          <a:p>
            <a:pPr eaLnBrk="1" hangingPunct="1">
              <a:spcBef>
                <a:spcPct val="0"/>
              </a:spcBef>
              <a:buFontTx/>
              <a:buNone/>
            </a:pPr>
            <a:endParaRPr lang="en-US" altLang="zh-CN" sz="2000">
              <a:solidFill>
                <a:srgbClr val="3333CC"/>
              </a:solidFill>
            </a:endParaRPr>
          </a:p>
          <a:p>
            <a:pPr eaLnBrk="1" hangingPunct="1">
              <a:spcBef>
                <a:spcPct val="0"/>
              </a:spcBef>
              <a:buFontTx/>
              <a:buNone/>
            </a:pPr>
            <a:r>
              <a:rPr lang="en-US" altLang="zh-CN" sz="2000">
                <a:solidFill>
                  <a:srgbClr val="007800"/>
                </a:solidFill>
              </a:rPr>
              <a:t>Ssignal(S1</a:t>
            </a:r>
            <a:r>
              <a:rPr lang="zh-CN" altLang="en-US" sz="2000">
                <a:solidFill>
                  <a:srgbClr val="007800"/>
                </a:solidFill>
              </a:rPr>
              <a:t>，</a:t>
            </a:r>
            <a:r>
              <a:rPr lang="en-US" altLang="zh-CN" sz="2000">
                <a:solidFill>
                  <a:srgbClr val="007800"/>
                </a:solidFill>
              </a:rPr>
              <a:t>S2</a:t>
            </a:r>
            <a:r>
              <a:rPr lang="zh-CN" altLang="en-US" sz="2000">
                <a:solidFill>
                  <a:srgbClr val="007800"/>
                </a:solidFill>
              </a:rPr>
              <a:t>，</a:t>
            </a:r>
            <a:r>
              <a:rPr lang="en-US" altLang="zh-CN" sz="2000">
                <a:solidFill>
                  <a:srgbClr val="007800"/>
                </a:solidFill>
              </a:rPr>
              <a:t>…</a:t>
            </a:r>
            <a:r>
              <a:rPr lang="zh-CN" altLang="en-US" sz="2000">
                <a:solidFill>
                  <a:srgbClr val="007800"/>
                </a:solidFill>
              </a:rPr>
              <a:t>，</a:t>
            </a:r>
            <a:r>
              <a:rPr lang="en-US" altLang="zh-CN" sz="2000">
                <a:solidFill>
                  <a:srgbClr val="007800"/>
                </a:solidFill>
              </a:rPr>
              <a:t>Sn)</a:t>
            </a:r>
          </a:p>
          <a:p>
            <a:pPr eaLnBrk="1" hangingPunct="1">
              <a:spcBef>
                <a:spcPct val="0"/>
              </a:spcBef>
              <a:buFontTx/>
              <a:buNone/>
            </a:pPr>
            <a:r>
              <a:rPr lang="en-US" altLang="zh-CN" sz="2000">
                <a:solidFill>
                  <a:srgbClr val="007800"/>
                </a:solidFill>
              </a:rPr>
              <a:t>for (i=1; i&lt;= n;i++){</a:t>
            </a:r>
          </a:p>
          <a:p>
            <a:pPr eaLnBrk="1" hangingPunct="1">
              <a:spcBef>
                <a:spcPct val="0"/>
              </a:spcBef>
              <a:buFontTx/>
              <a:buNone/>
            </a:pPr>
            <a:r>
              <a:rPr lang="zh-CN" altLang="en-US" sz="2000">
                <a:solidFill>
                  <a:srgbClr val="007800"/>
                </a:solidFill>
              </a:rPr>
              <a:t>　　</a:t>
            </a:r>
            <a:r>
              <a:rPr lang="en-US" altLang="zh-CN" sz="2000">
                <a:solidFill>
                  <a:srgbClr val="007800"/>
                </a:solidFill>
              </a:rPr>
              <a:t>Si=Si+1</a:t>
            </a:r>
            <a:r>
              <a:rPr lang="zh-CN" altLang="en-US" sz="2000">
                <a:solidFill>
                  <a:srgbClr val="007800"/>
                </a:solidFill>
              </a:rPr>
              <a:t>；</a:t>
            </a:r>
          </a:p>
          <a:p>
            <a:pPr eaLnBrk="1" hangingPunct="1">
              <a:spcBef>
                <a:spcPct val="0"/>
              </a:spcBef>
              <a:buFontTx/>
              <a:buNone/>
            </a:pPr>
            <a:r>
              <a:rPr lang="zh-CN" altLang="en-US" sz="2000">
                <a:solidFill>
                  <a:srgbClr val="007800"/>
                </a:solidFill>
              </a:rPr>
              <a:t>        将</a:t>
            </a:r>
            <a:r>
              <a:rPr lang="en-US" altLang="zh-CN" sz="2000">
                <a:solidFill>
                  <a:srgbClr val="007800"/>
                </a:solidFill>
              </a:rPr>
              <a:t>Si</a:t>
            </a:r>
            <a:r>
              <a:rPr lang="zh-CN" altLang="en-US" sz="2000">
                <a:solidFill>
                  <a:srgbClr val="007800"/>
                </a:solidFill>
              </a:rPr>
              <a:t>的等待队列</a:t>
            </a:r>
            <a:r>
              <a:rPr lang="en-US" altLang="zh-CN" sz="2000">
                <a:solidFill>
                  <a:srgbClr val="007800"/>
                </a:solidFill>
              </a:rPr>
              <a:t>Si.queue</a:t>
            </a:r>
            <a:r>
              <a:rPr lang="zh-CN" altLang="en-US" sz="2000">
                <a:solidFill>
                  <a:srgbClr val="007800"/>
                </a:solidFill>
              </a:rPr>
              <a:t>中的进程放进就绪队列中。</a:t>
            </a:r>
          </a:p>
          <a:p>
            <a:pPr eaLnBrk="1" hangingPunct="1">
              <a:spcBef>
                <a:spcPct val="0"/>
              </a:spcBef>
              <a:buFontTx/>
              <a:buNone/>
            </a:pPr>
            <a:r>
              <a:rPr lang="en-US" altLang="zh-CN" sz="2000">
                <a:solidFill>
                  <a:srgbClr val="007800"/>
                </a:solidFill>
              </a:rPr>
              <a:t>}</a:t>
            </a:r>
            <a:r>
              <a:rPr lang="en-US" altLang="zh-CN" sz="2000" b="0">
                <a:solidFill>
                  <a:srgbClr val="000000"/>
                </a:solidFill>
              </a:rPr>
              <a:t> </a:t>
            </a:r>
          </a:p>
        </p:txBody>
      </p:sp>
    </p:spTree>
    <p:extLst>
      <p:ext uri="{BB962C8B-B14F-4D97-AF65-F5344CB8AC3E}">
        <p14:creationId xmlns:p14="http://schemas.microsoft.com/office/powerpoint/2010/main" val="129322950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79875" name="Text Box 3"/>
          <p:cNvSpPr txBox="1">
            <a:spLocks noChangeArrowheads="1"/>
          </p:cNvSpPr>
          <p:nvPr/>
        </p:nvSpPr>
        <p:spPr bwMode="auto">
          <a:xfrm>
            <a:off x="669925" y="782638"/>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2.4.2 </a:t>
            </a:r>
            <a:r>
              <a:rPr kumimoji="0" lang="zh-CN" altLang="en-US" sz="2400">
                <a:solidFill>
                  <a:srgbClr val="000000"/>
                </a:solidFill>
                <a:latin typeface="楷体_GB2312" pitchFamily="49" charset="-122"/>
              </a:rPr>
              <a:t>哲学家就餐问题</a:t>
            </a:r>
          </a:p>
        </p:txBody>
      </p:sp>
      <p:sp>
        <p:nvSpPr>
          <p:cNvPr id="79876" name="Rectangle 4"/>
          <p:cNvSpPr>
            <a:spLocks noChangeArrowheads="1"/>
          </p:cNvSpPr>
          <p:nvPr/>
        </p:nvSpPr>
        <p:spPr bwMode="auto">
          <a:xfrm>
            <a:off x="533400" y="1371600"/>
            <a:ext cx="8077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2</a:t>
            </a:r>
            <a:r>
              <a:rPr lang="zh-CN" altLang="en-US" sz="2400">
                <a:solidFill>
                  <a:srgbClr val="000000"/>
                </a:solidFill>
              </a:rPr>
              <a:t>．利用</a:t>
            </a:r>
            <a:r>
              <a:rPr lang="en-US" altLang="zh-CN" sz="2400">
                <a:solidFill>
                  <a:srgbClr val="FF0000"/>
                </a:solidFill>
              </a:rPr>
              <a:t>AND</a:t>
            </a:r>
            <a:r>
              <a:rPr lang="zh-CN" altLang="en-US" sz="2400">
                <a:solidFill>
                  <a:srgbClr val="FF0000"/>
                </a:solidFill>
              </a:rPr>
              <a:t>信号量</a:t>
            </a:r>
            <a:r>
              <a:rPr lang="zh-CN" altLang="en-US" sz="2400">
                <a:solidFill>
                  <a:srgbClr val="000000"/>
                </a:solidFill>
              </a:rPr>
              <a:t>机制解决哲学家进餐问题</a:t>
            </a:r>
          </a:p>
          <a:p>
            <a:pPr eaLnBrk="1" hangingPunct="1">
              <a:spcBef>
                <a:spcPct val="0"/>
              </a:spcBef>
              <a:buFontTx/>
              <a:buNone/>
            </a:pPr>
            <a:r>
              <a:rPr lang="zh-CN" altLang="en-US" sz="2400" b="0">
                <a:solidFill>
                  <a:srgbClr val="000000"/>
                </a:solidFill>
              </a:rPr>
              <a:t>　　</a:t>
            </a:r>
            <a:r>
              <a:rPr lang="zh-CN" altLang="en-US" sz="2400">
                <a:solidFill>
                  <a:srgbClr val="000000"/>
                </a:solidFill>
              </a:rPr>
              <a:t>在哲学家进餐问题中，要求每个哲学家先获得两个临界资源</a:t>
            </a:r>
            <a:r>
              <a:rPr lang="en-US" altLang="zh-CN" sz="2400">
                <a:solidFill>
                  <a:srgbClr val="000000"/>
                </a:solidFill>
              </a:rPr>
              <a:t>(</a:t>
            </a:r>
            <a:r>
              <a:rPr lang="zh-CN" altLang="en-US" sz="2400">
                <a:solidFill>
                  <a:srgbClr val="000000"/>
                </a:solidFill>
              </a:rPr>
              <a:t>筷子</a:t>
            </a:r>
            <a:r>
              <a:rPr lang="en-US" altLang="zh-CN" sz="2400">
                <a:solidFill>
                  <a:srgbClr val="000000"/>
                </a:solidFill>
              </a:rPr>
              <a:t>)</a:t>
            </a:r>
            <a:r>
              <a:rPr lang="zh-CN" altLang="en-US" sz="2400">
                <a:solidFill>
                  <a:srgbClr val="000000"/>
                </a:solidFill>
              </a:rPr>
              <a:t>后方能进餐，这在本质上就是前面所介绍的</a:t>
            </a:r>
            <a:r>
              <a:rPr lang="en-US" altLang="zh-CN" sz="2400">
                <a:solidFill>
                  <a:srgbClr val="000000"/>
                </a:solidFill>
              </a:rPr>
              <a:t>AND</a:t>
            </a:r>
            <a:r>
              <a:rPr lang="zh-CN" altLang="en-US" sz="2400">
                <a:solidFill>
                  <a:srgbClr val="000000"/>
                </a:solidFill>
              </a:rPr>
              <a:t>同步问题，故用</a:t>
            </a:r>
            <a:r>
              <a:rPr lang="en-US" altLang="zh-CN" sz="2400">
                <a:solidFill>
                  <a:srgbClr val="000000"/>
                </a:solidFill>
              </a:rPr>
              <a:t>AND</a:t>
            </a:r>
            <a:r>
              <a:rPr lang="zh-CN" altLang="en-US" sz="2400">
                <a:solidFill>
                  <a:srgbClr val="000000"/>
                </a:solidFill>
              </a:rPr>
              <a:t>信号量机制可获得最简洁的解法。哲学家的活动描述如下：</a:t>
            </a:r>
            <a:r>
              <a:rPr lang="zh-CN" altLang="en-US" sz="2400" b="0">
                <a:solidFill>
                  <a:srgbClr val="000000"/>
                </a:solidFill>
              </a:rPr>
              <a:t> </a:t>
            </a:r>
          </a:p>
        </p:txBody>
      </p:sp>
      <p:sp>
        <p:nvSpPr>
          <p:cNvPr id="79877" name="Text Box 6"/>
          <p:cNvSpPr txBox="1">
            <a:spLocks noChangeArrowheads="1"/>
          </p:cNvSpPr>
          <p:nvPr/>
        </p:nvSpPr>
        <p:spPr bwMode="auto">
          <a:xfrm>
            <a:off x="536575" y="3254375"/>
            <a:ext cx="7267575"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400">
                <a:solidFill>
                  <a:srgbClr val="000000"/>
                </a:solidFill>
                <a:latin typeface="楷体_GB2312" pitchFamily="49" charset="-122"/>
              </a:rPr>
              <a:t>while (true)</a:t>
            </a:r>
          </a:p>
          <a:p>
            <a:pPr eaLnBrk="1" hangingPunct="1">
              <a:lnSpc>
                <a:spcPct val="110000"/>
              </a:lnSpc>
              <a:spcBef>
                <a:spcPct val="0"/>
              </a:spcBef>
              <a:buFontTx/>
              <a:buNone/>
            </a:pPr>
            <a:r>
              <a:rPr lang="en-US" altLang="zh-CN" sz="2400">
                <a:solidFill>
                  <a:srgbClr val="000000"/>
                </a:solidFill>
                <a:latin typeface="楷体_GB2312" pitchFamily="49" charset="-122"/>
              </a:rPr>
              <a:t>{</a:t>
            </a:r>
          </a:p>
          <a:p>
            <a:pPr eaLnBrk="1" hangingPunct="1">
              <a:lnSpc>
                <a:spcPct val="110000"/>
              </a:lnSpc>
              <a:spcBef>
                <a:spcPct val="0"/>
              </a:spcBef>
              <a:buFontTx/>
              <a:buNone/>
            </a:pPr>
            <a:r>
              <a:rPr lang="en-US" altLang="zh-CN" sz="2400">
                <a:solidFill>
                  <a:srgbClr val="000000"/>
                </a:solidFill>
                <a:latin typeface="楷体_GB2312" pitchFamily="49" charset="-122"/>
              </a:rPr>
              <a:t>    </a:t>
            </a:r>
            <a:r>
              <a:rPr lang="zh-CN" altLang="en-US" sz="2400">
                <a:solidFill>
                  <a:srgbClr val="000000"/>
                </a:solidFill>
                <a:latin typeface="楷体_GB2312" pitchFamily="49" charset="-122"/>
              </a:rPr>
              <a:t>思考</a:t>
            </a:r>
            <a:r>
              <a:rPr lang="en-US" altLang="zh-CN" sz="2400">
                <a:solidFill>
                  <a:srgbClr val="000000"/>
                </a:solidFill>
                <a:latin typeface="楷体_GB2312" pitchFamily="49" charset="-122"/>
              </a:rPr>
              <a:t>;</a:t>
            </a:r>
          </a:p>
          <a:p>
            <a:pPr eaLnBrk="1" hangingPunct="1">
              <a:lnSpc>
                <a:spcPct val="110000"/>
              </a:lnSpc>
              <a:spcBef>
                <a:spcPct val="0"/>
              </a:spcBef>
              <a:buFontTx/>
              <a:buNone/>
            </a:pPr>
            <a:r>
              <a:rPr lang="en-US" altLang="zh-CN" sz="2400">
                <a:solidFill>
                  <a:srgbClr val="000000"/>
                </a:solidFill>
                <a:latin typeface="楷体_GB2312" pitchFamily="49" charset="-122"/>
              </a:rPr>
              <a:t>    Swait(chopstick[i], chopstick[(i+1)%5]);</a:t>
            </a:r>
          </a:p>
          <a:p>
            <a:pPr eaLnBrk="1" hangingPunct="1">
              <a:lnSpc>
                <a:spcPct val="110000"/>
              </a:lnSpc>
              <a:spcBef>
                <a:spcPct val="0"/>
              </a:spcBef>
              <a:buFontTx/>
              <a:buNone/>
            </a:pPr>
            <a:r>
              <a:rPr lang="en-US" altLang="zh-CN" sz="2400">
                <a:solidFill>
                  <a:srgbClr val="000000"/>
                </a:solidFill>
                <a:latin typeface="楷体_GB2312" pitchFamily="49" charset="-122"/>
              </a:rPr>
              <a:t>    </a:t>
            </a:r>
            <a:r>
              <a:rPr lang="zh-CN" altLang="en-US" sz="2400">
                <a:solidFill>
                  <a:srgbClr val="000000"/>
                </a:solidFill>
                <a:latin typeface="楷体_GB2312" pitchFamily="49" charset="-122"/>
              </a:rPr>
              <a:t>吃饭</a:t>
            </a:r>
            <a:r>
              <a:rPr lang="en-US" altLang="zh-CN" sz="2400">
                <a:solidFill>
                  <a:srgbClr val="000000"/>
                </a:solidFill>
                <a:latin typeface="楷体_GB2312" pitchFamily="49" charset="-122"/>
              </a:rPr>
              <a:t>;</a:t>
            </a:r>
          </a:p>
          <a:p>
            <a:pPr eaLnBrk="1" hangingPunct="1">
              <a:lnSpc>
                <a:spcPct val="110000"/>
              </a:lnSpc>
              <a:spcBef>
                <a:spcPct val="0"/>
              </a:spcBef>
              <a:buFontTx/>
              <a:buNone/>
            </a:pPr>
            <a:r>
              <a:rPr lang="en-US" altLang="zh-CN" sz="2400">
                <a:solidFill>
                  <a:srgbClr val="000000"/>
                </a:solidFill>
                <a:latin typeface="楷体_GB2312" pitchFamily="49" charset="-122"/>
              </a:rPr>
              <a:t>    Ssignal(chopstick[i], chopstick[(i+1)%5]);</a:t>
            </a:r>
          </a:p>
          <a:p>
            <a:pPr eaLnBrk="1" hangingPunct="1">
              <a:lnSpc>
                <a:spcPct val="110000"/>
              </a:lnSpc>
              <a:spcBef>
                <a:spcPct val="0"/>
              </a:spcBef>
              <a:buFontTx/>
              <a:buNone/>
            </a:pPr>
            <a:r>
              <a:rPr lang="en-US" altLang="zh-CN" sz="2400">
                <a:solidFill>
                  <a:srgbClr val="000000"/>
                </a:solidFill>
                <a:latin typeface="楷体_GB2312" pitchFamily="49" charset="-122"/>
              </a:rPr>
              <a:t>}</a:t>
            </a:r>
          </a:p>
        </p:txBody>
      </p:sp>
      <p:sp>
        <p:nvSpPr>
          <p:cNvPr id="79878" name="AutoShape 7"/>
          <p:cNvSpPr>
            <a:spLocks noChangeArrowheads="1"/>
          </p:cNvSpPr>
          <p:nvPr/>
        </p:nvSpPr>
        <p:spPr bwMode="auto">
          <a:xfrm>
            <a:off x="3505200" y="3657600"/>
            <a:ext cx="3581400" cy="762000"/>
          </a:xfrm>
          <a:prstGeom prst="wedgeRoundRectCallout">
            <a:avLst>
              <a:gd name="adj1" fmla="val -43750"/>
              <a:gd name="adj2" fmla="val 70000"/>
              <a:gd name="adj3" fmla="val 16667"/>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当且仅当两双筷子均能使用时，才拿起筷子。</a:t>
            </a:r>
          </a:p>
        </p:txBody>
      </p:sp>
    </p:spTree>
    <p:extLst>
      <p:ext uri="{BB962C8B-B14F-4D97-AF65-F5344CB8AC3E}">
        <p14:creationId xmlns:p14="http://schemas.microsoft.com/office/powerpoint/2010/main" val="10929199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80899" name="Text Box 4"/>
          <p:cNvSpPr txBox="1">
            <a:spLocks noChangeArrowheads="1"/>
          </p:cNvSpPr>
          <p:nvPr/>
        </p:nvSpPr>
        <p:spPr bwMode="auto">
          <a:xfrm>
            <a:off x="685800" y="68580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2.3.2 </a:t>
            </a:r>
            <a:r>
              <a:rPr kumimoji="0" lang="zh-CN" altLang="en-US" sz="2800">
                <a:solidFill>
                  <a:srgbClr val="000000"/>
                </a:solidFill>
                <a:latin typeface="楷体_GB2312" pitchFamily="49" charset="-122"/>
              </a:rPr>
              <a:t>信号量机制</a:t>
            </a:r>
          </a:p>
        </p:txBody>
      </p:sp>
      <p:sp>
        <p:nvSpPr>
          <p:cNvPr id="80900" name="Rectangle 5"/>
          <p:cNvSpPr>
            <a:spLocks noChangeArrowheads="1"/>
          </p:cNvSpPr>
          <p:nvPr/>
        </p:nvSpPr>
        <p:spPr bwMode="auto">
          <a:xfrm>
            <a:off x="685800" y="1143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4  </a:t>
            </a:r>
            <a:r>
              <a:rPr lang="zh-CN" altLang="en-US" sz="2400">
                <a:solidFill>
                  <a:srgbClr val="000000"/>
                </a:solidFill>
              </a:rPr>
              <a:t>信号量集</a:t>
            </a:r>
          </a:p>
        </p:txBody>
      </p:sp>
      <p:sp>
        <p:nvSpPr>
          <p:cNvPr id="80901" name="Rectangle 6"/>
          <p:cNvSpPr>
            <a:spLocks noChangeArrowheads="1"/>
          </p:cNvSpPr>
          <p:nvPr/>
        </p:nvSpPr>
        <p:spPr bwMode="auto">
          <a:xfrm>
            <a:off x="0" y="1584325"/>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      </a:t>
            </a:r>
            <a:r>
              <a:rPr lang="zh-CN" altLang="en-US" sz="2400">
                <a:solidFill>
                  <a:srgbClr val="000000"/>
                </a:solidFill>
              </a:rPr>
              <a:t>对</a:t>
            </a:r>
            <a:r>
              <a:rPr lang="en-US" altLang="zh-CN" sz="2400">
                <a:solidFill>
                  <a:srgbClr val="000000"/>
                </a:solidFill>
              </a:rPr>
              <a:t>AND</a:t>
            </a:r>
            <a:r>
              <a:rPr lang="zh-CN" altLang="en-US" sz="2400">
                <a:solidFill>
                  <a:srgbClr val="000000"/>
                </a:solidFill>
              </a:rPr>
              <a:t>信号量机制加以扩充，形成一般化的“信号量集”机制。</a:t>
            </a:r>
          </a:p>
          <a:p>
            <a:pPr eaLnBrk="1" hangingPunct="1">
              <a:spcBef>
                <a:spcPct val="0"/>
              </a:spcBef>
              <a:buClr>
                <a:srgbClr val="333399"/>
              </a:buClr>
              <a:buFont typeface="Wingdings" panose="05000000000000000000" pitchFamily="2" charset="2"/>
              <a:buBlip>
                <a:blip r:embed="rId2"/>
              </a:buBlip>
            </a:pPr>
            <a:r>
              <a:rPr lang="zh-CN" altLang="en-US" sz="2400">
                <a:solidFill>
                  <a:srgbClr val="000000"/>
                </a:solidFill>
              </a:rPr>
              <a:t>一次需要</a:t>
            </a:r>
            <a:r>
              <a:rPr lang="en-US" altLang="zh-CN" sz="2400">
                <a:solidFill>
                  <a:srgbClr val="000000"/>
                </a:solidFill>
              </a:rPr>
              <a:t>N</a:t>
            </a:r>
            <a:r>
              <a:rPr lang="zh-CN" altLang="en-US" sz="2400">
                <a:solidFill>
                  <a:srgbClr val="000000"/>
                </a:solidFill>
              </a:rPr>
              <a:t>个某类临界资源情况</a:t>
            </a:r>
          </a:p>
          <a:p>
            <a:pPr eaLnBrk="1" hangingPunct="1">
              <a:spcBef>
                <a:spcPct val="0"/>
              </a:spcBef>
              <a:buClr>
                <a:srgbClr val="333399"/>
              </a:buClr>
              <a:buFont typeface="Wingdings" panose="05000000000000000000" pitchFamily="2" charset="2"/>
              <a:buBlip>
                <a:blip r:embed="rId2"/>
              </a:buBlip>
            </a:pPr>
            <a:r>
              <a:rPr lang="zh-CN" altLang="en-US" sz="2400">
                <a:solidFill>
                  <a:srgbClr val="000000"/>
                </a:solidFill>
              </a:rPr>
              <a:t>当资源数量低于某一下限时，便不予分配</a:t>
            </a:r>
          </a:p>
        </p:txBody>
      </p:sp>
      <p:sp>
        <p:nvSpPr>
          <p:cNvPr id="80902" name="Text Box 7"/>
          <p:cNvSpPr txBox="1">
            <a:spLocks noChangeArrowheads="1"/>
          </p:cNvSpPr>
          <p:nvPr/>
        </p:nvSpPr>
        <p:spPr bwMode="auto">
          <a:xfrm>
            <a:off x="457200" y="2590800"/>
            <a:ext cx="6713538"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400">
                <a:solidFill>
                  <a:srgbClr val="FF0000"/>
                </a:solidFill>
                <a:latin typeface="楷体_GB2312" pitchFamily="49" charset="-122"/>
              </a:rPr>
              <a:t>信号量集机制</a:t>
            </a:r>
            <a:r>
              <a:rPr lang="en-US" altLang="zh-CN" sz="2400">
                <a:solidFill>
                  <a:srgbClr val="000000"/>
                </a:solidFill>
                <a:latin typeface="楷体_GB2312" pitchFamily="49" charset="-122"/>
              </a:rPr>
              <a:t>(S-</a:t>
            </a:r>
            <a:r>
              <a:rPr lang="zh-CN" altLang="en-US" sz="2400">
                <a:solidFill>
                  <a:srgbClr val="000000"/>
                </a:solidFill>
                <a:latin typeface="楷体_GB2312" pitchFamily="49" charset="-122"/>
              </a:rPr>
              <a:t>信号量，</a:t>
            </a:r>
            <a:r>
              <a:rPr lang="en-US" altLang="zh-CN" sz="2400">
                <a:solidFill>
                  <a:srgbClr val="000000"/>
                </a:solidFill>
                <a:latin typeface="楷体_GB2312" pitchFamily="49" charset="-122"/>
              </a:rPr>
              <a:t>d-</a:t>
            </a:r>
            <a:r>
              <a:rPr lang="zh-CN" altLang="en-US" sz="2400">
                <a:solidFill>
                  <a:srgbClr val="000000"/>
                </a:solidFill>
                <a:latin typeface="楷体_GB2312" pitchFamily="49" charset="-122"/>
              </a:rPr>
              <a:t>需求值，</a:t>
            </a:r>
            <a:r>
              <a:rPr lang="en-US" altLang="zh-CN" sz="2400">
                <a:solidFill>
                  <a:srgbClr val="000000"/>
                </a:solidFill>
                <a:latin typeface="楷体_GB2312" pitchFamily="49" charset="-122"/>
              </a:rPr>
              <a:t>t-</a:t>
            </a:r>
            <a:r>
              <a:rPr lang="zh-CN" altLang="en-US" sz="2400">
                <a:solidFill>
                  <a:srgbClr val="000000"/>
                </a:solidFill>
                <a:latin typeface="楷体_GB2312" pitchFamily="49" charset="-122"/>
              </a:rPr>
              <a:t>下限值</a:t>
            </a:r>
            <a:r>
              <a:rPr lang="en-US" altLang="zh-CN" sz="2400">
                <a:solidFill>
                  <a:srgbClr val="000000"/>
                </a:solidFill>
                <a:latin typeface="楷体_GB2312" pitchFamily="49" charset="-122"/>
              </a:rPr>
              <a:t>)</a:t>
            </a:r>
            <a:r>
              <a:rPr lang="en-US" altLang="zh-CN" sz="2800">
                <a:solidFill>
                  <a:srgbClr val="000000"/>
                </a:solidFill>
                <a:latin typeface="Times New Roman" panose="02020603050405020304" pitchFamily="18" charset="0"/>
                <a:ea typeface="宋体" panose="02010600030101010101" pitchFamily="2" charset="-122"/>
              </a:rPr>
              <a:t> </a:t>
            </a:r>
          </a:p>
        </p:txBody>
      </p:sp>
      <p:sp>
        <p:nvSpPr>
          <p:cNvPr id="435208" name="Text Box 8"/>
          <p:cNvSpPr txBox="1">
            <a:spLocks noChangeArrowheads="1"/>
          </p:cNvSpPr>
          <p:nvPr/>
        </p:nvSpPr>
        <p:spPr bwMode="auto">
          <a:xfrm>
            <a:off x="304800" y="3048000"/>
            <a:ext cx="85344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a:solidFill>
                  <a:srgbClr val="3333CC"/>
                </a:solidFill>
                <a:ea typeface="宋体" panose="02010600030101010101" pitchFamily="2" charset="-122"/>
              </a:rPr>
              <a:t>Swait</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1</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t</a:t>
            </a:r>
            <a:r>
              <a:rPr lang="en-US" altLang="zh-CN" sz="2000" baseline="-25000">
                <a:solidFill>
                  <a:srgbClr val="000000"/>
                </a:solidFill>
                <a:ea typeface="宋体" panose="02010600030101010101" pitchFamily="2" charset="-122"/>
              </a:rPr>
              <a:t>1</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d</a:t>
            </a:r>
            <a:r>
              <a:rPr lang="en-US" altLang="zh-CN" sz="2000" baseline="-25000">
                <a:solidFill>
                  <a:srgbClr val="000000"/>
                </a:solidFill>
                <a:ea typeface="宋体" panose="02010600030101010101" pitchFamily="2" charset="-122"/>
              </a:rPr>
              <a:t>1</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n</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t</a:t>
            </a:r>
            <a:r>
              <a:rPr lang="en-US" altLang="zh-CN" sz="2000" baseline="-25000">
                <a:solidFill>
                  <a:srgbClr val="000000"/>
                </a:solidFill>
                <a:ea typeface="宋体" panose="02010600030101010101" pitchFamily="2" charset="-122"/>
              </a:rPr>
              <a:t>n</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d</a:t>
            </a:r>
            <a:r>
              <a:rPr lang="en-US" altLang="zh-CN" sz="2000" baseline="-25000">
                <a:solidFill>
                  <a:srgbClr val="000000"/>
                </a:solidFill>
                <a:ea typeface="宋体" panose="02010600030101010101" pitchFamily="2" charset="-122"/>
              </a:rPr>
              <a:t>n</a:t>
            </a:r>
            <a:r>
              <a:rPr lang="en-US" altLang="zh-CN" sz="2000">
                <a:solidFill>
                  <a:srgbClr val="000000"/>
                </a:solidFill>
                <a:ea typeface="宋体" panose="02010600030101010101" pitchFamily="2" charset="-122"/>
              </a:rPr>
              <a:t>)</a:t>
            </a:r>
          </a:p>
          <a:p>
            <a:pPr eaLnBrk="1" hangingPunct="1">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if (S</a:t>
            </a:r>
            <a:r>
              <a:rPr lang="en-US" altLang="zh-CN" sz="2000" baseline="-25000">
                <a:solidFill>
                  <a:srgbClr val="000000"/>
                </a:solidFill>
                <a:ea typeface="宋体" panose="02010600030101010101" pitchFamily="2" charset="-122"/>
              </a:rPr>
              <a:t>1</a:t>
            </a:r>
            <a:r>
              <a:rPr lang="en-US" altLang="zh-CN" sz="2000">
                <a:solidFill>
                  <a:srgbClr val="000000"/>
                </a:solidFill>
                <a:ea typeface="宋体" panose="02010600030101010101" pitchFamily="2" charset="-122"/>
              </a:rPr>
              <a:t>&gt;= t</a:t>
            </a:r>
            <a:r>
              <a:rPr lang="en-US" altLang="zh-CN" sz="2000" baseline="-25000">
                <a:solidFill>
                  <a:srgbClr val="000000"/>
                </a:solidFill>
                <a:ea typeface="宋体" panose="02010600030101010101" pitchFamily="2" charset="-122"/>
              </a:rPr>
              <a:t>1</a:t>
            </a:r>
            <a:r>
              <a:rPr lang="en-US" altLang="zh-CN" sz="2000">
                <a:solidFill>
                  <a:srgbClr val="000000"/>
                </a:solidFill>
                <a:ea typeface="宋体" panose="02010600030101010101" pitchFamily="2" charset="-122"/>
              </a:rPr>
              <a:t> &amp;&amp; … &amp;&amp; S</a:t>
            </a:r>
            <a:r>
              <a:rPr lang="en-US" altLang="zh-CN" sz="2000" baseline="-25000">
                <a:solidFill>
                  <a:srgbClr val="000000"/>
                </a:solidFill>
                <a:ea typeface="宋体" panose="02010600030101010101" pitchFamily="2" charset="-122"/>
              </a:rPr>
              <a:t>n</a:t>
            </a:r>
            <a:r>
              <a:rPr lang="en-US" altLang="zh-CN" sz="2000">
                <a:solidFill>
                  <a:srgbClr val="000000"/>
                </a:solidFill>
                <a:ea typeface="宋体" panose="02010600030101010101" pitchFamily="2" charset="-122"/>
              </a:rPr>
              <a:t> &gt;= t</a:t>
            </a:r>
            <a:r>
              <a:rPr lang="en-US" altLang="zh-CN" sz="2000" baseline="-25000">
                <a:solidFill>
                  <a:srgbClr val="000000"/>
                </a:solidFill>
                <a:ea typeface="宋体" panose="02010600030101010101" pitchFamily="2" charset="-122"/>
              </a:rPr>
              <a:t>n</a:t>
            </a:r>
            <a:r>
              <a:rPr lang="en-US" altLang="zh-CN" sz="2000">
                <a:solidFill>
                  <a:srgbClr val="000000"/>
                </a:solidFill>
                <a:ea typeface="宋体" panose="02010600030101010101" pitchFamily="2" charset="-122"/>
              </a:rPr>
              <a:t>)</a:t>
            </a:r>
          </a:p>
          <a:p>
            <a:pPr eaLnBrk="1" hangingPunct="1">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for (i=1; i&lt;= n;i++) S</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 d</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 </a:t>
            </a:r>
            <a:r>
              <a:rPr lang="zh-CN" altLang="en-US" sz="2000">
                <a:solidFill>
                  <a:srgbClr val="000000"/>
                </a:solidFill>
                <a:ea typeface="宋体" panose="02010600030101010101" pitchFamily="2" charset="-122"/>
              </a:rPr>
              <a:t>； </a:t>
            </a:r>
            <a:r>
              <a:rPr lang="en-US" altLang="zh-CN" sz="2000">
                <a:solidFill>
                  <a:srgbClr val="008000"/>
                </a:solidFill>
                <a:ea typeface="宋体" panose="02010600030101010101" pitchFamily="2" charset="-122"/>
              </a:rPr>
              <a:t>// </a:t>
            </a:r>
            <a:r>
              <a:rPr lang="zh-CN" altLang="en-US" sz="2000">
                <a:solidFill>
                  <a:srgbClr val="008000"/>
                </a:solidFill>
                <a:ea typeface="宋体" panose="02010600030101010101" pitchFamily="2" charset="-122"/>
              </a:rPr>
              <a:t>分配资源</a:t>
            </a:r>
          </a:p>
          <a:p>
            <a:pPr eaLnBrk="1" hangingPunct="1">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else {</a:t>
            </a:r>
          </a:p>
          <a:p>
            <a:pPr eaLnBrk="1" hangingPunct="1">
              <a:spcBef>
                <a:spcPct val="0"/>
              </a:spcBef>
              <a:buFontTx/>
              <a:buNone/>
            </a:pPr>
            <a:r>
              <a:rPr lang="zh-CN" altLang="en-US" sz="2000">
                <a:solidFill>
                  <a:srgbClr val="000000"/>
                </a:solidFill>
                <a:ea typeface="宋体" panose="02010600030101010101" pitchFamily="2" charset="-122"/>
              </a:rPr>
              <a:t>　　    </a:t>
            </a:r>
            <a:r>
              <a:rPr lang="zh-CN" altLang="en-US" sz="2000">
                <a:solidFill>
                  <a:srgbClr val="000000"/>
                </a:solidFill>
              </a:rPr>
              <a:t>将当前进程放置在第一个</a:t>
            </a:r>
            <a:r>
              <a:rPr lang="en-US" altLang="zh-CN" sz="2000">
                <a:solidFill>
                  <a:srgbClr val="000000"/>
                </a:solidFill>
              </a:rPr>
              <a:t>Sj&lt;tj</a:t>
            </a:r>
            <a:r>
              <a:rPr lang="zh-CN" altLang="en-US" sz="2000">
                <a:solidFill>
                  <a:srgbClr val="000000"/>
                </a:solidFill>
              </a:rPr>
              <a:t>的信号量队列</a:t>
            </a:r>
            <a:r>
              <a:rPr lang="en-US" altLang="zh-CN" sz="2000">
                <a:solidFill>
                  <a:srgbClr val="000000"/>
                </a:solidFill>
              </a:rPr>
              <a:t>Sj.queue</a:t>
            </a:r>
            <a:r>
              <a:rPr lang="zh-CN" altLang="en-US" sz="2000">
                <a:solidFill>
                  <a:srgbClr val="000000"/>
                </a:solidFill>
              </a:rPr>
              <a:t>中</a:t>
            </a:r>
            <a:r>
              <a:rPr lang="en-US" altLang="zh-CN" sz="2000">
                <a:solidFill>
                  <a:srgbClr val="000000"/>
                </a:solidFill>
              </a:rPr>
              <a:t>;</a:t>
            </a:r>
          </a:p>
          <a:p>
            <a:pPr eaLnBrk="1" hangingPunct="1">
              <a:spcBef>
                <a:spcPct val="0"/>
              </a:spcBef>
              <a:buFontTx/>
              <a:buNone/>
            </a:pPr>
            <a:r>
              <a:rPr lang="en-US" altLang="zh-CN" sz="2000">
                <a:solidFill>
                  <a:srgbClr val="000000"/>
                </a:solidFill>
              </a:rPr>
              <a:t>           </a:t>
            </a:r>
            <a:r>
              <a:rPr lang="zh-CN" altLang="en-US" sz="2000">
                <a:solidFill>
                  <a:srgbClr val="000000"/>
                </a:solidFill>
              </a:rPr>
              <a:t>将进程的程序指针指向该进程的</a:t>
            </a:r>
            <a:r>
              <a:rPr lang="en-US" altLang="zh-CN" sz="2000">
                <a:solidFill>
                  <a:srgbClr val="000000"/>
                </a:solidFill>
              </a:rPr>
              <a:t>Swait</a:t>
            </a:r>
            <a:r>
              <a:rPr lang="zh-CN" altLang="en-US" sz="2000">
                <a:solidFill>
                  <a:srgbClr val="000000"/>
                </a:solidFill>
              </a:rPr>
              <a:t>操作开始处</a:t>
            </a:r>
            <a:r>
              <a:rPr lang="en-US" altLang="zh-CN" sz="2000">
                <a:solidFill>
                  <a:srgbClr val="000000"/>
                </a:solidFill>
              </a:rPr>
              <a:t>; }</a:t>
            </a:r>
          </a:p>
          <a:p>
            <a:pPr eaLnBrk="1" hangingPunct="1">
              <a:spcBef>
                <a:spcPct val="0"/>
              </a:spcBef>
              <a:buFontTx/>
              <a:buNone/>
            </a:pPr>
            <a:endParaRPr lang="en-US" altLang="zh-CN" sz="2000">
              <a:solidFill>
                <a:srgbClr val="000000"/>
              </a:solidFill>
              <a:ea typeface="宋体" panose="02010600030101010101" pitchFamily="2" charset="-122"/>
            </a:endParaRPr>
          </a:p>
          <a:p>
            <a:pPr eaLnBrk="1" hangingPunct="1">
              <a:spcBef>
                <a:spcPct val="0"/>
              </a:spcBef>
              <a:buFontTx/>
              <a:buNone/>
            </a:pPr>
            <a:r>
              <a:rPr lang="en-US" altLang="zh-CN" sz="2000">
                <a:solidFill>
                  <a:srgbClr val="3333CC"/>
                </a:solidFill>
                <a:ea typeface="宋体" panose="02010600030101010101" pitchFamily="2" charset="-122"/>
              </a:rPr>
              <a:t>Ssignal</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1</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d</a:t>
            </a:r>
            <a:r>
              <a:rPr lang="en-US" altLang="zh-CN" sz="2000" baseline="-25000">
                <a:solidFill>
                  <a:srgbClr val="000000"/>
                </a:solidFill>
                <a:ea typeface="宋体" panose="02010600030101010101" pitchFamily="2" charset="-122"/>
              </a:rPr>
              <a:t>1</a:t>
            </a:r>
            <a:r>
              <a:rPr lang="en-US" altLang="zh-CN" sz="2000">
                <a:solidFill>
                  <a:srgbClr val="000000"/>
                </a:solidFill>
                <a:ea typeface="宋体" panose="02010600030101010101" pitchFamily="2" charset="-122"/>
              </a:rPr>
              <a:t>, …</a:t>
            </a:r>
            <a:r>
              <a:rPr lang="zh-CN" altLang="en-US" sz="2000">
                <a:solidFill>
                  <a:srgbClr val="000000"/>
                </a:solidFill>
                <a:ea typeface="宋体" panose="02010600030101010101" pitchFamily="2" charset="-122"/>
              </a:rPr>
              <a:t>，</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n</a:t>
            </a:r>
            <a:r>
              <a:rPr lang="en-US" altLang="zh-CN" sz="2000">
                <a:solidFill>
                  <a:srgbClr val="000000"/>
                </a:solidFill>
                <a:ea typeface="宋体" panose="02010600030101010101" pitchFamily="2" charset="-122"/>
              </a:rPr>
              <a:t>, d</a:t>
            </a:r>
            <a:r>
              <a:rPr lang="en-US" altLang="zh-CN" sz="2000" baseline="-25000">
                <a:solidFill>
                  <a:srgbClr val="000000"/>
                </a:solidFill>
                <a:ea typeface="宋体" panose="02010600030101010101" pitchFamily="2" charset="-122"/>
              </a:rPr>
              <a:t>n</a:t>
            </a:r>
            <a:r>
              <a:rPr lang="en-US" altLang="zh-CN" sz="2000">
                <a:solidFill>
                  <a:srgbClr val="000000"/>
                </a:solidFill>
                <a:ea typeface="宋体" panose="02010600030101010101" pitchFamily="2" charset="-122"/>
              </a:rPr>
              <a:t>)</a:t>
            </a:r>
          </a:p>
          <a:p>
            <a:pPr eaLnBrk="1" hangingPunct="1">
              <a:spcBef>
                <a:spcPct val="0"/>
              </a:spcBef>
              <a:buFontTx/>
              <a:buNone/>
            </a:pPr>
            <a:r>
              <a:rPr lang="en-US" altLang="zh-CN" sz="2000">
                <a:solidFill>
                  <a:srgbClr val="000000"/>
                </a:solidFill>
                <a:ea typeface="宋体" panose="02010600030101010101" pitchFamily="2" charset="-122"/>
              </a:rPr>
              <a:t>for (i=1; i&lt;= n;i++){</a:t>
            </a:r>
          </a:p>
          <a:p>
            <a:pPr eaLnBrk="1" hangingPunct="1">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=S</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 d</a:t>
            </a:r>
            <a:r>
              <a:rPr lang="en-US" altLang="zh-CN" sz="2000" baseline="-25000">
                <a:solidFill>
                  <a:srgbClr val="000000"/>
                </a:solidFill>
                <a:ea typeface="宋体" panose="02010600030101010101" pitchFamily="2" charset="-122"/>
              </a:rPr>
              <a:t>i</a:t>
            </a:r>
            <a:r>
              <a:rPr lang="en-US" altLang="zh-CN" sz="2000">
                <a:solidFill>
                  <a:srgbClr val="000000"/>
                </a:solidFill>
                <a:ea typeface="宋体" panose="02010600030101010101" pitchFamily="2" charset="-122"/>
              </a:rPr>
              <a:t> </a:t>
            </a:r>
            <a:r>
              <a:rPr lang="zh-CN" altLang="en-US" sz="2000">
                <a:solidFill>
                  <a:srgbClr val="000000"/>
                </a:solidFill>
                <a:ea typeface="宋体" panose="02010600030101010101" pitchFamily="2" charset="-122"/>
              </a:rPr>
              <a:t>；</a:t>
            </a:r>
          </a:p>
          <a:p>
            <a:pPr eaLnBrk="1" hangingPunct="1">
              <a:spcBef>
                <a:spcPct val="0"/>
              </a:spcBef>
              <a:buFontTx/>
              <a:buNone/>
            </a:pPr>
            <a:r>
              <a:rPr lang="zh-CN" altLang="en-US" sz="2000">
                <a:solidFill>
                  <a:srgbClr val="000000"/>
                </a:solidFill>
                <a:ea typeface="宋体" panose="02010600030101010101" pitchFamily="2" charset="-122"/>
              </a:rPr>
              <a:t>        </a:t>
            </a:r>
            <a:r>
              <a:rPr lang="zh-CN" altLang="en-US" sz="2000">
                <a:solidFill>
                  <a:srgbClr val="000000"/>
                </a:solidFill>
              </a:rPr>
              <a:t>将</a:t>
            </a:r>
            <a:r>
              <a:rPr lang="en-US" altLang="zh-CN" sz="2000">
                <a:solidFill>
                  <a:srgbClr val="000000"/>
                </a:solidFill>
              </a:rPr>
              <a:t>Si</a:t>
            </a:r>
            <a:r>
              <a:rPr lang="zh-CN" altLang="en-US" sz="2000">
                <a:solidFill>
                  <a:srgbClr val="000000"/>
                </a:solidFill>
              </a:rPr>
              <a:t>的等待队列内的进程移到就绪队列</a:t>
            </a:r>
            <a:r>
              <a:rPr lang="en-US" altLang="zh-CN" sz="2000">
                <a:solidFill>
                  <a:srgbClr val="000000"/>
                </a:solidFill>
              </a:rPr>
              <a:t>;</a:t>
            </a:r>
          </a:p>
          <a:p>
            <a:pPr eaLnBrk="1" hangingPunct="1">
              <a:spcBef>
                <a:spcPct val="0"/>
              </a:spcBef>
              <a:buFontTx/>
              <a:buNone/>
            </a:pPr>
            <a:r>
              <a:rPr lang="en-US" altLang="zh-CN" sz="2000">
                <a:solidFill>
                  <a:srgbClr val="000000"/>
                </a:solidFill>
                <a:ea typeface="宋体" panose="02010600030101010101" pitchFamily="2" charset="-122"/>
              </a:rPr>
              <a:t>}</a:t>
            </a:r>
            <a:r>
              <a:rPr lang="en-US" altLang="zh-CN" sz="2000" b="0">
                <a:solidFill>
                  <a:srgbClr val="000000"/>
                </a:solidFill>
                <a:ea typeface="宋体" panose="02010600030101010101" pitchFamily="2" charset="-122"/>
              </a:rPr>
              <a:t> </a:t>
            </a:r>
          </a:p>
        </p:txBody>
      </p:sp>
    </p:spTree>
    <p:extLst>
      <p:ext uri="{BB962C8B-B14F-4D97-AF65-F5344CB8AC3E}">
        <p14:creationId xmlns:p14="http://schemas.microsoft.com/office/powerpoint/2010/main" val="216208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8">
                                            <p:txEl>
                                              <p:pRg st="0" end="0"/>
                                            </p:txEl>
                                          </p:spTgt>
                                        </p:tgtEl>
                                        <p:attrNameLst>
                                          <p:attrName>style.visibility</p:attrName>
                                        </p:attrNameLst>
                                      </p:cBhvr>
                                      <p:to>
                                        <p:strVal val="visible"/>
                                      </p:to>
                                    </p:set>
                                    <p:animEffect transition="in" filter="blinds(horizontal)">
                                      <p:cBhvr>
                                        <p:cTn id="7" dur="500"/>
                                        <p:tgtEl>
                                          <p:spTgt spid="43520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35208">
                                            <p:txEl>
                                              <p:pRg st="1" end="1"/>
                                            </p:txEl>
                                          </p:spTgt>
                                        </p:tgtEl>
                                        <p:attrNameLst>
                                          <p:attrName>style.visibility</p:attrName>
                                        </p:attrNameLst>
                                      </p:cBhvr>
                                      <p:to>
                                        <p:strVal val="visible"/>
                                      </p:to>
                                    </p:set>
                                    <p:animEffect transition="in" filter="blinds(horizontal)">
                                      <p:cBhvr>
                                        <p:cTn id="10" dur="500"/>
                                        <p:tgtEl>
                                          <p:spTgt spid="43520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35208">
                                            <p:txEl>
                                              <p:pRg st="2" end="2"/>
                                            </p:txEl>
                                          </p:spTgt>
                                        </p:tgtEl>
                                        <p:attrNameLst>
                                          <p:attrName>style.visibility</p:attrName>
                                        </p:attrNameLst>
                                      </p:cBhvr>
                                      <p:to>
                                        <p:strVal val="visible"/>
                                      </p:to>
                                    </p:set>
                                    <p:animEffect transition="in" filter="blinds(horizontal)">
                                      <p:cBhvr>
                                        <p:cTn id="13" dur="500"/>
                                        <p:tgtEl>
                                          <p:spTgt spid="43520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35208">
                                            <p:txEl>
                                              <p:pRg st="3" end="3"/>
                                            </p:txEl>
                                          </p:spTgt>
                                        </p:tgtEl>
                                        <p:attrNameLst>
                                          <p:attrName>style.visibility</p:attrName>
                                        </p:attrNameLst>
                                      </p:cBhvr>
                                      <p:to>
                                        <p:strVal val="visible"/>
                                      </p:to>
                                    </p:set>
                                    <p:animEffect transition="in" filter="blinds(horizontal)">
                                      <p:cBhvr>
                                        <p:cTn id="16" dur="500"/>
                                        <p:tgtEl>
                                          <p:spTgt spid="435208">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35208">
                                            <p:txEl>
                                              <p:pRg st="4" end="4"/>
                                            </p:txEl>
                                          </p:spTgt>
                                        </p:tgtEl>
                                        <p:attrNameLst>
                                          <p:attrName>style.visibility</p:attrName>
                                        </p:attrNameLst>
                                      </p:cBhvr>
                                      <p:to>
                                        <p:strVal val="visible"/>
                                      </p:to>
                                    </p:set>
                                    <p:animEffect transition="in" filter="blinds(horizontal)">
                                      <p:cBhvr>
                                        <p:cTn id="19" dur="500"/>
                                        <p:tgtEl>
                                          <p:spTgt spid="435208">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35208">
                                            <p:txEl>
                                              <p:pRg st="5" end="5"/>
                                            </p:txEl>
                                          </p:spTgt>
                                        </p:tgtEl>
                                        <p:attrNameLst>
                                          <p:attrName>style.visibility</p:attrName>
                                        </p:attrNameLst>
                                      </p:cBhvr>
                                      <p:to>
                                        <p:strVal val="visible"/>
                                      </p:to>
                                    </p:set>
                                    <p:animEffect transition="in" filter="blinds(horizontal)">
                                      <p:cBhvr>
                                        <p:cTn id="22" dur="500"/>
                                        <p:tgtEl>
                                          <p:spTgt spid="43520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8">
                                            <p:txEl>
                                              <p:pRg st="7" end="7"/>
                                            </p:txEl>
                                          </p:spTgt>
                                        </p:tgtEl>
                                        <p:attrNameLst>
                                          <p:attrName>style.visibility</p:attrName>
                                        </p:attrNameLst>
                                      </p:cBhvr>
                                      <p:to>
                                        <p:strVal val="visible"/>
                                      </p:to>
                                    </p:set>
                                    <p:animEffect transition="in" filter="blinds(horizontal)">
                                      <p:cBhvr>
                                        <p:cTn id="27" dur="500"/>
                                        <p:tgtEl>
                                          <p:spTgt spid="435208">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35208">
                                            <p:txEl>
                                              <p:pRg st="8" end="8"/>
                                            </p:txEl>
                                          </p:spTgt>
                                        </p:tgtEl>
                                        <p:attrNameLst>
                                          <p:attrName>style.visibility</p:attrName>
                                        </p:attrNameLst>
                                      </p:cBhvr>
                                      <p:to>
                                        <p:strVal val="visible"/>
                                      </p:to>
                                    </p:set>
                                    <p:animEffect transition="in" filter="blinds(horizontal)">
                                      <p:cBhvr>
                                        <p:cTn id="30" dur="500"/>
                                        <p:tgtEl>
                                          <p:spTgt spid="435208">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35208">
                                            <p:txEl>
                                              <p:pRg st="9" end="9"/>
                                            </p:txEl>
                                          </p:spTgt>
                                        </p:tgtEl>
                                        <p:attrNameLst>
                                          <p:attrName>style.visibility</p:attrName>
                                        </p:attrNameLst>
                                      </p:cBhvr>
                                      <p:to>
                                        <p:strVal val="visible"/>
                                      </p:to>
                                    </p:set>
                                    <p:animEffect transition="in" filter="blinds(horizontal)">
                                      <p:cBhvr>
                                        <p:cTn id="33" dur="500"/>
                                        <p:tgtEl>
                                          <p:spTgt spid="435208">
                                            <p:txEl>
                                              <p:pRg st="9" end="9"/>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35208">
                                            <p:txEl>
                                              <p:pRg st="10" end="10"/>
                                            </p:txEl>
                                          </p:spTgt>
                                        </p:tgtEl>
                                        <p:attrNameLst>
                                          <p:attrName>style.visibility</p:attrName>
                                        </p:attrNameLst>
                                      </p:cBhvr>
                                      <p:to>
                                        <p:strVal val="visible"/>
                                      </p:to>
                                    </p:set>
                                    <p:animEffect transition="in" filter="blinds(horizontal)">
                                      <p:cBhvr>
                                        <p:cTn id="36" dur="500"/>
                                        <p:tgtEl>
                                          <p:spTgt spid="435208">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35208">
                                            <p:txEl>
                                              <p:pRg st="11" end="11"/>
                                            </p:txEl>
                                          </p:spTgt>
                                        </p:tgtEl>
                                        <p:attrNameLst>
                                          <p:attrName>style.visibility</p:attrName>
                                        </p:attrNameLst>
                                      </p:cBhvr>
                                      <p:to>
                                        <p:strVal val="visible"/>
                                      </p:to>
                                    </p:set>
                                    <p:animEffect transition="in" filter="blinds(horizontal)">
                                      <p:cBhvr>
                                        <p:cTn id="39" dur="500"/>
                                        <p:tgtEl>
                                          <p:spTgt spid="43520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ChangeArrowheads="1"/>
          </p:cNvSpPr>
          <p:nvPr/>
        </p:nvSpPr>
        <p:spPr bwMode="auto">
          <a:xfrm>
            <a:off x="457200" y="274638"/>
            <a:ext cx="76962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kumimoji="0" lang="en-US" altLang="zh-CN" sz="3600">
                <a:solidFill>
                  <a:srgbClr val="FFFFFF"/>
                </a:solidFill>
              </a:rPr>
              <a:t>2.3 </a:t>
            </a:r>
            <a:r>
              <a:rPr kumimoji="0" lang="zh-CN" altLang="en-US" sz="3600">
                <a:solidFill>
                  <a:srgbClr val="FFFFFF"/>
                </a:solidFill>
              </a:rPr>
              <a:t>进程同步</a:t>
            </a:r>
          </a:p>
        </p:txBody>
      </p:sp>
      <p:sp>
        <p:nvSpPr>
          <p:cNvPr id="81923" name="Text Box 4"/>
          <p:cNvSpPr txBox="1">
            <a:spLocks noChangeArrowheads="1"/>
          </p:cNvSpPr>
          <p:nvPr/>
        </p:nvSpPr>
        <p:spPr bwMode="auto">
          <a:xfrm>
            <a:off x="685800" y="685800"/>
            <a:ext cx="3046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2.3.2 </a:t>
            </a:r>
            <a:r>
              <a:rPr kumimoji="0" lang="zh-CN" altLang="en-US" sz="2800">
                <a:solidFill>
                  <a:srgbClr val="000000"/>
                </a:solidFill>
                <a:latin typeface="楷体_GB2312" pitchFamily="49" charset="-122"/>
              </a:rPr>
              <a:t>信号量机制</a:t>
            </a:r>
          </a:p>
        </p:txBody>
      </p:sp>
      <p:sp>
        <p:nvSpPr>
          <p:cNvPr id="81924" name="Rectangle 5"/>
          <p:cNvSpPr>
            <a:spLocks noChangeArrowheads="1"/>
          </p:cNvSpPr>
          <p:nvPr/>
        </p:nvSpPr>
        <p:spPr bwMode="auto">
          <a:xfrm>
            <a:off x="685800" y="11430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4  </a:t>
            </a:r>
            <a:r>
              <a:rPr lang="zh-CN" altLang="en-US" sz="2400">
                <a:solidFill>
                  <a:srgbClr val="000000"/>
                </a:solidFill>
              </a:rPr>
              <a:t>信号量集</a:t>
            </a:r>
          </a:p>
        </p:txBody>
      </p:sp>
      <p:sp>
        <p:nvSpPr>
          <p:cNvPr id="81925" name="Text Box 6"/>
          <p:cNvSpPr txBox="1">
            <a:spLocks noChangeArrowheads="1"/>
          </p:cNvSpPr>
          <p:nvPr/>
        </p:nvSpPr>
        <p:spPr bwMode="auto">
          <a:xfrm>
            <a:off x="612775" y="1600200"/>
            <a:ext cx="47783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zh-CN" altLang="en-US" sz="2400">
                <a:solidFill>
                  <a:srgbClr val="000000"/>
                </a:solidFill>
              </a:rPr>
              <a:t>一般“信号量集”的几种特殊情况：</a:t>
            </a:r>
          </a:p>
        </p:txBody>
      </p:sp>
      <p:sp>
        <p:nvSpPr>
          <p:cNvPr id="437255" name="Text Box 7"/>
          <p:cNvSpPr txBox="1">
            <a:spLocks noChangeArrowheads="1"/>
          </p:cNvSpPr>
          <p:nvPr/>
        </p:nvSpPr>
        <p:spPr bwMode="auto">
          <a:xfrm>
            <a:off x="381000" y="2193925"/>
            <a:ext cx="85344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pPr>
            <a:r>
              <a:rPr lang="en-US" altLang="zh-CN" sz="2400">
                <a:solidFill>
                  <a:srgbClr val="3333CC"/>
                </a:solidFill>
                <a:latin typeface="楷体_GB2312" pitchFamily="49" charset="-122"/>
              </a:rPr>
              <a:t> Swait(S, d, d)</a:t>
            </a:r>
            <a:r>
              <a:rPr lang="zh-CN" altLang="en-US" sz="2400">
                <a:solidFill>
                  <a:srgbClr val="000000"/>
                </a:solidFill>
                <a:latin typeface="楷体_GB2312" pitchFamily="49" charset="-122"/>
              </a:rPr>
              <a:t>。</a:t>
            </a:r>
          </a:p>
          <a:p>
            <a:pPr eaLnBrk="1" hangingPunct="1">
              <a:spcBef>
                <a:spcPct val="0"/>
              </a:spcBef>
              <a:buFontTx/>
              <a:buNone/>
            </a:pPr>
            <a:r>
              <a:rPr lang="zh-CN" altLang="en-US" sz="2400">
                <a:solidFill>
                  <a:srgbClr val="000000"/>
                </a:solidFill>
                <a:latin typeface="楷体_GB2312" pitchFamily="49" charset="-122"/>
              </a:rPr>
              <a:t>   此时在信号量集中只有一个信号量</a:t>
            </a:r>
            <a:r>
              <a:rPr lang="en-US" altLang="zh-CN" sz="2400">
                <a:solidFill>
                  <a:srgbClr val="000000"/>
                </a:solidFill>
                <a:latin typeface="楷体_GB2312" pitchFamily="49" charset="-122"/>
              </a:rPr>
              <a:t>S</a:t>
            </a:r>
            <a:r>
              <a:rPr lang="zh-CN" altLang="en-US" sz="2400">
                <a:solidFill>
                  <a:srgbClr val="000000"/>
                </a:solidFill>
                <a:latin typeface="楷体_GB2312" pitchFamily="49" charset="-122"/>
              </a:rPr>
              <a:t>， 但允许它每次申请</a:t>
            </a:r>
            <a:r>
              <a:rPr lang="en-US" altLang="zh-CN" sz="2400">
                <a:solidFill>
                  <a:srgbClr val="000000"/>
                </a:solidFill>
                <a:latin typeface="楷体_GB2312" pitchFamily="49" charset="-122"/>
              </a:rPr>
              <a:t>d</a:t>
            </a:r>
            <a:r>
              <a:rPr lang="zh-CN" altLang="en-US" sz="2400">
                <a:solidFill>
                  <a:srgbClr val="000000"/>
                </a:solidFill>
                <a:latin typeface="楷体_GB2312" pitchFamily="49" charset="-122"/>
              </a:rPr>
              <a:t>个资源，当现有资源数少于</a:t>
            </a:r>
            <a:r>
              <a:rPr lang="en-US" altLang="zh-CN" sz="2400">
                <a:solidFill>
                  <a:srgbClr val="000000"/>
                </a:solidFill>
                <a:latin typeface="楷体_GB2312" pitchFamily="49" charset="-122"/>
              </a:rPr>
              <a:t>d</a:t>
            </a:r>
            <a:r>
              <a:rPr lang="zh-CN" altLang="en-US" sz="2400">
                <a:solidFill>
                  <a:srgbClr val="000000"/>
                </a:solidFill>
                <a:latin typeface="楷体_GB2312" pitchFamily="49" charset="-122"/>
              </a:rPr>
              <a:t>时，不予分配。</a:t>
            </a:r>
          </a:p>
          <a:p>
            <a:pPr eaLnBrk="1" hangingPunct="1">
              <a:spcBef>
                <a:spcPct val="0"/>
              </a:spcBef>
            </a:pPr>
            <a:r>
              <a:rPr lang="zh-CN" altLang="en-US" sz="2400">
                <a:solidFill>
                  <a:srgbClr val="3333CC"/>
                </a:solidFill>
                <a:latin typeface="楷体_GB2312" pitchFamily="49" charset="-122"/>
              </a:rPr>
              <a:t> </a:t>
            </a:r>
            <a:r>
              <a:rPr lang="en-US" altLang="zh-CN" sz="2400">
                <a:solidFill>
                  <a:srgbClr val="3333CC"/>
                </a:solidFill>
                <a:latin typeface="楷体_GB2312" pitchFamily="49" charset="-122"/>
              </a:rPr>
              <a:t>Swait(S, 1, 1)</a:t>
            </a:r>
            <a:r>
              <a:rPr lang="zh-CN" altLang="en-US" sz="2400">
                <a:solidFill>
                  <a:srgbClr val="000000"/>
                </a:solidFill>
                <a:latin typeface="楷体_GB2312" pitchFamily="49" charset="-122"/>
              </a:rPr>
              <a:t>。</a:t>
            </a:r>
          </a:p>
          <a:p>
            <a:pPr eaLnBrk="1" hangingPunct="1">
              <a:spcBef>
                <a:spcPct val="0"/>
              </a:spcBef>
              <a:buFontTx/>
              <a:buNone/>
            </a:pPr>
            <a:r>
              <a:rPr lang="zh-CN" altLang="en-US" sz="2400">
                <a:solidFill>
                  <a:srgbClr val="000000"/>
                </a:solidFill>
                <a:latin typeface="楷体_GB2312" pitchFamily="49" charset="-122"/>
              </a:rPr>
              <a:t>   此时的信号量集已蜕化为一般的记录型信号量</a:t>
            </a:r>
            <a:r>
              <a:rPr lang="en-US" altLang="zh-CN" sz="2400">
                <a:solidFill>
                  <a:srgbClr val="000000"/>
                </a:solidFill>
                <a:latin typeface="楷体_GB2312" pitchFamily="49" charset="-122"/>
              </a:rPr>
              <a:t>(S</a:t>
            </a:r>
            <a:r>
              <a:rPr lang="zh-CN" altLang="en-US" sz="2400">
                <a:solidFill>
                  <a:srgbClr val="000000"/>
                </a:solidFill>
                <a:latin typeface="楷体_GB2312" pitchFamily="49" charset="-122"/>
              </a:rPr>
              <a:t>＞</a:t>
            </a:r>
            <a:r>
              <a:rPr lang="en-US" altLang="zh-CN" sz="2400">
                <a:solidFill>
                  <a:srgbClr val="000000"/>
                </a:solidFill>
                <a:latin typeface="楷体_GB2312" pitchFamily="49" charset="-122"/>
              </a:rPr>
              <a:t>1</a:t>
            </a:r>
            <a:r>
              <a:rPr lang="zh-CN" altLang="en-US" sz="2400">
                <a:solidFill>
                  <a:srgbClr val="000000"/>
                </a:solidFill>
                <a:latin typeface="楷体_GB2312" pitchFamily="49" charset="-122"/>
              </a:rPr>
              <a:t>时</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或互斥信号量</a:t>
            </a:r>
            <a:r>
              <a:rPr lang="en-US" altLang="zh-CN" sz="2400">
                <a:solidFill>
                  <a:srgbClr val="000000"/>
                </a:solidFill>
                <a:latin typeface="楷体_GB2312" pitchFamily="49" charset="-122"/>
              </a:rPr>
              <a:t>(S=1</a:t>
            </a:r>
            <a:r>
              <a:rPr lang="zh-CN" altLang="en-US" sz="2400">
                <a:solidFill>
                  <a:srgbClr val="000000"/>
                </a:solidFill>
                <a:latin typeface="楷体_GB2312" pitchFamily="49" charset="-122"/>
              </a:rPr>
              <a:t>时</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a:t>
            </a:r>
          </a:p>
          <a:p>
            <a:pPr eaLnBrk="1" hangingPunct="1">
              <a:spcBef>
                <a:spcPct val="0"/>
              </a:spcBef>
            </a:pPr>
            <a:r>
              <a:rPr lang="zh-CN" altLang="en-US" sz="2400">
                <a:solidFill>
                  <a:srgbClr val="3333CC"/>
                </a:solidFill>
                <a:latin typeface="楷体_GB2312" pitchFamily="49" charset="-122"/>
              </a:rPr>
              <a:t> </a:t>
            </a:r>
            <a:r>
              <a:rPr lang="en-US" altLang="zh-CN" sz="2400">
                <a:solidFill>
                  <a:srgbClr val="3333CC"/>
                </a:solidFill>
                <a:latin typeface="楷体_GB2312" pitchFamily="49" charset="-122"/>
              </a:rPr>
              <a:t>Swait(S, 1, 0)</a:t>
            </a:r>
            <a:r>
              <a:rPr lang="zh-CN" altLang="en-US" sz="2400">
                <a:solidFill>
                  <a:srgbClr val="000000"/>
                </a:solidFill>
                <a:latin typeface="楷体_GB2312" pitchFamily="49" charset="-122"/>
              </a:rPr>
              <a:t>。</a:t>
            </a:r>
          </a:p>
          <a:p>
            <a:pPr eaLnBrk="1" hangingPunct="1">
              <a:spcBef>
                <a:spcPct val="0"/>
              </a:spcBef>
              <a:buFontTx/>
              <a:buNone/>
            </a:pPr>
            <a:r>
              <a:rPr lang="zh-CN" altLang="en-US" sz="2400">
                <a:solidFill>
                  <a:srgbClr val="000000"/>
                </a:solidFill>
                <a:latin typeface="楷体_GB2312" pitchFamily="49" charset="-122"/>
              </a:rPr>
              <a:t>   这是一种很特殊且很有用的信号量操作。当</a:t>
            </a:r>
            <a:r>
              <a:rPr lang="en-US" altLang="zh-CN" sz="2400">
                <a:solidFill>
                  <a:srgbClr val="000000"/>
                </a:solidFill>
                <a:latin typeface="楷体_GB2312" pitchFamily="49" charset="-122"/>
              </a:rPr>
              <a:t>S&gt;=1</a:t>
            </a:r>
            <a:r>
              <a:rPr lang="zh-CN" altLang="en-US" sz="2400">
                <a:solidFill>
                  <a:srgbClr val="000000"/>
                </a:solidFill>
                <a:latin typeface="楷体_GB2312" pitchFamily="49" charset="-122"/>
              </a:rPr>
              <a:t>时，允许多个进程进入某特定区；当</a:t>
            </a:r>
            <a:r>
              <a:rPr lang="en-US" altLang="zh-CN" sz="2400">
                <a:solidFill>
                  <a:srgbClr val="000000"/>
                </a:solidFill>
                <a:latin typeface="楷体_GB2312" pitchFamily="49" charset="-122"/>
              </a:rPr>
              <a:t>S</a:t>
            </a:r>
            <a:r>
              <a:rPr lang="zh-CN" altLang="en-US" sz="2400">
                <a:solidFill>
                  <a:srgbClr val="000000"/>
                </a:solidFill>
                <a:latin typeface="楷体_GB2312" pitchFamily="49" charset="-122"/>
              </a:rPr>
              <a:t>变为</a:t>
            </a:r>
            <a:r>
              <a:rPr lang="en-US" altLang="zh-CN" sz="2400">
                <a:solidFill>
                  <a:srgbClr val="000000"/>
                </a:solidFill>
                <a:latin typeface="楷体_GB2312" pitchFamily="49" charset="-122"/>
              </a:rPr>
              <a:t>0</a:t>
            </a:r>
            <a:r>
              <a:rPr lang="zh-CN" altLang="en-US" sz="2400">
                <a:solidFill>
                  <a:srgbClr val="000000"/>
                </a:solidFill>
                <a:latin typeface="楷体_GB2312" pitchFamily="49" charset="-122"/>
              </a:rPr>
              <a:t>后，将阻止任何进程进入特定区。换言之，它相当于一个可控开关。</a:t>
            </a:r>
            <a:r>
              <a:rPr lang="zh-CN" altLang="en-US" sz="1800" b="0">
                <a:solidFill>
                  <a:srgbClr val="000000"/>
                </a:solidFill>
              </a:rPr>
              <a:t> </a:t>
            </a:r>
          </a:p>
        </p:txBody>
      </p:sp>
    </p:spTree>
    <p:extLst>
      <p:ext uri="{BB962C8B-B14F-4D97-AF65-F5344CB8AC3E}">
        <p14:creationId xmlns:p14="http://schemas.microsoft.com/office/powerpoint/2010/main" val="5644837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7255">
                                            <p:txEl>
                                              <p:pRg st="0" end="0"/>
                                            </p:txEl>
                                          </p:spTgt>
                                        </p:tgtEl>
                                        <p:attrNameLst>
                                          <p:attrName>style.visibility</p:attrName>
                                        </p:attrNameLst>
                                      </p:cBhvr>
                                      <p:to>
                                        <p:strVal val="visible"/>
                                      </p:to>
                                    </p:set>
                                    <p:animEffect transition="in" filter="blinds(horizontal)">
                                      <p:cBhvr>
                                        <p:cTn id="7" dur="500"/>
                                        <p:tgtEl>
                                          <p:spTgt spid="4372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7255">
                                            <p:txEl>
                                              <p:pRg st="1" end="1"/>
                                            </p:txEl>
                                          </p:spTgt>
                                        </p:tgtEl>
                                        <p:attrNameLst>
                                          <p:attrName>style.visibility</p:attrName>
                                        </p:attrNameLst>
                                      </p:cBhvr>
                                      <p:to>
                                        <p:strVal val="visible"/>
                                      </p:to>
                                    </p:set>
                                    <p:animEffect transition="in" filter="blinds(horizontal)">
                                      <p:cBhvr>
                                        <p:cTn id="12" dur="500"/>
                                        <p:tgtEl>
                                          <p:spTgt spid="4372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7255">
                                            <p:txEl>
                                              <p:pRg st="2" end="2"/>
                                            </p:txEl>
                                          </p:spTgt>
                                        </p:tgtEl>
                                        <p:attrNameLst>
                                          <p:attrName>style.visibility</p:attrName>
                                        </p:attrNameLst>
                                      </p:cBhvr>
                                      <p:to>
                                        <p:strVal val="visible"/>
                                      </p:to>
                                    </p:set>
                                    <p:animEffect transition="in" filter="blinds(horizontal)">
                                      <p:cBhvr>
                                        <p:cTn id="17" dur="500"/>
                                        <p:tgtEl>
                                          <p:spTgt spid="4372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7255">
                                            <p:txEl>
                                              <p:pRg st="3" end="3"/>
                                            </p:txEl>
                                          </p:spTgt>
                                        </p:tgtEl>
                                        <p:attrNameLst>
                                          <p:attrName>style.visibility</p:attrName>
                                        </p:attrNameLst>
                                      </p:cBhvr>
                                      <p:to>
                                        <p:strVal val="visible"/>
                                      </p:to>
                                    </p:set>
                                    <p:animEffect transition="in" filter="blinds(horizontal)">
                                      <p:cBhvr>
                                        <p:cTn id="22" dur="500"/>
                                        <p:tgtEl>
                                          <p:spTgt spid="43725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7255">
                                            <p:txEl>
                                              <p:pRg st="4" end="4"/>
                                            </p:txEl>
                                          </p:spTgt>
                                        </p:tgtEl>
                                        <p:attrNameLst>
                                          <p:attrName>style.visibility</p:attrName>
                                        </p:attrNameLst>
                                      </p:cBhvr>
                                      <p:to>
                                        <p:strVal val="visible"/>
                                      </p:to>
                                    </p:set>
                                    <p:animEffect transition="in" filter="blinds(horizontal)">
                                      <p:cBhvr>
                                        <p:cTn id="27" dur="500"/>
                                        <p:tgtEl>
                                          <p:spTgt spid="43725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7255">
                                            <p:txEl>
                                              <p:pRg st="5" end="5"/>
                                            </p:txEl>
                                          </p:spTgt>
                                        </p:tgtEl>
                                        <p:attrNameLst>
                                          <p:attrName>style.visibility</p:attrName>
                                        </p:attrNameLst>
                                      </p:cBhvr>
                                      <p:to>
                                        <p:strVal val="visible"/>
                                      </p:to>
                                    </p:set>
                                    <p:animEffect transition="in" filter="blinds(horizontal)">
                                      <p:cBhvr>
                                        <p:cTn id="32" dur="500"/>
                                        <p:tgtEl>
                                          <p:spTgt spid="4372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sz="3200" dirty="0" smtClean="0"/>
              <a:t> </a:t>
            </a:r>
            <a:r>
              <a:rPr lang="zh-CN" altLang="en-US" sz="3200" dirty="0" smtClean="0"/>
              <a:t>经典进程的同步问题</a:t>
            </a:r>
          </a:p>
        </p:txBody>
      </p:sp>
      <p:sp>
        <p:nvSpPr>
          <p:cNvPr id="82947" name="Text Box 3"/>
          <p:cNvSpPr txBox="1">
            <a:spLocks noChangeArrowheads="1"/>
          </p:cNvSpPr>
          <p:nvPr/>
        </p:nvSpPr>
        <p:spPr bwMode="auto">
          <a:xfrm>
            <a:off x="560388" y="914400"/>
            <a:ext cx="1887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smtClean="0">
                <a:solidFill>
                  <a:srgbClr val="000000"/>
                </a:solidFill>
                <a:latin typeface="楷体_GB2312" pitchFamily="49" charset="-122"/>
              </a:rPr>
              <a:t> </a:t>
            </a:r>
            <a:r>
              <a:rPr kumimoji="0" lang="zh-CN" altLang="en-US" sz="2400" dirty="0">
                <a:solidFill>
                  <a:srgbClr val="000000"/>
                </a:solidFill>
                <a:latin typeface="楷体_GB2312" pitchFamily="49" charset="-122"/>
              </a:rPr>
              <a:t>读写者问题</a:t>
            </a:r>
          </a:p>
        </p:txBody>
      </p:sp>
      <p:sp>
        <p:nvSpPr>
          <p:cNvPr id="82948" name="Rectangle 4"/>
          <p:cNvSpPr>
            <a:spLocks noChangeArrowheads="1"/>
          </p:cNvSpPr>
          <p:nvPr/>
        </p:nvSpPr>
        <p:spPr bwMode="auto">
          <a:xfrm>
            <a:off x="533400" y="1371600"/>
            <a:ext cx="80772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90000"/>
              </a:lnSpc>
              <a:buClr>
                <a:srgbClr val="808080"/>
              </a:buClr>
              <a:buSzPct val="75000"/>
              <a:buFont typeface="Wingdings" panose="05000000000000000000" pitchFamily="2" charset="2"/>
              <a:buNone/>
            </a:pPr>
            <a:r>
              <a:rPr kumimoji="0" lang="zh-CN" altLang="en-US" sz="2400">
                <a:solidFill>
                  <a:srgbClr val="000000"/>
                </a:solidFill>
              </a:rPr>
              <a:t>一个数据对象，如文件或记录，能被多个进程共享，可把那些只要求读的进程称为“</a:t>
            </a:r>
            <a:r>
              <a:rPr kumimoji="0" lang="zh-CN" altLang="en-US" sz="2400">
                <a:solidFill>
                  <a:srgbClr val="3333CC"/>
                </a:solidFill>
              </a:rPr>
              <a:t>读者</a:t>
            </a:r>
            <a:r>
              <a:rPr kumimoji="0" lang="zh-CN" altLang="en-US" sz="2400">
                <a:solidFill>
                  <a:srgbClr val="000000"/>
                </a:solidFill>
              </a:rPr>
              <a:t>”，其他进程则称为“</a:t>
            </a:r>
            <a:r>
              <a:rPr kumimoji="0" lang="zh-CN" altLang="en-US" sz="2400">
                <a:solidFill>
                  <a:srgbClr val="3333CC"/>
                </a:solidFill>
              </a:rPr>
              <a:t>写者</a:t>
            </a:r>
            <a:r>
              <a:rPr kumimoji="0" lang="zh-CN" altLang="en-US" sz="2400">
                <a:solidFill>
                  <a:srgbClr val="000000"/>
                </a:solidFill>
              </a:rPr>
              <a:t>”。显然，</a:t>
            </a:r>
            <a:r>
              <a:rPr kumimoji="0" lang="zh-CN" altLang="en-US" sz="2400">
                <a:solidFill>
                  <a:srgbClr val="3333CC"/>
                </a:solidFill>
              </a:rPr>
              <a:t>多个读者可同时读一个共享对象</a:t>
            </a:r>
            <a:r>
              <a:rPr kumimoji="0" lang="zh-CN" altLang="en-US" sz="2400">
                <a:solidFill>
                  <a:srgbClr val="000000"/>
                </a:solidFill>
              </a:rPr>
              <a:t>，但</a:t>
            </a:r>
            <a:r>
              <a:rPr kumimoji="0" lang="zh-CN" altLang="en-US" sz="2400">
                <a:solidFill>
                  <a:srgbClr val="3333CC"/>
                </a:solidFill>
              </a:rPr>
              <a:t>不允许一个写者与读者同时访问共享对象</a:t>
            </a:r>
            <a:r>
              <a:rPr kumimoji="0" lang="zh-CN" altLang="en-US" sz="2400">
                <a:solidFill>
                  <a:srgbClr val="000000"/>
                </a:solidFill>
              </a:rPr>
              <a:t>，也</a:t>
            </a:r>
            <a:r>
              <a:rPr kumimoji="0" lang="zh-CN" altLang="en-US" sz="2400">
                <a:solidFill>
                  <a:srgbClr val="3333CC"/>
                </a:solidFill>
              </a:rPr>
              <a:t>不允许多个写者同时访问共享对象</a:t>
            </a:r>
            <a:r>
              <a:rPr kumimoji="0" lang="zh-CN" altLang="en-US" sz="2400">
                <a:solidFill>
                  <a:srgbClr val="000000"/>
                </a:solidFill>
              </a:rPr>
              <a:t>，否则会造成数据的不一致性。这个经典同步问题就是“</a:t>
            </a:r>
            <a:r>
              <a:rPr kumimoji="0" lang="zh-CN" altLang="en-US" sz="2400">
                <a:solidFill>
                  <a:srgbClr val="FF0000"/>
                </a:solidFill>
              </a:rPr>
              <a:t>读者</a:t>
            </a:r>
            <a:r>
              <a:rPr kumimoji="0" lang="en-US" altLang="zh-CN" sz="2400">
                <a:solidFill>
                  <a:srgbClr val="FF0000"/>
                </a:solidFill>
              </a:rPr>
              <a:t>-</a:t>
            </a:r>
            <a:r>
              <a:rPr kumimoji="0" lang="zh-CN" altLang="en-US" sz="2400">
                <a:solidFill>
                  <a:srgbClr val="FF0000"/>
                </a:solidFill>
              </a:rPr>
              <a:t>写者问题</a:t>
            </a:r>
            <a:r>
              <a:rPr kumimoji="0" lang="zh-CN" altLang="en-US" sz="2400">
                <a:solidFill>
                  <a:srgbClr val="000000"/>
                </a:solidFill>
              </a:rPr>
              <a:t>”。</a:t>
            </a:r>
          </a:p>
          <a:p>
            <a:pPr eaLnBrk="1" hangingPunct="1">
              <a:lnSpc>
                <a:spcPct val="90000"/>
              </a:lnSpc>
              <a:buClr>
                <a:srgbClr val="808080"/>
              </a:buClr>
              <a:buSzPct val="75000"/>
              <a:buFont typeface="Wingdings" panose="05000000000000000000" pitchFamily="2" charset="2"/>
              <a:buNone/>
            </a:pPr>
            <a:endParaRPr lang="en-US" altLang="zh-CN" sz="2400" b="0">
              <a:solidFill>
                <a:srgbClr val="000000"/>
              </a:solidFill>
            </a:endParaRPr>
          </a:p>
        </p:txBody>
      </p:sp>
      <p:pic>
        <p:nvPicPr>
          <p:cNvPr id="82949" name="Picture 5" descr="MC9004420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925" y="3429000"/>
            <a:ext cx="20986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3609975"/>
            <a:ext cx="6249988"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6324600"/>
            <a:ext cx="6492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63" y="5715000"/>
            <a:ext cx="6175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3" name="TextBox 1"/>
          <p:cNvSpPr txBox="1">
            <a:spLocks noChangeArrowheads="1"/>
          </p:cNvSpPr>
          <p:nvPr/>
        </p:nvSpPr>
        <p:spPr bwMode="auto">
          <a:xfrm>
            <a:off x="2057400" y="579120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读者</a:t>
            </a:r>
          </a:p>
        </p:txBody>
      </p:sp>
      <p:sp>
        <p:nvSpPr>
          <p:cNvPr id="82954" name="TextBox 11"/>
          <p:cNvSpPr txBox="1">
            <a:spLocks noChangeArrowheads="1"/>
          </p:cNvSpPr>
          <p:nvPr/>
        </p:nvSpPr>
        <p:spPr bwMode="auto">
          <a:xfrm>
            <a:off x="2092325" y="6394450"/>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写者</a:t>
            </a:r>
          </a:p>
        </p:txBody>
      </p:sp>
    </p:spTree>
    <p:extLst>
      <p:ext uri="{BB962C8B-B14F-4D97-AF65-F5344CB8AC3E}">
        <p14:creationId xmlns:p14="http://schemas.microsoft.com/office/powerpoint/2010/main" val="21903594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z="3200" dirty="0" smtClean="0"/>
              <a:t> </a:t>
            </a:r>
            <a:r>
              <a:rPr lang="zh-CN" altLang="en-US" sz="3200" dirty="0" smtClean="0"/>
              <a:t>经典进程的同步问题</a:t>
            </a:r>
          </a:p>
        </p:txBody>
      </p:sp>
      <p:sp>
        <p:nvSpPr>
          <p:cNvPr id="83971" name="Text Box 3"/>
          <p:cNvSpPr txBox="1">
            <a:spLocks noChangeArrowheads="1"/>
          </p:cNvSpPr>
          <p:nvPr/>
        </p:nvSpPr>
        <p:spPr bwMode="auto">
          <a:xfrm>
            <a:off x="560388" y="914400"/>
            <a:ext cx="1887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smtClean="0">
                <a:solidFill>
                  <a:srgbClr val="000000"/>
                </a:solidFill>
                <a:latin typeface="楷体_GB2312" pitchFamily="49" charset="-122"/>
              </a:rPr>
              <a:t> </a:t>
            </a:r>
            <a:r>
              <a:rPr kumimoji="0" lang="zh-CN" altLang="en-US" sz="2400" dirty="0">
                <a:solidFill>
                  <a:srgbClr val="000000"/>
                </a:solidFill>
                <a:latin typeface="楷体_GB2312" pitchFamily="49" charset="-122"/>
              </a:rPr>
              <a:t>读写者问题</a:t>
            </a:r>
          </a:p>
        </p:txBody>
      </p:sp>
      <p:sp>
        <p:nvSpPr>
          <p:cNvPr id="83972" name="Rectangle 4"/>
          <p:cNvSpPr>
            <a:spLocks noChangeArrowheads="1"/>
          </p:cNvSpPr>
          <p:nvPr/>
        </p:nvSpPr>
        <p:spPr bwMode="auto">
          <a:xfrm>
            <a:off x="533400" y="1371600"/>
            <a:ext cx="4800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dirty="0">
                <a:solidFill>
                  <a:srgbClr val="000000"/>
                </a:solidFill>
                <a:latin typeface="楷体_GB2312" pitchFamily="49" charset="-122"/>
              </a:rPr>
              <a:t>1. </a:t>
            </a:r>
            <a:r>
              <a:rPr lang="zh-CN" altLang="en-US" sz="2400" dirty="0">
                <a:solidFill>
                  <a:srgbClr val="000000"/>
                </a:solidFill>
                <a:latin typeface="楷体_GB2312" pitchFamily="49" charset="-122"/>
              </a:rPr>
              <a:t>利用</a:t>
            </a:r>
            <a:r>
              <a:rPr lang="zh-CN" altLang="en-US" sz="2400" dirty="0">
                <a:solidFill>
                  <a:srgbClr val="FF0000"/>
                </a:solidFill>
                <a:latin typeface="楷体_GB2312" pitchFamily="49" charset="-122"/>
              </a:rPr>
              <a:t>记录型信号量</a:t>
            </a:r>
            <a:r>
              <a:rPr lang="zh-CN" altLang="en-US" sz="2400" dirty="0">
                <a:solidFill>
                  <a:srgbClr val="000000"/>
                </a:solidFill>
                <a:latin typeface="楷体_GB2312" pitchFamily="49" charset="-122"/>
              </a:rPr>
              <a:t>解决读者</a:t>
            </a:r>
            <a:r>
              <a:rPr lang="en-US" altLang="zh-CN" sz="2400" dirty="0">
                <a:solidFill>
                  <a:srgbClr val="000000"/>
                </a:solidFill>
                <a:latin typeface="楷体_GB2312" pitchFamily="49" charset="-122"/>
              </a:rPr>
              <a:t>-</a:t>
            </a:r>
            <a:r>
              <a:rPr lang="zh-CN" altLang="en-US" sz="2400" dirty="0">
                <a:solidFill>
                  <a:srgbClr val="000000"/>
                </a:solidFill>
                <a:latin typeface="楷体_GB2312" pitchFamily="49" charset="-122"/>
              </a:rPr>
              <a:t>写者问题</a:t>
            </a:r>
          </a:p>
          <a:p>
            <a:pPr eaLnBrk="1" hangingPunct="1">
              <a:spcBef>
                <a:spcPct val="0"/>
              </a:spcBef>
            </a:pPr>
            <a:r>
              <a:rPr lang="zh-CN" altLang="en-US" sz="2400" dirty="0">
                <a:solidFill>
                  <a:srgbClr val="000000"/>
                </a:solidFill>
              </a:rPr>
              <a:t> </a:t>
            </a:r>
            <a:r>
              <a:rPr lang="en-US" altLang="zh-CN" sz="2400" dirty="0">
                <a:solidFill>
                  <a:srgbClr val="000000"/>
                </a:solidFill>
              </a:rPr>
              <a:t>writer </a:t>
            </a:r>
          </a:p>
          <a:p>
            <a:pPr lvl="1" eaLnBrk="1" hangingPunct="1">
              <a:spcBef>
                <a:spcPct val="0"/>
              </a:spcBef>
            </a:pPr>
            <a:r>
              <a:rPr lang="en-US" altLang="zh-CN" sz="2400" dirty="0">
                <a:solidFill>
                  <a:srgbClr val="000000"/>
                </a:solidFill>
              </a:rPr>
              <a:t> </a:t>
            </a:r>
            <a:r>
              <a:rPr lang="zh-CN" altLang="en-US" sz="2400" dirty="0">
                <a:solidFill>
                  <a:srgbClr val="000000"/>
                </a:solidFill>
              </a:rPr>
              <a:t>有</a:t>
            </a:r>
            <a:r>
              <a:rPr lang="en-US" altLang="zh-CN" sz="2400" dirty="0">
                <a:solidFill>
                  <a:srgbClr val="000000"/>
                </a:solidFill>
              </a:rPr>
              <a:t>writer</a:t>
            </a:r>
            <a:r>
              <a:rPr lang="zh-CN" altLang="en-US" sz="2400" dirty="0">
                <a:solidFill>
                  <a:srgbClr val="000000"/>
                </a:solidFill>
              </a:rPr>
              <a:t>进行写操作时，其余</a:t>
            </a:r>
            <a:r>
              <a:rPr lang="en-US" altLang="zh-CN" sz="2400" dirty="0">
                <a:solidFill>
                  <a:srgbClr val="000000"/>
                </a:solidFill>
              </a:rPr>
              <a:t>writer</a:t>
            </a:r>
            <a:r>
              <a:rPr lang="zh-CN" altLang="en-US" sz="2400" dirty="0">
                <a:solidFill>
                  <a:srgbClr val="000000"/>
                </a:solidFill>
              </a:rPr>
              <a:t>不能写。</a:t>
            </a:r>
            <a:r>
              <a:rPr lang="en-US" altLang="zh-CN" sz="2400" dirty="0">
                <a:solidFill>
                  <a:srgbClr val="000000"/>
                </a:solidFill>
              </a:rPr>
              <a:t>(writer</a:t>
            </a:r>
            <a:r>
              <a:rPr lang="zh-CN" altLang="en-US" sz="2400" dirty="0">
                <a:solidFill>
                  <a:srgbClr val="000000"/>
                </a:solidFill>
              </a:rPr>
              <a:t>之间互斥）</a:t>
            </a:r>
          </a:p>
          <a:p>
            <a:pPr lvl="1" eaLnBrk="1" hangingPunct="1">
              <a:spcBef>
                <a:spcPct val="0"/>
              </a:spcBef>
            </a:pPr>
            <a:r>
              <a:rPr lang="zh-CN" altLang="en-US" sz="2400" dirty="0">
                <a:solidFill>
                  <a:srgbClr val="000000"/>
                </a:solidFill>
              </a:rPr>
              <a:t>  </a:t>
            </a:r>
            <a:r>
              <a:rPr lang="en-US" altLang="zh-CN" sz="2400" dirty="0">
                <a:solidFill>
                  <a:srgbClr val="000000"/>
                </a:solidFill>
              </a:rPr>
              <a:t>writer</a:t>
            </a:r>
            <a:r>
              <a:rPr lang="zh-CN" altLang="en-US" sz="2400" dirty="0">
                <a:solidFill>
                  <a:srgbClr val="000000"/>
                </a:solidFill>
              </a:rPr>
              <a:t>和</a:t>
            </a:r>
            <a:r>
              <a:rPr lang="en-US" altLang="zh-CN" sz="2400" dirty="0">
                <a:solidFill>
                  <a:srgbClr val="000000"/>
                </a:solidFill>
              </a:rPr>
              <a:t>reader</a:t>
            </a:r>
            <a:r>
              <a:rPr lang="zh-CN" altLang="en-US" sz="2400" dirty="0">
                <a:solidFill>
                  <a:srgbClr val="000000"/>
                </a:solidFill>
              </a:rPr>
              <a:t>操作之间需要互斥</a:t>
            </a:r>
          </a:p>
          <a:p>
            <a:pPr lvl="1" eaLnBrk="1" hangingPunct="1">
              <a:spcBef>
                <a:spcPct val="0"/>
              </a:spcBef>
            </a:pPr>
            <a:r>
              <a:rPr lang="zh-CN" altLang="en-US" sz="2400" dirty="0">
                <a:solidFill>
                  <a:srgbClr val="000000"/>
                </a:solidFill>
              </a:rPr>
              <a:t> 用</a:t>
            </a:r>
            <a:r>
              <a:rPr lang="zh-CN" altLang="en-US" sz="2400" dirty="0" smtClean="0">
                <a:solidFill>
                  <a:srgbClr val="000000"/>
                </a:solidFill>
              </a:rPr>
              <a:t>信号量</a:t>
            </a:r>
            <a:r>
              <a:rPr lang="zh-CN" altLang="en-US" sz="2400" dirty="0" smtClean="0">
                <a:solidFill>
                  <a:srgbClr val="0000FF"/>
                </a:solidFill>
              </a:rPr>
              <a:t>文件锁</a:t>
            </a:r>
            <a:r>
              <a:rPr lang="zh-CN" altLang="en-US" sz="2400" dirty="0" smtClean="0">
                <a:solidFill>
                  <a:srgbClr val="000000"/>
                </a:solidFill>
              </a:rPr>
              <a:t>实现</a:t>
            </a:r>
            <a:r>
              <a:rPr lang="en-US" altLang="zh-CN" sz="2400" dirty="0">
                <a:solidFill>
                  <a:srgbClr val="000000"/>
                </a:solidFill>
              </a:rPr>
              <a:t>writer</a:t>
            </a:r>
            <a:r>
              <a:rPr lang="zh-CN" altLang="en-US" sz="2400" dirty="0">
                <a:solidFill>
                  <a:srgbClr val="000000"/>
                </a:solidFill>
              </a:rPr>
              <a:t>之间、</a:t>
            </a:r>
            <a:r>
              <a:rPr lang="en-US" altLang="zh-CN" sz="2400" dirty="0">
                <a:solidFill>
                  <a:srgbClr val="000000"/>
                </a:solidFill>
              </a:rPr>
              <a:t>writer</a:t>
            </a:r>
            <a:r>
              <a:rPr lang="zh-CN" altLang="en-US" sz="2400" dirty="0">
                <a:solidFill>
                  <a:srgbClr val="000000"/>
                </a:solidFill>
              </a:rPr>
              <a:t>和</a:t>
            </a:r>
            <a:r>
              <a:rPr lang="en-US" altLang="zh-CN" sz="2400" dirty="0">
                <a:solidFill>
                  <a:srgbClr val="000000"/>
                </a:solidFill>
              </a:rPr>
              <a:t>reader</a:t>
            </a:r>
            <a:r>
              <a:rPr lang="zh-CN" altLang="en-US" sz="2400" dirty="0">
                <a:solidFill>
                  <a:srgbClr val="000000"/>
                </a:solidFill>
              </a:rPr>
              <a:t>的互斥。初始</a:t>
            </a:r>
            <a:r>
              <a:rPr lang="zh-CN" altLang="en-US" sz="2400" dirty="0" smtClean="0">
                <a:solidFill>
                  <a:srgbClr val="000000"/>
                </a:solidFill>
              </a:rPr>
              <a:t>时</a:t>
            </a:r>
            <a:r>
              <a:rPr lang="zh-CN" altLang="en-US" sz="2400" dirty="0" smtClean="0">
                <a:solidFill>
                  <a:srgbClr val="0000FF"/>
                </a:solidFill>
              </a:rPr>
              <a:t>文件锁</a:t>
            </a:r>
            <a:r>
              <a:rPr lang="en-US" altLang="zh-CN" sz="2400" dirty="0" smtClean="0">
                <a:solidFill>
                  <a:srgbClr val="000000"/>
                </a:solidFill>
              </a:rPr>
              <a:t> </a:t>
            </a:r>
            <a:r>
              <a:rPr lang="en-US" altLang="zh-CN" sz="2400" dirty="0">
                <a:solidFill>
                  <a:srgbClr val="000000"/>
                </a:solidFill>
              </a:rPr>
              <a:t>=</a:t>
            </a:r>
            <a:r>
              <a:rPr lang="en-US" altLang="zh-CN" sz="2400" dirty="0">
                <a:solidFill>
                  <a:srgbClr val="0000FF"/>
                </a:solidFill>
              </a:rPr>
              <a:t>1</a:t>
            </a:r>
            <a:r>
              <a:rPr lang="en-US" altLang="zh-CN" sz="2400" dirty="0">
                <a:solidFill>
                  <a:srgbClr val="000000"/>
                </a:solidFill>
              </a:rPr>
              <a:t>;</a:t>
            </a:r>
          </a:p>
        </p:txBody>
      </p:sp>
      <p:sp>
        <p:nvSpPr>
          <p:cNvPr id="465927" name="Text Box 7"/>
          <p:cNvSpPr txBox="1">
            <a:spLocks noChangeArrowheads="1"/>
          </p:cNvSpPr>
          <p:nvPr/>
        </p:nvSpPr>
        <p:spPr bwMode="auto">
          <a:xfrm>
            <a:off x="5486400" y="1371600"/>
            <a:ext cx="3352800" cy="41529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200" dirty="0">
                <a:solidFill>
                  <a:srgbClr val="0000FF"/>
                </a:solidFill>
                <a:latin typeface="Times New Roman" panose="02020603050405020304" pitchFamily="18" charset="0"/>
              </a:rPr>
              <a:t>writer</a:t>
            </a:r>
            <a:r>
              <a:rPr lang="en-US" altLang="zh-CN" sz="2200" dirty="0">
                <a:solidFill>
                  <a:srgbClr val="000000"/>
                </a:solidFill>
                <a:latin typeface="Times New Roman" panose="02020603050405020304" pitchFamily="18" charset="0"/>
                <a:ea typeface="宋体" panose="02010600030101010101" pitchFamily="2" charset="-122"/>
              </a:rPr>
              <a:t>:</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en-US" altLang="zh-CN" sz="2200" dirty="0">
                <a:solidFill>
                  <a:srgbClr val="008000"/>
                </a:solidFill>
                <a:latin typeface="楷体_GB2312" pitchFamily="49" charset="-122"/>
              </a:rPr>
              <a:t>// </a:t>
            </a:r>
            <a:r>
              <a:rPr lang="zh-CN" altLang="en-US" sz="2200" dirty="0">
                <a:solidFill>
                  <a:srgbClr val="008000"/>
                </a:solidFill>
                <a:latin typeface="楷体_GB2312" pitchFamily="49" charset="-122"/>
              </a:rPr>
              <a:t>有人在读或写吗？</a:t>
            </a:r>
          </a:p>
          <a:p>
            <a:pPr eaLnBrk="1" hangingPunct="1">
              <a:lnSpc>
                <a:spcPct val="110000"/>
              </a:lnSpc>
              <a:spcBef>
                <a:spcPct val="0"/>
              </a:spcBef>
              <a:buFontTx/>
              <a:buNone/>
            </a:pPr>
            <a:r>
              <a:rPr lang="zh-CN" altLang="en-US" sz="2200" dirty="0">
                <a:solidFill>
                  <a:srgbClr val="000000"/>
                </a:solidFill>
                <a:ea typeface="宋体" panose="02010600030101010101" pitchFamily="2" charset="-122"/>
              </a:rPr>
              <a:t>    </a:t>
            </a:r>
            <a:r>
              <a:rPr lang="en-US" altLang="zh-CN" sz="2200" dirty="0">
                <a:solidFill>
                  <a:srgbClr val="000000"/>
                </a:solidFill>
                <a:ea typeface="宋体" panose="02010600030101010101" pitchFamily="2" charset="-122"/>
              </a:rPr>
              <a:t>wait</a:t>
            </a:r>
            <a:r>
              <a:rPr lang="en-US" altLang="zh-CN" sz="2200" dirty="0" smtClean="0">
                <a:solidFill>
                  <a:srgbClr val="000000"/>
                </a:solidFill>
                <a:ea typeface="宋体" panose="02010600030101010101" pitchFamily="2" charset="-122"/>
              </a:rPr>
              <a:t>(</a:t>
            </a:r>
            <a:r>
              <a:rPr lang="zh-CN" altLang="en-US" sz="2200" dirty="0" smtClean="0">
                <a:solidFill>
                  <a:srgbClr val="0000FF"/>
                </a:solidFill>
                <a:ea typeface="宋体" panose="02010600030101010101" pitchFamily="2" charset="-122"/>
              </a:rPr>
              <a:t>文件锁</a:t>
            </a:r>
            <a:r>
              <a:rPr lang="en-US" altLang="zh-CN" sz="2200" dirty="0" smtClean="0">
                <a:solidFill>
                  <a:srgbClr val="000000"/>
                </a:solidFill>
                <a:ea typeface="宋体" panose="02010600030101010101" pitchFamily="2" charset="-122"/>
              </a:rPr>
              <a:t>);</a:t>
            </a:r>
            <a:endParaRPr lang="en-US" altLang="zh-CN" sz="2200" dirty="0">
              <a:solidFill>
                <a:srgbClr val="000000"/>
              </a:solidFill>
              <a:ea typeface="宋体" panose="02010600030101010101" pitchFamily="2" charset="-122"/>
            </a:endParaRP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r>
              <a:rPr lang="zh-CN" altLang="en-US" sz="2200" dirty="0">
                <a:solidFill>
                  <a:srgbClr val="000000"/>
                </a:solidFill>
                <a:ea typeface="宋体" panose="02010600030101010101" pitchFamily="2" charset="-122"/>
              </a:rPr>
              <a:t>写操作；</a:t>
            </a:r>
          </a:p>
          <a:p>
            <a:pPr eaLnBrk="1" hangingPunct="1">
              <a:lnSpc>
                <a:spcPct val="110000"/>
              </a:lnSpc>
              <a:spcBef>
                <a:spcPct val="0"/>
              </a:spcBef>
              <a:buFontTx/>
              <a:buNone/>
            </a:pPr>
            <a:r>
              <a:rPr lang="zh-CN" altLang="en-US" sz="2200" dirty="0">
                <a:solidFill>
                  <a:srgbClr val="000000"/>
                </a:solidFill>
                <a:ea typeface="宋体" panose="02010600030101010101" pitchFamily="2" charset="-122"/>
              </a:rPr>
              <a:t>    </a:t>
            </a:r>
            <a:r>
              <a:rPr lang="en-US" altLang="zh-CN" sz="2200" dirty="0">
                <a:solidFill>
                  <a:srgbClr val="008000"/>
                </a:solidFill>
                <a:latin typeface="楷体_GB2312" pitchFamily="49" charset="-122"/>
              </a:rPr>
              <a:t>// </a:t>
            </a:r>
            <a:r>
              <a:rPr lang="zh-CN" altLang="en-US" sz="2200" dirty="0">
                <a:solidFill>
                  <a:srgbClr val="008000"/>
                </a:solidFill>
                <a:latin typeface="楷体_GB2312" pitchFamily="49" charset="-122"/>
              </a:rPr>
              <a:t>我写完了</a:t>
            </a:r>
          </a:p>
          <a:p>
            <a:pPr eaLnBrk="1" hangingPunct="1">
              <a:lnSpc>
                <a:spcPct val="110000"/>
              </a:lnSpc>
              <a:spcBef>
                <a:spcPct val="0"/>
              </a:spcBef>
              <a:buFontTx/>
              <a:buNone/>
            </a:pPr>
            <a:r>
              <a:rPr lang="zh-CN" altLang="en-US" sz="2200" dirty="0">
                <a:solidFill>
                  <a:srgbClr val="000000"/>
                </a:solidFill>
                <a:ea typeface="宋体" panose="02010600030101010101" pitchFamily="2" charset="-122"/>
              </a:rPr>
              <a:t>    </a:t>
            </a:r>
            <a:r>
              <a:rPr lang="en-US" altLang="zh-CN" sz="2200" dirty="0">
                <a:solidFill>
                  <a:srgbClr val="000000"/>
                </a:solidFill>
                <a:ea typeface="宋体" panose="02010600030101010101" pitchFamily="2" charset="-122"/>
              </a:rPr>
              <a:t>signal</a:t>
            </a:r>
            <a:r>
              <a:rPr lang="en-US" altLang="zh-CN" sz="2200" dirty="0" smtClean="0">
                <a:solidFill>
                  <a:srgbClr val="000000"/>
                </a:solidFill>
                <a:ea typeface="宋体" panose="02010600030101010101" pitchFamily="2" charset="-122"/>
              </a:rPr>
              <a:t>(</a:t>
            </a:r>
            <a:r>
              <a:rPr lang="zh-CN" altLang="en-US" sz="2200" dirty="0" smtClean="0">
                <a:solidFill>
                  <a:srgbClr val="0000FF"/>
                </a:solidFill>
                <a:ea typeface="宋体" panose="02010600030101010101" pitchFamily="2" charset="-122"/>
              </a:rPr>
              <a:t>文件锁</a:t>
            </a:r>
            <a:r>
              <a:rPr lang="en-US" altLang="zh-CN" sz="2200" dirty="0" smtClean="0">
                <a:solidFill>
                  <a:srgbClr val="000000"/>
                </a:solidFill>
                <a:ea typeface="宋体" panose="02010600030101010101" pitchFamily="2" charset="-122"/>
              </a:rPr>
              <a:t>);</a:t>
            </a:r>
            <a:endParaRPr lang="en-US" altLang="zh-CN" sz="2200" dirty="0">
              <a:solidFill>
                <a:srgbClr val="000000"/>
              </a:solidFill>
              <a:ea typeface="宋体" panose="02010600030101010101" pitchFamily="2" charset="-122"/>
            </a:endParaRP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200" dirty="0">
                <a:solidFill>
                  <a:srgbClr val="000000"/>
                </a:solidFill>
                <a:ea typeface="宋体" panose="02010600030101010101" pitchFamily="2" charset="-122"/>
              </a:rPr>
              <a:t>}</a:t>
            </a:r>
          </a:p>
        </p:txBody>
      </p:sp>
    </p:spTree>
    <p:extLst>
      <p:ext uri="{BB962C8B-B14F-4D97-AF65-F5344CB8AC3E}">
        <p14:creationId xmlns:p14="http://schemas.microsoft.com/office/powerpoint/2010/main" val="676824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5927">
                                            <p:txEl>
                                              <p:pRg st="0" end="0"/>
                                            </p:txEl>
                                          </p:spTgt>
                                        </p:tgtEl>
                                        <p:attrNameLst>
                                          <p:attrName>style.visibility</p:attrName>
                                        </p:attrNameLst>
                                      </p:cBhvr>
                                      <p:to>
                                        <p:strVal val="visible"/>
                                      </p:to>
                                    </p:set>
                                    <p:animEffect transition="in" filter="blinds(horizontal)">
                                      <p:cBhvr>
                                        <p:cTn id="7" dur="500"/>
                                        <p:tgtEl>
                                          <p:spTgt spid="4659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65927">
                                            <p:txEl>
                                              <p:pRg st="1" end="1"/>
                                            </p:txEl>
                                          </p:spTgt>
                                        </p:tgtEl>
                                        <p:attrNameLst>
                                          <p:attrName>style.visibility</p:attrName>
                                        </p:attrNameLst>
                                      </p:cBhvr>
                                      <p:to>
                                        <p:strVal val="visible"/>
                                      </p:to>
                                    </p:set>
                                    <p:animEffect transition="in" filter="blinds(horizontal)">
                                      <p:cBhvr>
                                        <p:cTn id="12" dur="500"/>
                                        <p:tgtEl>
                                          <p:spTgt spid="46592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65927">
                                            <p:txEl>
                                              <p:pRg st="2" end="2"/>
                                            </p:txEl>
                                          </p:spTgt>
                                        </p:tgtEl>
                                        <p:attrNameLst>
                                          <p:attrName>style.visibility</p:attrName>
                                        </p:attrNameLst>
                                      </p:cBhvr>
                                      <p:to>
                                        <p:strVal val="visible"/>
                                      </p:to>
                                    </p:set>
                                    <p:animEffect transition="in" filter="blinds(horizontal)">
                                      <p:cBhvr>
                                        <p:cTn id="15" dur="500"/>
                                        <p:tgtEl>
                                          <p:spTgt spid="46592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65927">
                                            <p:txEl>
                                              <p:pRg st="3" end="3"/>
                                            </p:txEl>
                                          </p:spTgt>
                                        </p:tgtEl>
                                        <p:attrNameLst>
                                          <p:attrName>style.visibility</p:attrName>
                                        </p:attrNameLst>
                                      </p:cBhvr>
                                      <p:to>
                                        <p:strVal val="visible"/>
                                      </p:to>
                                    </p:set>
                                    <p:animEffect transition="in" filter="blinds(horizontal)">
                                      <p:cBhvr>
                                        <p:cTn id="18" dur="500"/>
                                        <p:tgtEl>
                                          <p:spTgt spid="46592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65927">
                                            <p:txEl>
                                              <p:pRg st="4" end="4"/>
                                            </p:txEl>
                                          </p:spTgt>
                                        </p:tgtEl>
                                        <p:attrNameLst>
                                          <p:attrName>style.visibility</p:attrName>
                                        </p:attrNameLst>
                                      </p:cBhvr>
                                      <p:to>
                                        <p:strVal val="visible"/>
                                      </p:to>
                                    </p:set>
                                    <p:animEffect transition="in" filter="blinds(horizontal)">
                                      <p:cBhvr>
                                        <p:cTn id="21" dur="500"/>
                                        <p:tgtEl>
                                          <p:spTgt spid="46592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65927">
                                            <p:txEl>
                                              <p:pRg st="5" end="5"/>
                                            </p:txEl>
                                          </p:spTgt>
                                        </p:tgtEl>
                                        <p:attrNameLst>
                                          <p:attrName>style.visibility</p:attrName>
                                        </p:attrNameLst>
                                      </p:cBhvr>
                                      <p:to>
                                        <p:strVal val="visible"/>
                                      </p:to>
                                    </p:set>
                                    <p:animEffect transition="in" filter="blinds(horizontal)">
                                      <p:cBhvr>
                                        <p:cTn id="24" dur="500"/>
                                        <p:tgtEl>
                                          <p:spTgt spid="465927">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65927">
                                            <p:txEl>
                                              <p:pRg st="6" end="6"/>
                                            </p:txEl>
                                          </p:spTgt>
                                        </p:tgtEl>
                                        <p:attrNameLst>
                                          <p:attrName>style.visibility</p:attrName>
                                        </p:attrNameLst>
                                      </p:cBhvr>
                                      <p:to>
                                        <p:strVal val="visible"/>
                                      </p:to>
                                    </p:set>
                                    <p:animEffect transition="in" filter="blinds(horizontal)">
                                      <p:cBhvr>
                                        <p:cTn id="27" dur="500"/>
                                        <p:tgtEl>
                                          <p:spTgt spid="465927">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65927">
                                            <p:txEl>
                                              <p:pRg st="7" end="7"/>
                                            </p:txEl>
                                          </p:spTgt>
                                        </p:tgtEl>
                                        <p:attrNameLst>
                                          <p:attrName>style.visibility</p:attrName>
                                        </p:attrNameLst>
                                      </p:cBhvr>
                                      <p:to>
                                        <p:strVal val="visible"/>
                                      </p:to>
                                    </p:set>
                                    <p:animEffect transition="in" filter="blinds(horizontal)">
                                      <p:cBhvr>
                                        <p:cTn id="30" dur="500"/>
                                        <p:tgtEl>
                                          <p:spTgt spid="465927">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5927">
                                            <p:txEl>
                                              <p:pRg st="8" end="8"/>
                                            </p:txEl>
                                          </p:spTgt>
                                        </p:tgtEl>
                                        <p:attrNameLst>
                                          <p:attrName>style.visibility</p:attrName>
                                        </p:attrNameLst>
                                      </p:cBhvr>
                                      <p:to>
                                        <p:strVal val="visible"/>
                                      </p:to>
                                    </p:set>
                                    <p:animEffect transition="in" filter="blinds(horizontal)">
                                      <p:cBhvr>
                                        <p:cTn id="33" dur="500"/>
                                        <p:tgtEl>
                                          <p:spTgt spid="465927">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5927">
                                            <p:txEl>
                                              <p:pRg st="9" end="9"/>
                                            </p:txEl>
                                          </p:spTgt>
                                        </p:tgtEl>
                                        <p:attrNameLst>
                                          <p:attrName>style.visibility</p:attrName>
                                        </p:attrNameLst>
                                      </p:cBhvr>
                                      <p:to>
                                        <p:strVal val="visible"/>
                                      </p:to>
                                    </p:set>
                                    <p:animEffect transition="in" filter="blinds(horizontal)">
                                      <p:cBhvr>
                                        <p:cTn id="36" dur="500"/>
                                        <p:tgtEl>
                                          <p:spTgt spid="465927">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65927">
                                            <p:txEl>
                                              <p:pRg st="10" end="10"/>
                                            </p:txEl>
                                          </p:spTgt>
                                        </p:tgtEl>
                                        <p:attrNameLst>
                                          <p:attrName>style.visibility</p:attrName>
                                        </p:attrNameLst>
                                      </p:cBhvr>
                                      <p:to>
                                        <p:strVal val="visible"/>
                                      </p:to>
                                    </p:set>
                                    <p:animEffect transition="in" filter="blinds(horizontal)">
                                      <p:cBhvr>
                                        <p:cTn id="39" dur="500"/>
                                        <p:tgtEl>
                                          <p:spTgt spid="4659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z="3200" dirty="0" smtClean="0"/>
              <a:t> </a:t>
            </a:r>
            <a:r>
              <a:rPr lang="zh-CN" altLang="en-US" sz="3200" dirty="0" smtClean="0"/>
              <a:t>经典进程的同步问题</a:t>
            </a:r>
          </a:p>
        </p:txBody>
      </p:sp>
      <p:sp>
        <p:nvSpPr>
          <p:cNvPr id="84995" name="Text Box 3"/>
          <p:cNvSpPr txBox="1">
            <a:spLocks noChangeArrowheads="1"/>
          </p:cNvSpPr>
          <p:nvPr/>
        </p:nvSpPr>
        <p:spPr bwMode="auto">
          <a:xfrm>
            <a:off x="560388" y="914400"/>
            <a:ext cx="1887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smtClean="0">
                <a:solidFill>
                  <a:srgbClr val="000000"/>
                </a:solidFill>
                <a:latin typeface="楷体_GB2312" pitchFamily="49" charset="-122"/>
              </a:rPr>
              <a:t> </a:t>
            </a:r>
            <a:r>
              <a:rPr kumimoji="0" lang="zh-CN" altLang="en-US" sz="2400" dirty="0">
                <a:solidFill>
                  <a:srgbClr val="000000"/>
                </a:solidFill>
                <a:latin typeface="楷体_GB2312" pitchFamily="49" charset="-122"/>
              </a:rPr>
              <a:t>读写者问题</a:t>
            </a:r>
          </a:p>
        </p:txBody>
      </p:sp>
      <p:sp>
        <p:nvSpPr>
          <p:cNvPr id="84996" name="Rectangle 4"/>
          <p:cNvSpPr>
            <a:spLocks noChangeArrowheads="1"/>
          </p:cNvSpPr>
          <p:nvPr/>
        </p:nvSpPr>
        <p:spPr bwMode="auto">
          <a:xfrm>
            <a:off x="533400" y="1371600"/>
            <a:ext cx="4800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dirty="0">
                <a:solidFill>
                  <a:srgbClr val="000000"/>
                </a:solidFill>
                <a:latin typeface="楷体_GB2312" pitchFamily="49" charset="-122"/>
              </a:rPr>
              <a:t>1. </a:t>
            </a:r>
            <a:r>
              <a:rPr lang="zh-CN" altLang="en-US" sz="2400" dirty="0">
                <a:solidFill>
                  <a:srgbClr val="000000"/>
                </a:solidFill>
                <a:latin typeface="楷体_GB2312" pitchFamily="49" charset="-122"/>
              </a:rPr>
              <a:t>利用</a:t>
            </a:r>
            <a:r>
              <a:rPr lang="zh-CN" altLang="en-US" sz="2400" dirty="0">
                <a:solidFill>
                  <a:srgbClr val="FF0000"/>
                </a:solidFill>
                <a:latin typeface="楷体_GB2312" pitchFamily="49" charset="-122"/>
              </a:rPr>
              <a:t>记录型信号量</a:t>
            </a:r>
            <a:r>
              <a:rPr lang="zh-CN" altLang="en-US" sz="2400" dirty="0">
                <a:solidFill>
                  <a:srgbClr val="000000"/>
                </a:solidFill>
                <a:latin typeface="楷体_GB2312" pitchFamily="49" charset="-122"/>
              </a:rPr>
              <a:t>解决读者</a:t>
            </a:r>
            <a:r>
              <a:rPr lang="en-US" altLang="zh-CN" sz="2400" dirty="0">
                <a:solidFill>
                  <a:srgbClr val="000000"/>
                </a:solidFill>
                <a:latin typeface="楷体_GB2312" pitchFamily="49" charset="-122"/>
              </a:rPr>
              <a:t>-</a:t>
            </a:r>
            <a:r>
              <a:rPr lang="zh-CN" altLang="en-US" sz="2400" dirty="0">
                <a:solidFill>
                  <a:srgbClr val="000000"/>
                </a:solidFill>
                <a:latin typeface="楷体_GB2312" pitchFamily="49" charset="-122"/>
              </a:rPr>
              <a:t>写者问题</a:t>
            </a:r>
          </a:p>
          <a:p>
            <a:pPr eaLnBrk="1" hangingPunct="1">
              <a:spcBef>
                <a:spcPct val="0"/>
              </a:spcBef>
            </a:pPr>
            <a:r>
              <a:rPr lang="zh-CN" altLang="en-US" sz="2400" dirty="0">
                <a:solidFill>
                  <a:srgbClr val="000000"/>
                </a:solidFill>
              </a:rPr>
              <a:t> </a:t>
            </a:r>
            <a:r>
              <a:rPr lang="en-US" altLang="zh-CN" sz="2400" dirty="0">
                <a:solidFill>
                  <a:srgbClr val="000000"/>
                </a:solidFill>
              </a:rPr>
              <a:t>reader</a:t>
            </a:r>
          </a:p>
          <a:p>
            <a:pPr lvl="1" eaLnBrk="1" hangingPunct="1">
              <a:spcBef>
                <a:spcPct val="0"/>
              </a:spcBef>
            </a:pPr>
            <a:r>
              <a:rPr lang="en-US" altLang="zh-CN" sz="2400" dirty="0">
                <a:solidFill>
                  <a:srgbClr val="000000"/>
                </a:solidFill>
              </a:rPr>
              <a:t> </a:t>
            </a:r>
            <a:r>
              <a:rPr lang="zh-CN" altLang="en-US" sz="2400" dirty="0">
                <a:solidFill>
                  <a:srgbClr val="000000"/>
                </a:solidFill>
              </a:rPr>
              <a:t>如果没有</a:t>
            </a:r>
            <a:r>
              <a:rPr lang="en-US" altLang="zh-CN" sz="2400" dirty="0">
                <a:solidFill>
                  <a:srgbClr val="000000"/>
                </a:solidFill>
              </a:rPr>
              <a:t>reader</a:t>
            </a:r>
            <a:r>
              <a:rPr lang="zh-CN" altLang="en-US" sz="2400" dirty="0">
                <a:solidFill>
                  <a:srgbClr val="000000"/>
                </a:solidFill>
              </a:rPr>
              <a:t>在读，则需要</a:t>
            </a:r>
            <a:r>
              <a:rPr lang="zh-CN" altLang="en-US" sz="2400" dirty="0" smtClean="0">
                <a:solidFill>
                  <a:srgbClr val="000000"/>
                </a:solidFill>
              </a:rPr>
              <a:t>检查</a:t>
            </a:r>
            <a:r>
              <a:rPr lang="zh-CN" altLang="en-US" sz="2400" dirty="0" smtClean="0">
                <a:solidFill>
                  <a:srgbClr val="0000FF"/>
                </a:solidFill>
              </a:rPr>
              <a:t>文件锁</a:t>
            </a:r>
            <a:r>
              <a:rPr lang="zh-CN" altLang="en-US" sz="2400" dirty="0" smtClean="0">
                <a:solidFill>
                  <a:srgbClr val="000000"/>
                </a:solidFill>
              </a:rPr>
              <a:t>，</a:t>
            </a:r>
            <a:r>
              <a:rPr lang="zh-CN" altLang="en-US" sz="2400" dirty="0">
                <a:solidFill>
                  <a:srgbClr val="000000"/>
                </a:solidFill>
              </a:rPr>
              <a:t>判断是否有</a:t>
            </a:r>
            <a:r>
              <a:rPr lang="en-US" altLang="zh-CN" sz="2400" dirty="0">
                <a:solidFill>
                  <a:srgbClr val="000000"/>
                </a:solidFill>
              </a:rPr>
              <a:t>writer</a:t>
            </a:r>
            <a:r>
              <a:rPr lang="zh-CN" altLang="en-US" sz="2400" dirty="0">
                <a:solidFill>
                  <a:srgbClr val="000000"/>
                </a:solidFill>
              </a:rPr>
              <a:t>在写。</a:t>
            </a:r>
          </a:p>
          <a:p>
            <a:pPr lvl="1" eaLnBrk="1" hangingPunct="1">
              <a:spcBef>
                <a:spcPct val="0"/>
              </a:spcBef>
            </a:pPr>
            <a:r>
              <a:rPr lang="zh-CN" altLang="en-US" sz="2400" dirty="0">
                <a:solidFill>
                  <a:srgbClr val="000000"/>
                </a:solidFill>
              </a:rPr>
              <a:t> 如果有</a:t>
            </a:r>
            <a:r>
              <a:rPr lang="en-US" altLang="zh-CN" sz="2400" dirty="0">
                <a:solidFill>
                  <a:srgbClr val="000000"/>
                </a:solidFill>
              </a:rPr>
              <a:t>reader</a:t>
            </a:r>
            <a:r>
              <a:rPr lang="zh-CN" altLang="en-US" sz="2400" dirty="0">
                <a:solidFill>
                  <a:srgbClr val="000000"/>
                </a:solidFill>
              </a:rPr>
              <a:t>在读，表示没有</a:t>
            </a:r>
            <a:r>
              <a:rPr lang="en-US" altLang="zh-CN" sz="2400" dirty="0">
                <a:solidFill>
                  <a:srgbClr val="000000"/>
                </a:solidFill>
              </a:rPr>
              <a:t>writer</a:t>
            </a:r>
            <a:r>
              <a:rPr lang="zh-CN" altLang="en-US" sz="2400" dirty="0">
                <a:solidFill>
                  <a:srgbClr val="000000"/>
                </a:solidFill>
              </a:rPr>
              <a:t>在写。</a:t>
            </a:r>
          </a:p>
          <a:p>
            <a:pPr lvl="1" eaLnBrk="1" hangingPunct="1">
              <a:spcBef>
                <a:spcPct val="0"/>
              </a:spcBef>
            </a:pPr>
            <a:r>
              <a:rPr lang="zh-CN" altLang="en-US" sz="2400" dirty="0">
                <a:solidFill>
                  <a:srgbClr val="000000"/>
                </a:solidFill>
              </a:rPr>
              <a:t> 当最后一个读进程读完操作，</a:t>
            </a:r>
            <a:r>
              <a:rPr lang="zh-CN" altLang="en-US" sz="2400" dirty="0" smtClean="0">
                <a:solidFill>
                  <a:srgbClr val="000000"/>
                </a:solidFill>
              </a:rPr>
              <a:t>释放</a:t>
            </a:r>
            <a:r>
              <a:rPr lang="zh-CN" altLang="en-US" sz="2400" dirty="0" smtClean="0">
                <a:solidFill>
                  <a:srgbClr val="0000FF"/>
                </a:solidFill>
              </a:rPr>
              <a:t>文件锁</a:t>
            </a:r>
            <a:r>
              <a:rPr lang="en-US" altLang="zh-CN" sz="2400" dirty="0" smtClean="0">
                <a:solidFill>
                  <a:srgbClr val="000000"/>
                </a:solidFill>
              </a:rPr>
              <a:t> </a:t>
            </a:r>
            <a:r>
              <a:rPr lang="zh-CN" altLang="en-US" sz="2400" dirty="0">
                <a:solidFill>
                  <a:srgbClr val="000000"/>
                </a:solidFill>
              </a:rPr>
              <a:t>。</a:t>
            </a:r>
          </a:p>
        </p:txBody>
      </p:sp>
      <p:sp>
        <p:nvSpPr>
          <p:cNvPr id="84997" name="AutoShape 6"/>
          <p:cNvSpPr>
            <a:spLocks/>
          </p:cNvSpPr>
          <p:nvPr/>
        </p:nvSpPr>
        <p:spPr bwMode="auto">
          <a:xfrm>
            <a:off x="914400" y="2667000"/>
            <a:ext cx="152400" cy="1981200"/>
          </a:xfrm>
          <a:prstGeom prst="lef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Char char="•"/>
            </a:pPr>
            <a:endParaRPr lang="zh-CN" altLang="en-US" sz="2400">
              <a:solidFill>
                <a:srgbClr val="000000"/>
              </a:solidFill>
            </a:endParaRPr>
          </a:p>
        </p:txBody>
      </p:sp>
      <p:sp>
        <p:nvSpPr>
          <p:cNvPr id="84998" name="Text Box 7"/>
          <p:cNvSpPr txBox="1">
            <a:spLocks noChangeArrowheads="1"/>
          </p:cNvSpPr>
          <p:nvPr/>
        </p:nvSpPr>
        <p:spPr bwMode="auto">
          <a:xfrm>
            <a:off x="914400" y="5257800"/>
            <a:ext cx="42068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设置一个计数器</a:t>
            </a:r>
            <a:r>
              <a:rPr lang="en-US" altLang="zh-CN" sz="2400">
                <a:solidFill>
                  <a:srgbClr val="CC0099"/>
                </a:solidFill>
              </a:rPr>
              <a:t>readCount</a:t>
            </a:r>
            <a:r>
              <a:rPr lang="zh-CN" altLang="en-US" sz="2400">
                <a:solidFill>
                  <a:srgbClr val="000000"/>
                </a:solidFill>
              </a:rPr>
              <a:t>，记录有多少个</a:t>
            </a:r>
            <a:r>
              <a:rPr lang="en-US" altLang="zh-CN" sz="2400">
                <a:solidFill>
                  <a:srgbClr val="000000"/>
                </a:solidFill>
              </a:rPr>
              <a:t>reader</a:t>
            </a:r>
            <a:r>
              <a:rPr lang="zh-CN" altLang="en-US" sz="2400">
                <a:solidFill>
                  <a:srgbClr val="000000"/>
                </a:solidFill>
              </a:rPr>
              <a:t>在读。</a:t>
            </a:r>
          </a:p>
        </p:txBody>
      </p:sp>
      <p:cxnSp>
        <p:nvCxnSpPr>
          <p:cNvPr id="84999" name="AutoShape 9"/>
          <p:cNvCxnSpPr>
            <a:cxnSpLocks noChangeShapeType="1"/>
            <a:stCxn id="84997" idx="1"/>
            <a:endCxn id="84998" idx="1"/>
          </p:cNvCxnSpPr>
          <p:nvPr/>
        </p:nvCxnSpPr>
        <p:spPr bwMode="auto">
          <a:xfrm rot="10800000" flipH="1" flipV="1">
            <a:off x="914400" y="3657600"/>
            <a:ext cx="1588" cy="1938338"/>
          </a:xfrm>
          <a:prstGeom prst="curvedConnector3">
            <a:avLst>
              <a:gd name="adj1" fmla="val -14400000"/>
            </a:avLst>
          </a:prstGeom>
          <a:noFill/>
          <a:ln w="9525">
            <a:solidFill>
              <a:srgbClr val="0000FF"/>
            </a:solidFill>
            <a:prstDash val="lgDashDot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000" name="Text Box 10"/>
          <p:cNvSpPr txBox="1">
            <a:spLocks noChangeArrowheads="1"/>
          </p:cNvSpPr>
          <p:nvPr/>
        </p:nvSpPr>
        <p:spPr bwMode="auto">
          <a:xfrm>
            <a:off x="5257800" y="727075"/>
            <a:ext cx="3657600" cy="6130925"/>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000" dirty="0">
                <a:solidFill>
                  <a:srgbClr val="0000FF"/>
                </a:solidFill>
                <a:ea typeface="宋体" panose="02010600030101010101" pitchFamily="2" charset="-122"/>
              </a:rPr>
              <a:t>reader</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有人在读或写吗？</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a:solidFill>
                  <a:srgbClr val="000000"/>
                </a:solidFill>
                <a:ea typeface="宋体" panose="02010600030101010101" pitchFamily="2" charset="-122"/>
              </a:rPr>
              <a:t>if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 0)</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有人在写吗？</a:t>
            </a:r>
          </a:p>
          <a:p>
            <a:pPr eaLnBrk="1" hangingPunct="1">
              <a:lnSpc>
                <a:spcPct val="110000"/>
              </a:lnSpc>
              <a:spcBef>
                <a:spcPct val="0"/>
              </a:spcBef>
              <a:buFontTx/>
              <a:buNone/>
            </a:pPr>
            <a:r>
              <a:rPr lang="zh-CN" altLang="en-US" sz="2000" dirty="0">
                <a:solidFill>
                  <a:srgbClr val="008000"/>
                </a:solidFill>
                <a:latin typeface="楷体_GB2312" pitchFamily="49" charset="-122"/>
              </a:rPr>
              <a:t>     </a:t>
            </a:r>
            <a:r>
              <a:rPr lang="en-US" altLang="zh-CN" sz="2000" dirty="0">
                <a:solidFill>
                  <a:srgbClr val="000000"/>
                </a:solidFill>
              </a:rPr>
              <a:t>wait</a:t>
            </a:r>
            <a:r>
              <a:rPr lang="en-US" altLang="zh-CN" sz="2000" dirty="0" smtClean="0">
                <a:solidFill>
                  <a:srgbClr val="000000"/>
                </a:solidFill>
              </a:rPr>
              <a:t>(</a:t>
            </a:r>
            <a:r>
              <a:rPr lang="zh-CN" altLang="en-US" sz="2000" dirty="0" smtClean="0">
                <a:solidFill>
                  <a:srgbClr val="0000FF"/>
                </a:solidFill>
              </a:rPr>
              <a:t>文件锁</a:t>
            </a:r>
            <a:r>
              <a:rPr lang="en-US" altLang="zh-CN" sz="2000" dirty="0" smtClean="0">
                <a:solidFill>
                  <a:srgbClr val="000000"/>
                </a:solidFill>
              </a:rPr>
              <a:t>);</a:t>
            </a:r>
            <a:endParaRPr lang="en-US" altLang="zh-CN" sz="2000" dirty="0">
              <a:solidFill>
                <a:srgbClr val="008000"/>
              </a:solidFill>
              <a:latin typeface="楷体_GB2312" pitchFamily="49"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zh-CN" altLang="en-US" sz="2000" dirty="0">
                <a:solidFill>
                  <a:srgbClr val="000000"/>
                </a:solidFill>
                <a:ea typeface="宋体" panose="02010600030101010101" pitchFamily="2" charset="-122"/>
              </a:rPr>
              <a:t>读操作；</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a:t>
            </a:r>
            <a:endParaRPr lang="en-US" altLang="zh-CN" sz="2000" dirty="0">
              <a:solidFill>
                <a:srgbClr val="008000"/>
              </a:solidFill>
              <a:latin typeface="楷体_GB2312" pitchFamily="49"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if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==0)</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没人在读，可以写了</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a:solidFill>
                  <a:srgbClr val="000000"/>
                </a:solidFill>
                <a:ea typeface="宋体" panose="02010600030101010101" pitchFamily="2" charset="-122"/>
              </a:rPr>
              <a:t>signal</a:t>
            </a:r>
            <a:r>
              <a:rPr lang="en-US" altLang="zh-CN" sz="2000" dirty="0" smtClean="0">
                <a:solidFill>
                  <a:srgbClr val="000000"/>
                </a:solidFill>
                <a:ea typeface="宋体" panose="02010600030101010101" pitchFamily="2" charset="-122"/>
              </a:rPr>
              <a:t>(</a:t>
            </a:r>
            <a:r>
              <a:rPr lang="zh-CN" altLang="en-US" sz="2000" dirty="0" smtClean="0">
                <a:solidFill>
                  <a:srgbClr val="0000FF"/>
                </a:solidFill>
                <a:ea typeface="宋体" panose="02010600030101010101" pitchFamily="2" charset="-122"/>
              </a:rPr>
              <a:t>文件锁</a:t>
            </a:r>
            <a:r>
              <a:rPr lang="en-US" altLang="zh-CN" sz="2000" dirty="0" smtClean="0">
                <a:solidFill>
                  <a:srgbClr val="000000"/>
                </a:solidFill>
                <a:ea typeface="宋体" panose="02010600030101010101" pitchFamily="2" charset="-122"/>
              </a:rPr>
              <a:t>);</a:t>
            </a:r>
            <a:endParaRPr lang="en-US" altLang="zh-CN" sz="2000" dirty="0">
              <a:solidFill>
                <a:srgbClr val="000000"/>
              </a:solidFill>
              <a:ea typeface="宋体" panose="02010600030101010101" pitchFamily="2"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a:t>
            </a:r>
          </a:p>
        </p:txBody>
      </p:sp>
      <p:grpSp>
        <p:nvGrpSpPr>
          <p:cNvPr id="466955" name="Group 11"/>
          <p:cNvGrpSpPr>
            <a:grpSpLocks/>
          </p:cNvGrpSpPr>
          <p:nvPr/>
        </p:nvGrpSpPr>
        <p:grpSpPr bwMode="auto">
          <a:xfrm>
            <a:off x="304800" y="3200400"/>
            <a:ext cx="3352800" cy="3429000"/>
            <a:chOff x="3408" y="1872"/>
            <a:chExt cx="2112" cy="2160"/>
          </a:xfrm>
        </p:grpSpPr>
        <p:pic>
          <p:nvPicPr>
            <p:cNvPr id="85003" name="Picture 12"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 y="2160"/>
              <a:ext cx="126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4" name="AutoShape 13"/>
            <p:cNvSpPr>
              <a:spLocks noChangeArrowheads="1"/>
            </p:cNvSpPr>
            <p:nvPr/>
          </p:nvSpPr>
          <p:spPr bwMode="auto">
            <a:xfrm>
              <a:off x="3408" y="1872"/>
              <a:ext cx="2112" cy="1152"/>
            </a:xfrm>
            <a:prstGeom prst="cloudCallout">
              <a:avLst>
                <a:gd name="adj1" fmla="val 11838"/>
                <a:gd name="adj2" fmla="val 41843"/>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右边的代码，多个读者并发执行，会不会产生问题？</a:t>
              </a:r>
            </a:p>
          </p:txBody>
        </p:sp>
      </p:grpSp>
      <p:sp>
        <p:nvSpPr>
          <p:cNvPr id="466958" name="Text Box 14"/>
          <p:cNvSpPr txBox="1">
            <a:spLocks noChangeArrowheads="1"/>
          </p:cNvSpPr>
          <p:nvPr/>
        </p:nvSpPr>
        <p:spPr bwMode="auto">
          <a:xfrm>
            <a:off x="2955925" y="5965825"/>
            <a:ext cx="5807075" cy="67627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en-US" altLang="zh-CN" sz="2400">
                <a:solidFill>
                  <a:srgbClr val="CC0099"/>
                </a:solidFill>
              </a:rPr>
              <a:t>readCount</a:t>
            </a:r>
            <a:r>
              <a:rPr lang="zh-CN" altLang="en-US" sz="2400">
                <a:solidFill>
                  <a:srgbClr val="000000"/>
                </a:solidFill>
              </a:rPr>
              <a:t>是一个被多个</a:t>
            </a:r>
            <a:r>
              <a:rPr lang="en-US" altLang="zh-CN" sz="2400">
                <a:solidFill>
                  <a:srgbClr val="000000"/>
                </a:solidFill>
              </a:rPr>
              <a:t>reader</a:t>
            </a:r>
            <a:r>
              <a:rPr lang="zh-CN" altLang="en-US" sz="2400">
                <a:solidFill>
                  <a:srgbClr val="000000"/>
                </a:solidFill>
              </a:rPr>
              <a:t>进程访问（修改）的临界资源，其操作必须上锁。</a:t>
            </a:r>
          </a:p>
        </p:txBody>
      </p:sp>
    </p:spTree>
    <p:extLst>
      <p:ext uri="{BB962C8B-B14F-4D97-AF65-F5344CB8AC3E}">
        <p14:creationId xmlns:p14="http://schemas.microsoft.com/office/powerpoint/2010/main" val="1174169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6955"/>
                                        </p:tgtEl>
                                        <p:attrNameLst>
                                          <p:attrName>style.visibility</p:attrName>
                                        </p:attrNameLst>
                                      </p:cBhvr>
                                      <p:to>
                                        <p:strVal val="visible"/>
                                      </p:to>
                                    </p:set>
                                    <p:animEffect transition="in" filter="blinds(horizontal)">
                                      <p:cBhvr>
                                        <p:cTn id="7" dur="500"/>
                                        <p:tgtEl>
                                          <p:spTgt spid="466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6958"/>
                                        </p:tgtEl>
                                        <p:attrNameLst>
                                          <p:attrName>style.visibility</p:attrName>
                                        </p:attrNameLst>
                                      </p:cBhvr>
                                      <p:to>
                                        <p:strVal val="visible"/>
                                      </p:to>
                                    </p:set>
                                    <p:animEffect transition="in" filter="blinds(horizontal)">
                                      <p:cBhvr>
                                        <p:cTn id="12" dur="500"/>
                                        <p:tgtEl>
                                          <p:spTgt spid="466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5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09600" y="228600"/>
            <a:ext cx="7696200" cy="334962"/>
          </a:xfrm>
        </p:spPr>
        <p:txBody>
          <a:bodyPr/>
          <a:lstStyle/>
          <a:p>
            <a:pPr eaLnBrk="1" hangingPunct="1"/>
            <a:r>
              <a:rPr lang="zh-CN" altLang="en-US" sz="3200" dirty="0" smtClean="0"/>
              <a:t>经典进程的同步问题</a:t>
            </a:r>
          </a:p>
        </p:txBody>
      </p:sp>
      <p:sp>
        <p:nvSpPr>
          <p:cNvPr id="86019" name="Text Box 3"/>
          <p:cNvSpPr txBox="1">
            <a:spLocks noChangeArrowheads="1"/>
          </p:cNvSpPr>
          <p:nvPr/>
        </p:nvSpPr>
        <p:spPr bwMode="auto">
          <a:xfrm>
            <a:off x="560388" y="914400"/>
            <a:ext cx="1887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dirty="0" smtClean="0">
                <a:solidFill>
                  <a:srgbClr val="000000"/>
                </a:solidFill>
                <a:latin typeface="楷体_GB2312" pitchFamily="49" charset="-122"/>
              </a:rPr>
              <a:t> </a:t>
            </a:r>
            <a:r>
              <a:rPr kumimoji="0" lang="zh-CN" altLang="en-US" sz="2400" dirty="0">
                <a:solidFill>
                  <a:srgbClr val="000000"/>
                </a:solidFill>
                <a:latin typeface="楷体_GB2312" pitchFamily="49" charset="-122"/>
              </a:rPr>
              <a:t>读写者问题</a:t>
            </a:r>
          </a:p>
        </p:txBody>
      </p:sp>
      <p:sp>
        <p:nvSpPr>
          <p:cNvPr id="86020" name="Rectangle 4"/>
          <p:cNvSpPr>
            <a:spLocks noChangeArrowheads="1"/>
          </p:cNvSpPr>
          <p:nvPr/>
        </p:nvSpPr>
        <p:spPr bwMode="auto">
          <a:xfrm>
            <a:off x="533400"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400" dirty="0" smtClean="0">
                <a:solidFill>
                  <a:srgbClr val="000000"/>
                </a:solidFill>
                <a:latin typeface="楷体_GB2312" pitchFamily="49" charset="-122"/>
              </a:rPr>
              <a:t>利用</a:t>
            </a:r>
            <a:r>
              <a:rPr lang="zh-CN" altLang="en-US" sz="2400" dirty="0">
                <a:solidFill>
                  <a:srgbClr val="000000"/>
                </a:solidFill>
                <a:latin typeface="楷体_GB2312" pitchFamily="49" charset="-122"/>
              </a:rPr>
              <a:t>记录型信号量解决读者</a:t>
            </a:r>
            <a:r>
              <a:rPr lang="en-US" altLang="zh-CN" sz="2400" dirty="0">
                <a:solidFill>
                  <a:srgbClr val="000000"/>
                </a:solidFill>
                <a:latin typeface="楷体_GB2312" pitchFamily="49" charset="-122"/>
              </a:rPr>
              <a:t>-</a:t>
            </a:r>
            <a:r>
              <a:rPr lang="zh-CN" altLang="en-US" sz="2400" dirty="0">
                <a:solidFill>
                  <a:srgbClr val="000000"/>
                </a:solidFill>
                <a:latin typeface="楷体_GB2312" pitchFamily="49" charset="-122"/>
              </a:rPr>
              <a:t>写者问题</a:t>
            </a:r>
            <a:endParaRPr lang="zh-CN" altLang="en-US" sz="2400" dirty="0">
              <a:solidFill>
                <a:srgbClr val="000000"/>
              </a:solidFill>
            </a:endParaRPr>
          </a:p>
        </p:txBody>
      </p:sp>
      <p:sp>
        <p:nvSpPr>
          <p:cNvPr id="86021" name="Text Box 8"/>
          <p:cNvSpPr txBox="1">
            <a:spLocks noChangeArrowheads="1"/>
          </p:cNvSpPr>
          <p:nvPr/>
        </p:nvSpPr>
        <p:spPr bwMode="auto">
          <a:xfrm>
            <a:off x="228600" y="1905000"/>
            <a:ext cx="3810000" cy="445611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000" dirty="0">
                <a:solidFill>
                  <a:srgbClr val="0000FF"/>
                </a:solidFill>
                <a:ea typeface="宋体" panose="02010600030101010101" pitchFamily="2" charset="-122"/>
              </a:rPr>
              <a:t>reader</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有人在修改</a:t>
            </a:r>
            <a:r>
              <a:rPr lang="en-US" altLang="zh-CN" sz="2000" dirty="0" err="1">
                <a:solidFill>
                  <a:srgbClr val="008000"/>
                </a:solidFill>
                <a:latin typeface="楷体_GB2312" pitchFamily="49" charset="-122"/>
              </a:rPr>
              <a:t>readCount</a:t>
            </a:r>
            <a:r>
              <a:rPr lang="zh-CN" altLang="en-US" sz="2000" dirty="0">
                <a:solidFill>
                  <a:srgbClr val="008000"/>
                </a:solidFill>
                <a:latin typeface="楷体_GB2312" pitchFamily="49" charset="-122"/>
              </a:rPr>
              <a:t>吗？</a:t>
            </a:r>
          </a:p>
          <a:p>
            <a:pPr eaLnBrk="1" hangingPunct="1">
              <a:lnSpc>
                <a:spcPct val="110000"/>
              </a:lnSpc>
              <a:spcBef>
                <a:spcPct val="0"/>
              </a:spcBef>
              <a:buFontTx/>
              <a:buNone/>
            </a:pPr>
            <a:r>
              <a:rPr lang="zh-CN" altLang="en-US" sz="2000" dirty="0">
                <a:solidFill>
                  <a:srgbClr val="008000"/>
                </a:solidFill>
                <a:latin typeface="楷体_GB2312" pitchFamily="49" charset="-122"/>
              </a:rPr>
              <a:t>  </a:t>
            </a:r>
            <a:r>
              <a:rPr lang="en-US" altLang="zh-CN" sz="2000" dirty="0">
                <a:solidFill>
                  <a:srgbClr val="000000"/>
                </a:solidFill>
                <a:ea typeface="宋体" panose="02010600030101010101" pitchFamily="2" charset="-122"/>
              </a:rPr>
              <a:t>wait(</a:t>
            </a:r>
            <a:r>
              <a:rPr lang="en-US" altLang="zh-CN" sz="2000" dirty="0" err="1">
                <a:solidFill>
                  <a:srgbClr val="FF0000"/>
                </a:solidFill>
                <a:ea typeface="宋体" panose="02010600030101010101" pitchFamily="2" charset="-122"/>
              </a:rPr>
              <a:t>rmutex</a:t>
            </a:r>
            <a:r>
              <a:rPr lang="en-US" altLang="zh-CN" sz="2000" dirty="0">
                <a:solidFill>
                  <a:srgbClr val="000000"/>
                </a:solidFill>
                <a:ea typeface="宋体" panose="02010600030101010101" pitchFamily="2" charset="-122"/>
              </a:rPr>
              <a:t>);</a:t>
            </a:r>
            <a:endParaRPr lang="en-US" altLang="zh-CN" sz="2000" dirty="0">
              <a:solidFill>
                <a:srgbClr val="008000"/>
              </a:solidFill>
              <a:latin typeface="楷体_GB2312" pitchFamily="49"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if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 0)</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有人在写吗？</a:t>
            </a:r>
          </a:p>
          <a:p>
            <a:pPr eaLnBrk="1" hangingPunct="1">
              <a:lnSpc>
                <a:spcPct val="110000"/>
              </a:lnSpc>
              <a:spcBef>
                <a:spcPct val="0"/>
              </a:spcBef>
              <a:buFontTx/>
              <a:buNone/>
            </a:pPr>
            <a:r>
              <a:rPr lang="zh-CN" altLang="en-US" sz="2000" dirty="0">
                <a:solidFill>
                  <a:srgbClr val="008000"/>
                </a:solidFill>
                <a:latin typeface="楷体_GB2312" pitchFamily="49" charset="-122"/>
              </a:rPr>
              <a:t>     </a:t>
            </a:r>
            <a:r>
              <a:rPr lang="en-US" altLang="zh-CN" sz="2000" dirty="0">
                <a:solidFill>
                  <a:srgbClr val="000000"/>
                </a:solidFill>
              </a:rPr>
              <a:t>wait</a:t>
            </a:r>
            <a:r>
              <a:rPr lang="en-US" altLang="zh-CN" sz="2000" dirty="0" smtClean="0">
                <a:solidFill>
                  <a:srgbClr val="000000"/>
                </a:solidFill>
              </a:rPr>
              <a:t>(</a:t>
            </a:r>
            <a:r>
              <a:rPr lang="zh-CN" altLang="en-US" sz="2000" dirty="0" smtClean="0">
                <a:solidFill>
                  <a:srgbClr val="0000FF"/>
                </a:solidFill>
              </a:rPr>
              <a:t>文件锁</a:t>
            </a:r>
            <a:r>
              <a:rPr lang="en-US" altLang="zh-CN" sz="2000" dirty="0" smtClean="0">
                <a:solidFill>
                  <a:srgbClr val="000000"/>
                </a:solidFill>
              </a:rPr>
              <a:t>);</a:t>
            </a:r>
            <a:endParaRPr lang="en-US" altLang="zh-CN" sz="2000" dirty="0">
              <a:solidFill>
                <a:srgbClr val="008000"/>
              </a:solidFill>
              <a:latin typeface="楷体_GB2312" pitchFamily="49"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dirty="0">
                <a:solidFill>
                  <a:srgbClr val="008000"/>
                </a:solidFill>
                <a:latin typeface="楷体_GB2312" pitchFamily="49" charset="-122"/>
              </a:rPr>
              <a:t>  // </a:t>
            </a:r>
            <a:r>
              <a:rPr lang="zh-CN" altLang="en-US" sz="2000" dirty="0">
                <a:solidFill>
                  <a:srgbClr val="008000"/>
                </a:solidFill>
                <a:latin typeface="楷体_GB2312" pitchFamily="49" charset="-122"/>
              </a:rPr>
              <a:t>修改完</a:t>
            </a:r>
            <a:r>
              <a:rPr lang="en-US" altLang="zh-CN" sz="2000" dirty="0" err="1">
                <a:solidFill>
                  <a:srgbClr val="008000"/>
                </a:solidFill>
                <a:latin typeface="楷体_GB2312" pitchFamily="49" charset="-122"/>
              </a:rPr>
              <a:t>readCount</a:t>
            </a:r>
            <a:r>
              <a:rPr lang="zh-CN" altLang="en-US" sz="2000" dirty="0">
                <a:solidFill>
                  <a:srgbClr val="008000"/>
                </a:solidFill>
                <a:latin typeface="楷体_GB2312" pitchFamily="49" charset="-122"/>
              </a:rPr>
              <a:t>了</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a:solidFill>
                  <a:srgbClr val="000000"/>
                </a:solidFill>
                <a:ea typeface="宋体" panose="02010600030101010101" pitchFamily="2" charset="-122"/>
              </a:rPr>
              <a:t>signal(</a:t>
            </a:r>
            <a:r>
              <a:rPr lang="en-US" altLang="zh-CN" sz="2000" dirty="0" err="1">
                <a:solidFill>
                  <a:srgbClr val="FF0000"/>
                </a:solidFill>
                <a:ea typeface="宋体" panose="02010600030101010101" pitchFamily="2" charset="-122"/>
              </a:rPr>
              <a:t>rmutex</a:t>
            </a:r>
            <a:r>
              <a:rPr lang="en-US" altLang="zh-CN" sz="2000" dirty="0">
                <a:solidFill>
                  <a:srgbClr val="000000"/>
                </a:solidFill>
                <a:ea typeface="宋体" panose="02010600030101010101" pitchFamily="2" charset="-122"/>
              </a:rPr>
              <a:t>);</a:t>
            </a:r>
          </a:p>
        </p:txBody>
      </p:sp>
      <p:sp>
        <p:nvSpPr>
          <p:cNvPr id="86022" name="Text Box 14"/>
          <p:cNvSpPr txBox="1">
            <a:spLocks noChangeArrowheads="1"/>
          </p:cNvSpPr>
          <p:nvPr/>
        </p:nvSpPr>
        <p:spPr bwMode="auto">
          <a:xfrm>
            <a:off x="4495800" y="1828800"/>
            <a:ext cx="4343400" cy="4121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000" dirty="0">
                <a:solidFill>
                  <a:srgbClr val="0000FF"/>
                </a:solidFill>
                <a:ea typeface="宋体" panose="02010600030101010101" pitchFamily="2" charset="-122"/>
              </a:rPr>
              <a:t>    </a:t>
            </a:r>
            <a:r>
              <a:rPr lang="zh-CN" altLang="en-US" sz="2000" dirty="0">
                <a:solidFill>
                  <a:srgbClr val="000000"/>
                </a:solidFill>
                <a:latin typeface="楷体_GB2312" pitchFamily="49" charset="-122"/>
              </a:rPr>
              <a:t>读操作</a:t>
            </a:r>
            <a:r>
              <a:rPr lang="en-US" altLang="zh-CN" sz="2000" dirty="0">
                <a:solidFill>
                  <a:srgbClr val="000000"/>
                </a:solidFill>
                <a:latin typeface="楷体_GB2312" pitchFamily="49" charset="-122"/>
              </a:rPr>
              <a:t>;</a:t>
            </a:r>
          </a:p>
          <a:p>
            <a:pPr eaLnBrk="1" hangingPunct="1">
              <a:lnSpc>
                <a:spcPct val="110000"/>
              </a:lnSpc>
              <a:spcBef>
                <a:spcPct val="0"/>
              </a:spcBef>
              <a:buFontTx/>
              <a:buNone/>
            </a:pPr>
            <a:r>
              <a:rPr lang="en-US" altLang="zh-CN" sz="2000" dirty="0">
                <a:solidFill>
                  <a:srgbClr val="000000"/>
                </a:solidFill>
                <a:latin typeface="楷体_GB2312" pitchFamily="49"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有人在修改</a:t>
            </a:r>
            <a:r>
              <a:rPr lang="en-US" altLang="zh-CN" sz="2000" dirty="0" err="1">
                <a:solidFill>
                  <a:srgbClr val="008000"/>
                </a:solidFill>
                <a:latin typeface="楷体_GB2312" pitchFamily="49" charset="-122"/>
              </a:rPr>
              <a:t>readCount</a:t>
            </a:r>
            <a:r>
              <a:rPr lang="zh-CN" altLang="en-US" sz="2000" dirty="0">
                <a:solidFill>
                  <a:srgbClr val="008000"/>
                </a:solidFill>
                <a:latin typeface="楷体_GB2312" pitchFamily="49" charset="-122"/>
              </a:rPr>
              <a:t>吗？</a:t>
            </a:r>
            <a:endParaRPr lang="zh-CN" altLang="en-US" sz="2000" dirty="0">
              <a:solidFill>
                <a:srgbClr val="000000"/>
              </a:solidFill>
              <a:latin typeface="楷体_GB2312" pitchFamily="49" charset="-122"/>
            </a:endParaRPr>
          </a:p>
          <a:p>
            <a:pPr eaLnBrk="1" hangingPunct="1">
              <a:lnSpc>
                <a:spcPct val="110000"/>
              </a:lnSpc>
              <a:spcBef>
                <a:spcPct val="0"/>
              </a:spcBef>
              <a:buFontTx/>
              <a:buNone/>
            </a:pPr>
            <a:r>
              <a:rPr lang="zh-CN" altLang="en-US" sz="2000" dirty="0">
                <a:solidFill>
                  <a:srgbClr val="0000FF"/>
                </a:solidFill>
                <a:ea typeface="宋体" panose="02010600030101010101" pitchFamily="2" charset="-122"/>
              </a:rPr>
              <a:t>    </a:t>
            </a:r>
            <a:r>
              <a:rPr lang="en-US" altLang="zh-CN" sz="2000" dirty="0">
                <a:solidFill>
                  <a:srgbClr val="000000"/>
                </a:solidFill>
                <a:ea typeface="宋体" panose="02010600030101010101" pitchFamily="2" charset="-122"/>
              </a:rPr>
              <a:t>wait(</a:t>
            </a:r>
            <a:r>
              <a:rPr lang="en-US" altLang="zh-CN" sz="2000" dirty="0" err="1">
                <a:solidFill>
                  <a:srgbClr val="FF0000"/>
                </a:solidFill>
                <a:ea typeface="宋体" panose="02010600030101010101" pitchFamily="2" charset="-122"/>
              </a:rPr>
              <a:t>rmutex</a:t>
            </a:r>
            <a:r>
              <a:rPr lang="en-US" altLang="zh-CN" sz="20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err="1">
                <a:solidFill>
                  <a:srgbClr val="CC0099"/>
                </a:solidFill>
                <a:ea typeface="宋体" panose="02010600030101010101" pitchFamily="2" charset="-122"/>
              </a:rPr>
              <a:t>readCount</a:t>
            </a:r>
            <a:r>
              <a:rPr lang="en-US" altLang="zh-CN" sz="20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if (</a:t>
            </a:r>
            <a:r>
              <a:rPr lang="en-US" altLang="zh-CN" sz="2000" dirty="0" err="1">
                <a:solidFill>
                  <a:srgbClr val="CC0099"/>
                </a:solidFill>
                <a:ea typeface="宋体" panose="02010600030101010101" pitchFamily="2" charset="-122"/>
              </a:rPr>
              <a:t>readCount</a:t>
            </a:r>
            <a:r>
              <a:rPr lang="en-US" altLang="zh-CN" sz="2000" dirty="0">
                <a:solidFill>
                  <a:srgbClr val="CC0099"/>
                </a:solidFill>
                <a:ea typeface="宋体" panose="02010600030101010101" pitchFamily="2" charset="-122"/>
              </a:rPr>
              <a:t> </a:t>
            </a:r>
            <a:r>
              <a:rPr lang="en-US" altLang="zh-CN" sz="2000" dirty="0">
                <a:solidFill>
                  <a:srgbClr val="000000"/>
                </a:solidFill>
                <a:ea typeface="宋体" panose="02010600030101010101" pitchFamily="2" charset="-122"/>
              </a:rPr>
              <a:t>== 0)</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没人在读了</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a:solidFill>
                  <a:srgbClr val="000000"/>
                </a:solidFill>
                <a:ea typeface="宋体" panose="02010600030101010101" pitchFamily="2" charset="-122"/>
              </a:rPr>
              <a:t>signal</a:t>
            </a:r>
            <a:r>
              <a:rPr lang="en-US" altLang="zh-CN" sz="2000" dirty="0" smtClean="0">
                <a:solidFill>
                  <a:srgbClr val="000000"/>
                </a:solidFill>
                <a:ea typeface="宋体" panose="02010600030101010101" pitchFamily="2" charset="-122"/>
              </a:rPr>
              <a:t>(</a:t>
            </a:r>
            <a:r>
              <a:rPr lang="zh-CN" altLang="en-US" sz="2000" dirty="0" smtClean="0">
                <a:solidFill>
                  <a:srgbClr val="0000FF"/>
                </a:solidFill>
              </a:rPr>
              <a:t>文件锁</a:t>
            </a:r>
            <a:r>
              <a:rPr lang="en-US" altLang="zh-CN" sz="2000" dirty="0" smtClean="0">
                <a:solidFill>
                  <a:srgbClr val="000000"/>
                </a:solidFill>
                <a:ea typeface="宋体" panose="02010600030101010101" pitchFamily="2" charset="-122"/>
              </a:rPr>
              <a:t>);</a:t>
            </a:r>
            <a:endParaRPr lang="en-US" altLang="zh-CN" sz="2000" dirty="0">
              <a:solidFill>
                <a:srgbClr val="000000"/>
              </a:solidFill>
              <a:ea typeface="宋体" panose="02010600030101010101" pitchFamily="2" charset="-122"/>
            </a:endParaRP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 </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    </a:t>
            </a:r>
            <a:r>
              <a:rPr lang="en-US" altLang="zh-CN" sz="2000" dirty="0">
                <a:solidFill>
                  <a:srgbClr val="008000"/>
                </a:solidFill>
                <a:latin typeface="楷体_GB2312" pitchFamily="49" charset="-122"/>
              </a:rPr>
              <a:t>// </a:t>
            </a:r>
            <a:r>
              <a:rPr lang="zh-CN" altLang="en-US" sz="2000" dirty="0">
                <a:solidFill>
                  <a:srgbClr val="008000"/>
                </a:solidFill>
                <a:latin typeface="楷体_GB2312" pitchFamily="49" charset="-122"/>
              </a:rPr>
              <a:t>修改完</a:t>
            </a:r>
            <a:r>
              <a:rPr lang="en-US" altLang="zh-CN" sz="2000" dirty="0" err="1">
                <a:solidFill>
                  <a:srgbClr val="008000"/>
                </a:solidFill>
                <a:latin typeface="楷体_GB2312" pitchFamily="49" charset="-122"/>
              </a:rPr>
              <a:t>readCount</a:t>
            </a:r>
            <a:r>
              <a:rPr lang="zh-CN" altLang="en-US" sz="2000" dirty="0">
                <a:solidFill>
                  <a:srgbClr val="008000"/>
                </a:solidFill>
                <a:latin typeface="楷体_GB2312" pitchFamily="49" charset="-122"/>
              </a:rPr>
              <a:t>了</a:t>
            </a:r>
          </a:p>
          <a:p>
            <a:pPr eaLnBrk="1" hangingPunct="1">
              <a:lnSpc>
                <a:spcPct val="110000"/>
              </a:lnSpc>
              <a:spcBef>
                <a:spcPct val="0"/>
              </a:spcBef>
              <a:buFontTx/>
              <a:buNone/>
            </a:pPr>
            <a:r>
              <a:rPr lang="zh-CN" altLang="en-US" sz="2000" dirty="0">
                <a:solidFill>
                  <a:srgbClr val="000000"/>
                </a:solidFill>
                <a:ea typeface="宋体" panose="02010600030101010101" pitchFamily="2" charset="-122"/>
              </a:rPr>
              <a:t>    </a:t>
            </a:r>
            <a:r>
              <a:rPr lang="en-US" altLang="zh-CN" sz="2000" dirty="0">
                <a:solidFill>
                  <a:srgbClr val="000000"/>
                </a:solidFill>
                <a:ea typeface="宋体" panose="02010600030101010101" pitchFamily="2" charset="-122"/>
              </a:rPr>
              <a:t>signal(</a:t>
            </a:r>
            <a:r>
              <a:rPr lang="en-US" altLang="zh-CN" sz="2000" dirty="0" err="1">
                <a:solidFill>
                  <a:srgbClr val="FF0000"/>
                </a:solidFill>
                <a:ea typeface="宋体" panose="02010600030101010101" pitchFamily="2" charset="-122"/>
              </a:rPr>
              <a:t>rmutex</a:t>
            </a:r>
            <a:r>
              <a:rPr lang="en-US" altLang="zh-CN" sz="2000" dirty="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dirty="0">
                <a:solidFill>
                  <a:srgbClr val="000000"/>
                </a:solidFill>
                <a:ea typeface="宋体" panose="02010600030101010101" pitchFamily="2" charset="-122"/>
              </a:rPr>
              <a:t>}</a:t>
            </a:r>
          </a:p>
        </p:txBody>
      </p:sp>
      <p:sp>
        <p:nvSpPr>
          <p:cNvPr id="86023" name="Line 15"/>
          <p:cNvSpPr>
            <a:spLocks noChangeShapeType="1"/>
          </p:cNvSpPr>
          <p:nvPr/>
        </p:nvSpPr>
        <p:spPr bwMode="auto">
          <a:xfrm>
            <a:off x="4267200" y="1828800"/>
            <a:ext cx="0" cy="5029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471056" name="Group 16"/>
          <p:cNvGrpSpPr>
            <a:grpSpLocks/>
          </p:cNvGrpSpPr>
          <p:nvPr/>
        </p:nvGrpSpPr>
        <p:grpSpPr bwMode="auto">
          <a:xfrm>
            <a:off x="304800" y="3200400"/>
            <a:ext cx="3352800" cy="3429000"/>
            <a:chOff x="3408" y="1872"/>
            <a:chExt cx="2112" cy="2160"/>
          </a:xfrm>
        </p:grpSpPr>
        <p:pic>
          <p:nvPicPr>
            <p:cNvPr id="86025" name="Picture 17" descr="MC9004343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 y="2160"/>
              <a:ext cx="126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6" name="AutoShape 18"/>
            <p:cNvSpPr>
              <a:spLocks noChangeArrowheads="1"/>
            </p:cNvSpPr>
            <p:nvPr/>
          </p:nvSpPr>
          <p:spPr bwMode="auto">
            <a:xfrm>
              <a:off x="3408" y="1872"/>
              <a:ext cx="2112" cy="1152"/>
            </a:xfrm>
            <a:prstGeom prst="cloudCallout">
              <a:avLst>
                <a:gd name="adj1" fmla="val 11838"/>
                <a:gd name="adj2" fmla="val 41843"/>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dirty="0" smtClean="0">
                  <a:solidFill>
                    <a:srgbClr val="000000"/>
                  </a:solidFill>
                </a:rPr>
                <a:t>若读者不断到来，写者有可能得到运行吗？</a:t>
              </a:r>
              <a:endParaRPr lang="zh-CN" altLang="en-US" sz="2400" dirty="0">
                <a:solidFill>
                  <a:srgbClr val="000000"/>
                </a:solidFill>
              </a:endParaRPr>
            </a:p>
          </p:txBody>
        </p:sp>
      </p:grpSp>
      <p:sp>
        <p:nvSpPr>
          <p:cNvPr id="2" name="TextBox 1"/>
          <p:cNvSpPr txBox="1"/>
          <p:nvPr/>
        </p:nvSpPr>
        <p:spPr>
          <a:xfrm>
            <a:off x="4510007" y="6167735"/>
            <a:ext cx="142218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smtClean="0"/>
              <a:t>读者优先</a:t>
            </a:r>
            <a:endParaRPr lang="zh-CN" altLang="en-US" dirty="0"/>
          </a:p>
        </p:txBody>
      </p:sp>
    </p:spTree>
    <p:extLst>
      <p:ext uri="{BB962C8B-B14F-4D97-AF65-F5344CB8AC3E}">
        <p14:creationId xmlns:p14="http://schemas.microsoft.com/office/powerpoint/2010/main" val="2073190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56"/>
                                        </p:tgtEl>
                                        <p:attrNameLst>
                                          <p:attrName>style.visibility</p:attrName>
                                        </p:attrNameLst>
                                      </p:cBhvr>
                                      <p:to>
                                        <p:strVal val="visible"/>
                                      </p:to>
                                    </p:set>
                                    <p:animEffect transition="in" filter="blinds(horizontal)">
                                      <p:cBhvr>
                                        <p:cTn id="7" dur="500"/>
                                        <p:tgtEl>
                                          <p:spTgt spid="4710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z="3200" smtClean="0"/>
              <a:t>2.1 </a:t>
            </a:r>
            <a:r>
              <a:rPr lang="zh-CN" altLang="en-US" sz="3200" smtClean="0"/>
              <a:t>进程的基本概念</a:t>
            </a:r>
          </a:p>
        </p:txBody>
      </p:sp>
      <p:sp>
        <p:nvSpPr>
          <p:cNvPr id="14339" name="Text Box 3"/>
          <p:cNvSpPr txBox="1">
            <a:spLocks noChangeArrowheads="1"/>
          </p:cNvSpPr>
          <p:nvPr/>
        </p:nvSpPr>
        <p:spPr bwMode="auto">
          <a:xfrm>
            <a:off x="593725" y="806450"/>
            <a:ext cx="4117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800">
                <a:solidFill>
                  <a:srgbClr val="000000"/>
                </a:solidFill>
                <a:latin typeface="楷体_GB2312" pitchFamily="49" charset="-122"/>
              </a:rPr>
              <a:t>2.1.4 </a:t>
            </a:r>
            <a:r>
              <a:rPr kumimoji="0" lang="zh-CN" altLang="en-US" sz="2800">
                <a:solidFill>
                  <a:srgbClr val="000000"/>
                </a:solidFill>
                <a:latin typeface="楷体_GB2312" pitchFamily="49" charset="-122"/>
              </a:rPr>
              <a:t>进程的特征与状态</a:t>
            </a:r>
          </a:p>
        </p:txBody>
      </p:sp>
      <p:sp>
        <p:nvSpPr>
          <p:cNvPr id="14340" name="Rectangle 4"/>
          <p:cNvSpPr>
            <a:spLocks noGrp="1" noChangeArrowheads="1"/>
          </p:cNvSpPr>
          <p:nvPr>
            <p:ph type="body" idx="1"/>
          </p:nvPr>
        </p:nvSpPr>
        <p:spPr>
          <a:xfrm>
            <a:off x="533400" y="1905000"/>
            <a:ext cx="7543800" cy="4343400"/>
          </a:xfrm>
        </p:spPr>
        <p:txBody>
          <a:bodyPr/>
          <a:lstStyle/>
          <a:p>
            <a:pPr marL="0" indent="0" eaLnBrk="1" hangingPunct="1">
              <a:lnSpc>
                <a:spcPct val="80000"/>
              </a:lnSpc>
            </a:pPr>
            <a:r>
              <a:rPr kumimoji="1" lang="en-US" altLang="zh-CN" sz="2400" smtClean="0">
                <a:solidFill>
                  <a:srgbClr val="3333CC"/>
                </a:solidFill>
              </a:rPr>
              <a:t> </a:t>
            </a:r>
            <a:r>
              <a:rPr kumimoji="1" lang="zh-CN" altLang="en-US" sz="2400" smtClean="0">
                <a:solidFill>
                  <a:srgbClr val="3333CC"/>
                </a:solidFill>
              </a:rPr>
              <a:t>引入进程的目的</a:t>
            </a:r>
            <a:r>
              <a:rPr kumimoji="1" lang="zh-CN" altLang="en-US" sz="2400" smtClean="0"/>
              <a:t>：为使程序能并发执行，且为了对并发执行的程序加以描述和控制。</a:t>
            </a:r>
          </a:p>
          <a:p>
            <a:pPr marL="0" indent="0" eaLnBrk="1" hangingPunct="1">
              <a:lnSpc>
                <a:spcPct val="80000"/>
              </a:lnSpc>
            </a:pPr>
            <a:endParaRPr kumimoji="1" lang="zh-CN" altLang="en-US" sz="1000" smtClean="0"/>
          </a:p>
          <a:p>
            <a:pPr marL="0" indent="0" eaLnBrk="1" hangingPunct="1">
              <a:lnSpc>
                <a:spcPct val="80000"/>
              </a:lnSpc>
            </a:pPr>
            <a:r>
              <a:rPr kumimoji="1" lang="zh-CN" altLang="en-US" sz="2400" smtClean="0"/>
              <a:t> </a:t>
            </a:r>
            <a:r>
              <a:rPr kumimoji="1" lang="zh-CN" altLang="en-US" sz="2400" smtClean="0">
                <a:solidFill>
                  <a:srgbClr val="3333CC"/>
                </a:solidFill>
              </a:rPr>
              <a:t>什么是进程</a:t>
            </a:r>
            <a:r>
              <a:rPr kumimoji="1" lang="en-US" altLang="zh-CN" sz="2400" smtClean="0">
                <a:solidFill>
                  <a:srgbClr val="3333CC"/>
                </a:solidFill>
              </a:rPr>
              <a:t>(Process)</a:t>
            </a:r>
            <a:r>
              <a:rPr kumimoji="1" lang="zh-CN" altLang="en-US" sz="2400" smtClean="0">
                <a:solidFill>
                  <a:srgbClr val="3333CC"/>
                </a:solidFill>
              </a:rPr>
              <a:t>？</a:t>
            </a:r>
            <a:r>
              <a:rPr kumimoji="1" lang="zh-CN" altLang="en-US" sz="2400" smtClean="0"/>
              <a:t>较典型的进程的定义有：</a:t>
            </a:r>
          </a:p>
          <a:p>
            <a:pPr marL="822325" lvl="1" algn="just" eaLnBrk="1" hangingPunct="1">
              <a:lnSpc>
                <a:spcPct val="80000"/>
              </a:lnSpc>
            </a:pPr>
            <a:r>
              <a:rPr kumimoji="1" lang="zh-CN" altLang="en-US" sz="2400" smtClean="0"/>
              <a:t>进程是程序的一次执行。</a:t>
            </a:r>
          </a:p>
          <a:p>
            <a:pPr marL="822325" lvl="1" algn="just" eaLnBrk="1" hangingPunct="1">
              <a:lnSpc>
                <a:spcPct val="80000"/>
              </a:lnSpc>
            </a:pPr>
            <a:r>
              <a:rPr kumimoji="1" lang="zh-CN" altLang="en-US" sz="2400" smtClean="0"/>
              <a:t>进程是一个程序及其数据在处理机上顺序执行时所发生的活动。</a:t>
            </a:r>
          </a:p>
          <a:p>
            <a:pPr marL="822325" lvl="1" algn="just" eaLnBrk="1" hangingPunct="1">
              <a:lnSpc>
                <a:spcPct val="80000"/>
              </a:lnSpc>
            </a:pPr>
            <a:r>
              <a:rPr kumimoji="1" lang="zh-CN" altLang="en-US" sz="2400" smtClean="0"/>
              <a:t>进程是程序在一个数据集合上运行的过程，它是系统进行资源分配和调度的一个独立单位。</a:t>
            </a:r>
          </a:p>
          <a:p>
            <a:pPr marL="822325" lvl="1" algn="just" eaLnBrk="1" hangingPunct="1">
              <a:lnSpc>
                <a:spcPct val="80000"/>
              </a:lnSpc>
            </a:pPr>
            <a:endParaRPr kumimoji="1" lang="zh-CN" altLang="en-US" sz="1000" smtClean="0"/>
          </a:p>
          <a:p>
            <a:pPr marL="0" indent="0" algn="just" eaLnBrk="1" hangingPunct="1">
              <a:lnSpc>
                <a:spcPct val="80000"/>
              </a:lnSpc>
            </a:pPr>
            <a:r>
              <a:rPr kumimoji="1" lang="zh-CN" altLang="en-US" sz="2400" smtClean="0"/>
              <a:t>在引入了</a:t>
            </a:r>
            <a:r>
              <a:rPr kumimoji="1" lang="zh-CN" altLang="en-US" sz="2400" smtClean="0">
                <a:solidFill>
                  <a:srgbClr val="3333CC"/>
                </a:solidFill>
              </a:rPr>
              <a:t>进程实体</a:t>
            </a:r>
            <a:r>
              <a:rPr kumimoji="1" lang="zh-CN" altLang="en-US" sz="2400" smtClean="0"/>
              <a:t>的概念后，我们可以把传统</a:t>
            </a:r>
            <a:r>
              <a:rPr kumimoji="1" lang="en-US" altLang="zh-CN" sz="2400" smtClean="0"/>
              <a:t>OS</a:t>
            </a:r>
            <a:r>
              <a:rPr kumimoji="1" lang="zh-CN" altLang="en-US" sz="2400" smtClean="0"/>
              <a:t>中的</a:t>
            </a:r>
            <a:r>
              <a:rPr kumimoji="1" lang="zh-CN" altLang="en-US" sz="2400" smtClean="0">
                <a:solidFill>
                  <a:srgbClr val="3333CC"/>
                </a:solidFill>
              </a:rPr>
              <a:t>进程定义</a:t>
            </a:r>
            <a:r>
              <a:rPr kumimoji="1" lang="zh-CN" altLang="en-US" sz="2400" smtClean="0"/>
              <a:t>为：“</a:t>
            </a:r>
            <a:r>
              <a:rPr kumimoji="1" lang="zh-CN" altLang="en-US" sz="2400" smtClean="0">
                <a:solidFill>
                  <a:srgbClr val="FF0000"/>
                </a:solidFill>
              </a:rPr>
              <a:t>进程是进程实体的运行过程，是系统进行资源分配和调度的一个独立单位</a:t>
            </a:r>
            <a:r>
              <a:rPr kumimoji="1" lang="zh-CN" altLang="en-US" sz="2400" smtClean="0"/>
              <a:t>”。</a:t>
            </a:r>
          </a:p>
        </p:txBody>
      </p:sp>
      <p:sp>
        <p:nvSpPr>
          <p:cNvPr id="14341" name="Text Box 8"/>
          <p:cNvSpPr txBox="1">
            <a:spLocks noChangeArrowheads="1"/>
          </p:cNvSpPr>
          <p:nvPr/>
        </p:nvSpPr>
        <p:spPr bwMode="auto">
          <a:xfrm>
            <a:off x="609600" y="14478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1 </a:t>
            </a:r>
            <a:r>
              <a:rPr kumimoji="0" lang="zh-CN" altLang="en-US" sz="2400">
                <a:solidFill>
                  <a:srgbClr val="000000"/>
                </a:solidFill>
                <a:latin typeface="楷体_GB2312" pitchFamily="49" charset="-122"/>
              </a:rPr>
              <a:t>进程的特征和定义</a:t>
            </a:r>
          </a:p>
        </p:txBody>
      </p:sp>
    </p:spTree>
    <p:extLst>
      <p:ext uri="{BB962C8B-B14F-4D97-AF65-F5344CB8AC3E}">
        <p14:creationId xmlns:p14="http://schemas.microsoft.com/office/powerpoint/2010/main" val="4238814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读写者问题</a:t>
            </a:r>
            <a:endParaRPr lang="zh-CN" altLang="en-US" dirty="0"/>
          </a:p>
        </p:txBody>
      </p:sp>
      <p:sp>
        <p:nvSpPr>
          <p:cNvPr id="4" name="内容占位符 3"/>
          <p:cNvSpPr>
            <a:spLocks noGrp="1"/>
          </p:cNvSpPr>
          <p:nvPr>
            <p:ph idx="1"/>
          </p:nvPr>
        </p:nvSpPr>
        <p:spPr>
          <a:xfrm>
            <a:off x="482600" y="1376065"/>
            <a:ext cx="8229600" cy="838200"/>
          </a:xfrm>
        </p:spPr>
        <p:txBody>
          <a:bodyPr/>
          <a:lstStyle/>
          <a:p>
            <a:r>
              <a:rPr lang="zh-CN" altLang="en-US" sz="2400" dirty="0"/>
              <a:t>思路</a:t>
            </a:r>
            <a:r>
              <a:rPr lang="zh-CN" altLang="en-US" sz="2400" dirty="0" smtClean="0"/>
              <a:t>：一旦有写者到来，它应该尽快对文件进行写操作；新来的读者不允许进行读操作。</a:t>
            </a:r>
            <a:endParaRPr lang="zh-CN" altLang="en-US" sz="2400" dirty="0"/>
          </a:p>
        </p:txBody>
      </p:sp>
      <p:sp>
        <p:nvSpPr>
          <p:cNvPr id="5" name="TextBox 4"/>
          <p:cNvSpPr txBox="1"/>
          <p:nvPr/>
        </p:nvSpPr>
        <p:spPr>
          <a:xfrm>
            <a:off x="457200" y="914400"/>
            <a:ext cx="142218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a:t>写</a:t>
            </a:r>
            <a:r>
              <a:rPr lang="zh-CN" altLang="en-US" dirty="0" smtClean="0"/>
              <a:t>者优先</a:t>
            </a:r>
            <a:endParaRPr lang="zh-CN" altLang="en-US" dirty="0"/>
          </a:p>
        </p:txBody>
      </p:sp>
      <p:sp>
        <p:nvSpPr>
          <p:cNvPr id="6" name="TextBox 5"/>
          <p:cNvSpPr txBox="1"/>
          <p:nvPr/>
        </p:nvSpPr>
        <p:spPr>
          <a:xfrm>
            <a:off x="228600" y="2357735"/>
            <a:ext cx="2040943" cy="461665"/>
          </a:xfrm>
          <a:prstGeom prst="rect">
            <a:avLst/>
          </a:prstGeom>
          <a:noFill/>
        </p:spPr>
        <p:txBody>
          <a:bodyPr wrap="none" rtlCol="0">
            <a:spAutoFit/>
          </a:bodyPr>
          <a:lstStyle/>
          <a:p>
            <a:r>
              <a:rPr lang="zh-CN" altLang="en-US" dirty="0" smtClean="0"/>
              <a:t>读者行为分析</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202990429"/>
              </p:ext>
            </p:extLst>
          </p:nvPr>
        </p:nvGraphicFramePr>
        <p:xfrm>
          <a:off x="228600" y="2895600"/>
          <a:ext cx="4953000" cy="3252402"/>
        </p:xfrm>
        <a:graphic>
          <a:graphicData uri="http://schemas.openxmlformats.org/drawingml/2006/table">
            <a:tbl>
              <a:tblPr firstRow="1" bandRow="1">
                <a:tableStyleId>{5C22544A-7EE6-4342-B048-85BDC9FD1C3A}</a:tableStyleId>
              </a:tblPr>
              <a:tblGrid>
                <a:gridCol w="4038600"/>
                <a:gridCol w="914400"/>
              </a:tblGrid>
              <a:tr h="535494">
                <a:tc>
                  <a:txBody>
                    <a:bodyPr/>
                    <a:lstStyle/>
                    <a:p>
                      <a:r>
                        <a:rPr lang="zh-CN" altLang="en-US" sz="2400" b="1" dirty="0" smtClean="0">
                          <a:solidFill>
                            <a:srgbClr val="002060"/>
                          </a:solidFill>
                        </a:rPr>
                        <a:t>状态</a:t>
                      </a:r>
                      <a:endParaRPr lang="zh-CN" altLang="en-US" sz="2400" b="1" dirty="0">
                        <a:solidFill>
                          <a:srgbClr val="002060"/>
                        </a:solidFill>
                      </a:endParaRPr>
                    </a:p>
                  </a:txBody>
                  <a:tcPr/>
                </a:tc>
                <a:tc>
                  <a:txBody>
                    <a:bodyPr/>
                    <a:lstStyle/>
                    <a:p>
                      <a:r>
                        <a:rPr lang="zh-CN" altLang="en-US" sz="2400" b="1" dirty="0" smtClean="0">
                          <a:solidFill>
                            <a:srgbClr val="002060"/>
                          </a:solidFill>
                        </a:rPr>
                        <a:t>行为</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无读者在读，无写者在写</a:t>
                      </a:r>
                      <a:endParaRPr lang="zh-CN" altLang="en-US" sz="2400" b="1" dirty="0">
                        <a:solidFill>
                          <a:srgbClr val="002060"/>
                        </a:solidFill>
                      </a:endParaRPr>
                    </a:p>
                  </a:txBody>
                  <a:tcPr/>
                </a:tc>
                <a:tc>
                  <a:txBody>
                    <a:bodyPr/>
                    <a:lstStyle/>
                    <a:p>
                      <a:r>
                        <a:rPr lang="zh-CN" altLang="en-US" sz="2400" b="1" dirty="0" smtClean="0">
                          <a:solidFill>
                            <a:srgbClr val="002060"/>
                          </a:solidFill>
                        </a:rPr>
                        <a:t>无需阻塞</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无读者在读，有写者在写</a:t>
                      </a:r>
                      <a:endParaRPr lang="zh-CN" altLang="en-US" sz="2400" b="1" dirty="0">
                        <a:solidFill>
                          <a:srgbClr val="002060"/>
                        </a:solidFill>
                      </a:endParaRPr>
                    </a:p>
                  </a:txBody>
                  <a:tcPr/>
                </a:tc>
                <a:tc>
                  <a:txBody>
                    <a:bodyPr/>
                    <a:lstStyle/>
                    <a:p>
                      <a:r>
                        <a:rPr lang="zh-CN" altLang="en-US" sz="2400" b="1" dirty="0" smtClean="0">
                          <a:solidFill>
                            <a:srgbClr val="002060"/>
                          </a:solidFill>
                        </a:rPr>
                        <a:t>阻塞</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有读者在读，无写者等待</a:t>
                      </a:r>
                      <a:endParaRPr lang="zh-CN" altLang="en-US" sz="2400" b="1" dirty="0">
                        <a:solidFill>
                          <a:srgbClr val="002060"/>
                        </a:solidFill>
                      </a:endParaRPr>
                    </a:p>
                  </a:txBody>
                  <a:tcPr/>
                </a:tc>
                <a:tc>
                  <a:txBody>
                    <a:bodyPr/>
                    <a:lstStyle/>
                    <a:p>
                      <a:r>
                        <a:rPr lang="zh-CN" altLang="en-US" sz="2400" b="1" dirty="0" smtClean="0">
                          <a:solidFill>
                            <a:srgbClr val="002060"/>
                          </a:solidFill>
                        </a:rPr>
                        <a:t>无需阻塞</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有读者在读，有写者在等待</a:t>
                      </a:r>
                      <a:endParaRPr lang="zh-CN" altLang="en-US" sz="2400" b="1" dirty="0">
                        <a:solidFill>
                          <a:srgbClr val="002060"/>
                        </a:solidFill>
                      </a:endParaRPr>
                    </a:p>
                  </a:txBody>
                  <a:tcPr/>
                </a:tc>
                <a:tc>
                  <a:txBody>
                    <a:bodyPr/>
                    <a:lstStyle/>
                    <a:p>
                      <a:r>
                        <a:rPr lang="zh-CN" altLang="en-US" sz="2400" b="1" dirty="0" smtClean="0">
                          <a:solidFill>
                            <a:srgbClr val="002060"/>
                          </a:solidFill>
                        </a:rPr>
                        <a:t>阻塞</a:t>
                      </a:r>
                      <a:endParaRPr lang="zh-CN" altLang="en-US" sz="2400" b="1" dirty="0">
                        <a:solidFill>
                          <a:srgbClr val="002060"/>
                        </a:solidFill>
                      </a:endParaRPr>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089943048"/>
              </p:ext>
            </p:extLst>
          </p:nvPr>
        </p:nvGraphicFramePr>
        <p:xfrm>
          <a:off x="5638800" y="2895600"/>
          <a:ext cx="3429000" cy="2429442"/>
        </p:xfrm>
        <a:graphic>
          <a:graphicData uri="http://schemas.openxmlformats.org/drawingml/2006/table">
            <a:tbl>
              <a:tblPr firstRow="1" bandRow="1">
                <a:tableStyleId>{5C22544A-7EE6-4342-B048-85BDC9FD1C3A}</a:tableStyleId>
              </a:tblPr>
              <a:tblGrid>
                <a:gridCol w="2514600"/>
                <a:gridCol w="914400"/>
              </a:tblGrid>
              <a:tr h="535494">
                <a:tc>
                  <a:txBody>
                    <a:bodyPr/>
                    <a:lstStyle/>
                    <a:p>
                      <a:r>
                        <a:rPr lang="zh-CN" altLang="en-US" sz="2400" b="1" dirty="0" smtClean="0">
                          <a:solidFill>
                            <a:srgbClr val="002060"/>
                          </a:solidFill>
                        </a:rPr>
                        <a:t>状态</a:t>
                      </a:r>
                      <a:endParaRPr lang="zh-CN" altLang="en-US" sz="2400" b="1" dirty="0">
                        <a:solidFill>
                          <a:srgbClr val="002060"/>
                        </a:solidFill>
                      </a:endParaRPr>
                    </a:p>
                  </a:txBody>
                  <a:tcPr/>
                </a:tc>
                <a:tc>
                  <a:txBody>
                    <a:bodyPr/>
                    <a:lstStyle/>
                    <a:p>
                      <a:r>
                        <a:rPr lang="zh-CN" altLang="en-US" sz="2400" b="1" dirty="0" smtClean="0">
                          <a:solidFill>
                            <a:srgbClr val="002060"/>
                          </a:solidFill>
                        </a:rPr>
                        <a:t>行为</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无读者，无写者</a:t>
                      </a:r>
                      <a:endParaRPr lang="zh-CN" altLang="en-US" sz="2400" b="1" dirty="0">
                        <a:solidFill>
                          <a:srgbClr val="002060"/>
                        </a:solidFill>
                      </a:endParaRPr>
                    </a:p>
                  </a:txBody>
                  <a:tcPr/>
                </a:tc>
                <a:tc>
                  <a:txBody>
                    <a:bodyPr/>
                    <a:lstStyle/>
                    <a:p>
                      <a:r>
                        <a:rPr lang="zh-CN" altLang="en-US" sz="2400" b="1" dirty="0" smtClean="0">
                          <a:solidFill>
                            <a:srgbClr val="002060"/>
                          </a:solidFill>
                        </a:rPr>
                        <a:t>无需阻塞</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有读者在读</a:t>
                      </a:r>
                      <a:endParaRPr lang="zh-CN" altLang="en-US" sz="2400" b="1" dirty="0">
                        <a:solidFill>
                          <a:srgbClr val="002060"/>
                        </a:solidFill>
                      </a:endParaRPr>
                    </a:p>
                  </a:txBody>
                  <a:tcPr/>
                </a:tc>
                <a:tc>
                  <a:txBody>
                    <a:bodyPr/>
                    <a:lstStyle/>
                    <a:p>
                      <a:r>
                        <a:rPr lang="zh-CN" altLang="en-US" sz="2400" b="1" dirty="0" smtClean="0">
                          <a:solidFill>
                            <a:srgbClr val="002060"/>
                          </a:solidFill>
                        </a:rPr>
                        <a:t>阻塞</a:t>
                      </a:r>
                      <a:endParaRPr lang="zh-CN" altLang="en-US" sz="2400" b="1" dirty="0">
                        <a:solidFill>
                          <a:srgbClr val="002060"/>
                        </a:solidFill>
                      </a:endParaRPr>
                    </a:p>
                  </a:txBody>
                  <a:tcPr/>
                </a:tc>
              </a:tr>
              <a:tr h="535494">
                <a:tc>
                  <a:txBody>
                    <a:bodyPr/>
                    <a:lstStyle/>
                    <a:p>
                      <a:r>
                        <a:rPr lang="zh-CN" altLang="en-US" sz="2400" b="1" dirty="0" smtClean="0">
                          <a:solidFill>
                            <a:srgbClr val="002060"/>
                          </a:solidFill>
                        </a:rPr>
                        <a:t>有写者在写</a:t>
                      </a:r>
                      <a:endParaRPr lang="zh-CN" altLang="en-US" sz="2400" b="1" dirty="0">
                        <a:solidFill>
                          <a:srgbClr val="002060"/>
                        </a:solidFill>
                      </a:endParaRPr>
                    </a:p>
                  </a:txBody>
                  <a:tcPr/>
                </a:tc>
                <a:tc>
                  <a:txBody>
                    <a:bodyPr/>
                    <a:lstStyle/>
                    <a:p>
                      <a:r>
                        <a:rPr lang="zh-CN" altLang="en-US" sz="2400" b="1" dirty="0" smtClean="0">
                          <a:solidFill>
                            <a:srgbClr val="002060"/>
                          </a:solidFill>
                        </a:rPr>
                        <a:t>阻塞</a:t>
                      </a:r>
                      <a:endParaRPr lang="zh-CN" altLang="en-US" sz="2400" b="1" dirty="0">
                        <a:solidFill>
                          <a:srgbClr val="002060"/>
                        </a:solidFill>
                      </a:endParaRPr>
                    </a:p>
                  </a:txBody>
                  <a:tcPr/>
                </a:tc>
              </a:tr>
            </a:tbl>
          </a:graphicData>
        </a:graphic>
      </p:graphicFrame>
      <p:sp>
        <p:nvSpPr>
          <p:cNvPr id="10" name="TextBox 9"/>
          <p:cNvSpPr txBox="1"/>
          <p:nvPr/>
        </p:nvSpPr>
        <p:spPr>
          <a:xfrm>
            <a:off x="5562600" y="2362200"/>
            <a:ext cx="2040943" cy="461665"/>
          </a:xfrm>
          <a:prstGeom prst="rect">
            <a:avLst/>
          </a:prstGeom>
          <a:noFill/>
        </p:spPr>
        <p:txBody>
          <a:bodyPr wrap="none" rtlCol="0">
            <a:spAutoFit/>
          </a:bodyPr>
          <a:lstStyle/>
          <a:p>
            <a:r>
              <a:rPr lang="zh-CN" altLang="en-US" dirty="0" smtClean="0"/>
              <a:t>写者行为分析</a:t>
            </a:r>
            <a:endParaRPr lang="zh-CN" altLang="en-US" dirty="0"/>
          </a:p>
        </p:txBody>
      </p:sp>
    </p:spTree>
    <p:extLst>
      <p:ext uri="{BB962C8B-B14F-4D97-AF65-F5344CB8AC3E}">
        <p14:creationId xmlns:p14="http://schemas.microsoft.com/office/powerpoint/2010/main" val="5131390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读写者问题（写者优先）</a:t>
            </a:r>
            <a:endParaRPr lang="zh-CN" altLang="en-US" dirty="0"/>
          </a:p>
        </p:txBody>
      </p:sp>
      <p:sp>
        <p:nvSpPr>
          <p:cNvPr id="4" name="内容占位符 3"/>
          <p:cNvSpPr>
            <a:spLocks noGrp="1"/>
          </p:cNvSpPr>
          <p:nvPr>
            <p:ph idx="1"/>
          </p:nvPr>
        </p:nvSpPr>
        <p:spPr>
          <a:xfrm>
            <a:off x="482600" y="1376064"/>
            <a:ext cx="8229600" cy="5024736"/>
          </a:xfrm>
        </p:spPr>
        <p:txBody>
          <a:bodyPr/>
          <a:lstStyle/>
          <a:p>
            <a:r>
              <a:rPr lang="zh-CN" altLang="en-US" sz="2400" dirty="0" smtClean="0"/>
              <a:t>关键：若写者到达的时候有读者在读，需要等到读者读完后才可写。若之后仍有读者到达，新读者暂不读。</a:t>
            </a:r>
            <a:endParaRPr lang="en-US" altLang="zh-CN" sz="2400" dirty="0" smtClean="0"/>
          </a:p>
          <a:p>
            <a:endParaRPr lang="en-US" altLang="zh-CN" sz="2400" dirty="0" smtClean="0"/>
          </a:p>
          <a:p>
            <a:r>
              <a:rPr lang="zh-CN" altLang="en-US" sz="2400" dirty="0" smtClean="0"/>
              <a:t>突破：在读者优先的算法中，由于算法仅</a:t>
            </a:r>
            <a:r>
              <a:rPr lang="zh-CN" altLang="en-US" sz="2400" dirty="0"/>
              <a:t>在</a:t>
            </a:r>
            <a:r>
              <a:rPr lang="en-US" altLang="zh-CN" sz="2400" dirty="0" err="1"/>
              <a:t>readCount</a:t>
            </a:r>
            <a:r>
              <a:rPr lang="en-US" altLang="zh-CN" sz="2400" dirty="0"/>
              <a:t>=0</a:t>
            </a:r>
            <a:r>
              <a:rPr lang="zh-CN" altLang="en-US" sz="2400" dirty="0"/>
              <a:t>的时候才允许写者</a:t>
            </a:r>
            <a:r>
              <a:rPr lang="zh-CN" altLang="en-US" sz="2400" dirty="0" smtClean="0"/>
              <a:t>写，因此，一旦</a:t>
            </a:r>
            <a:r>
              <a:rPr lang="en-US" altLang="zh-CN" sz="2400" dirty="0" err="1" smtClean="0"/>
              <a:t>readCount</a:t>
            </a:r>
            <a:r>
              <a:rPr lang="zh-CN" altLang="en-US" sz="2400" dirty="0" smtClean="0"/>
              <a:t>的值＞</a:t>
            </a:r>
            <a:r>
              <a:rPr lang="en-US" altLang="zh-CN" sz="2400" dirty="0" smtClean="0"/>
              <a:t>0</a:t>
            </a:r>
            <a:r>
              <a:rPr lang="zh-CN" altLang="en-US" sz="2400" dirty="0" smtClean="0"/>
              <a:t>，只要有新读者到，会优先执行新读者。可否仿照</a:t>
            </a:r>
            <a:r>
              <a:rPr lang="en-US" altLang="zh-CN" sz="2400" dirty="0" err="1" smtClean="0"/>
              <a:t>readCount</a:t>
            </a:r>
            <a:r>
              <a:rPr lang="zh-CN" altLang="en-US" sz="2400" dirty="0" smtClean="0"/>
              <a:t>，设一个</a:t>
            </a:r>
            <a:r>
              <a:rPr lang="en-US" altLang="zh-CN" sz="2400" dirty="0" err="1" smtClean="0"/>
              <a:t>writeCount</a:t>
            </a:r>
            <a:r>
              <a:rPr lang="zh-CN" altLang="en-US" sz="2400" dirty="0" smtClean="0"/>
              <a:t>优先写者？</a:t>
            </a:r>
            <a:endParaRPr lang="en-US" altLang="zh-CN" sz="2400" dirty="0" smtClean="0"/>
          </a:p>
          <a:p>
            <a:endParaRPr lang="en-US" altLang="zh-CN" sz="2400" dirty="0"/>
          </a:p>
          <a:p>
            <a:r>
              <a:rPr lang="zh-CN" altLang="en-US" sz="2400" dirty="0" smtClean="0"/>
              <a:t>当有写者在写文件或等待的时候，如何让新读者等待？设置一个令牌。若</a:t>
            </a:r>
            <a:r>
              <a:rPr lang="en-US" altLang="zh-CN" sz="2400" dirty="0" err="1" smtClean="0"/>
              <a:t>writeCount</a:t>
            </a:r>
            <a:r>
              <a:rPr lang="en-US" altLang="zh-CN" sz="2400" dirty="0" smtClean="0"/>
              <a:t>&gt;0</a:t>
            </a:r>
            <a:r>
              <a:rPr lang="zh-CN" altLang="en-US" sz="2400" dirty="0" smtClean="0"/>
              <a:t>，则令牌由写者持有。当</a:t>
            </a:r>
            <a:r>
              <a:rPr lang="en-US" altLang="zh-CN" sz="2400" dirty="0" err="1" smtClean="0"/>
              <a:t>writeCount</a:t>
            </a:r>
            <a:r>
              <a:rPr lang="en-US" altLang="zh-CN" sz="2400" dirty="0" smtClean="0"/>
              <a:t> = 0</a:t>
            </a:r>
            <a:r>
              <a:rPr lang="zh-CN" altLang="en-US" sz="2400" dirty="0" smtClean="0"/>
              <a:t>时才释放令牌。有读者到达时，若令牌被写者持有，则读者阻塞。</a:t>
            </a:r>
            <a:endParaRPr lang="en-US" altLang="zh-CN" sz="2400" dirty="0" smtClean="0"/>
          </a:p>
          <a:p>
            <a:endParaRPr lang="zh-CN" altLang="en-US" sz="2400" dirty="0"/>
          </a:p>
        </p:txBody>
      </p:sp>
      <p:sp>
        <p:nvSpPr>
          <p:cNvPr id="5" name="TextBox 4"/>
          <p:cNvSpPr txBox="1"/>
          <p:nvPr/>
        </p:nvSpPr>
        <p:spPr>
          <a:xfrm>
            <a:off x="457200" y="914400"/>
            <a:ext cx="142218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a:t>写</a:t>
            </a:r>
            <a:r>
              <a:rPr lang="zh-CN" altLang="en-US" dirty="0" smtClean="0"/>
              <a:t>者优先</a:t>
            </a:r>
            <a:endParaRPr lang="zh-CN" altLang="en-US" dirty="0"/>
          </a:p>
        </p:txBody>
      </p:sp>
    </p:spTree>
    <p:extLst>
      <p:ext uri="{BB962C8B-B14F-4D97-AF65-F5344CB8AC3E}">
        <p14:creationId xmlns:p14="http://schemas.microsoft.com/office/powerpoint/2010/main" val="5217953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读写者问题（写者优先）</a:t>
            </a:r>
            <a:endParaRPr lang="zh-CN" altLang="en-US" dirty="0"/>
          </a:p>
        </p:txBody>
      </p:sp>
      <p:sp>
        <p:nvSpPr>
          <p:cNvPr id="4" name="内容占位符 3"/>
          <p:cNvSpPr>
            <a:spLocks noGrp="1"/>
          </p:cNvSpPr>
          <p:nvPr>
            <p:ph idx="1"/>
          </p:nvPr>
        </p:nvSpPr>
        <p:spPr>
          <a:xfrm>
            <a:off x="4800600" y="914400"/>
            <a:ext cx="3962400" cy="5867400"/>
          </a:xfrm>
        </p:spPr>
        <p:txBody>
          <a:bodyPr/>
          <a:lstStyle/>
          <a:p>
            <a:pPr marL="0" indent="0">
              <a:buNone/>
            </a:pPr>
            <a:r>
              <a:rPr lang="zh-CN" altLang="en-US" sz="2400" dirty="0" smtClean="0"/>
              <a:t>写者思路：</a:t>
            </a:r>
            <a:endParaRPr lang="en-US" altLang="zh-CN" sz="2400" dirty="0" smtClean="0"/>
          </a:p>
          <a:p>
            <a:pPr marL="0" indent="0">
              <a:buNone/>
            </a:pPr>
            <a:r>
              <a:rPr lang="en-US" altLang="zh-CN" sz="2000" dirty="0" smtClean="0"/>
              <a:t>if (</a:t>
            </a:r>
            <a:r>
              <a:rPr lang="en-US" altLang="zh-CN" sz="2000" dirty="0" err="1" smtClean="0"/>
              <a:t>writeCount</a:t>
            </a:r>
            <a:r>
              <a:rPr lang="en-US" altLang="zh-CN" sz="2000" dirty="0" smtClean="0"/>
              <a:t> == 0)</a:t>
            </a:r>
          </a:p>
          <a:p>
            <a:pPr marL="0" indent="0">
              <a:buNone/>
            </a:pPr>
            <a:r>
              <a:rPr lang="en-US" altLang="zh-CN" sz="2000" dirty="0" smtClean="0"/>
              <a:t>    wait(</a:t>
            </a:r>
            <a:r>
              <a:rPr lang="en-US" altLang="zh-CN" sz="2000" dirty="0" smtClean="0">
                <a:solidFill>
                  <a:srgbClr val="CC00CC"/>
                </a:solidFill>
              </a:rPr>
              <a:t>token</a:t>
            </a:r>
            <a:r>
              <a:rPr lang="en-US" altLang="zh-CN" sz="2000" dirty="0" smtClean="0"/>
              <a:t>);</a:t>
            </a:r>
          </a:p>
          <a:p>
            <a:pPr marL="0" indent="0">
              <a:buNone/>
            </a:pPr>
            <a:r>
              <a:rPr lang="en-US" altLang="zh-CN" sz="2000" dirty="0" err="1" smtClean="0"/>
              <a:t>writeCount</a:t>
            </a:r>
            <a:r>
              <a:rPr lang="en-US" altLang="zh-CN" sz="2000" dirty="0" smtClean="0"/>
              <a:t>++;</a:t>
            </a:r>
          </a:p>
          <a:p>
            <a:pPr marL="0" indent="0">
              <a:buNone/>
            </a:pPr>
            <a:r>
              <a:rPr lang="en-US" altLang="zh-CN" sz="2000" dirty="0">
                <a:solidFill>
                  <a:srgbClr val="00B050"/>
                </a:solidFill>
              </a:rPr>
              <a:t>// </a:t>
            </a:r>
            <a:r>
              <a:rPr lang="zh-CN" altLang="en-US" sz="2000" dirty="0">
                <a:solidFill>
                  <a:srgbClr val="00B050"/>
                </a:solidFill>
              </a:rPr>
              <a:t>有人</a:t>
            </a:r>
            <a:r>
              <a:rPr lang="zh-CN" altLang="en-US" sz="2000" dirty="0" smtClean="0">
                <a:solidFill>
                  <a:srgbClr val="00B050"/>
                </a:solidFill>
              </a:rPr>
              <a:t>在操作文件吗</a:t>
            </a:r>
            <a:r>
              <a:rPr lang="zh-CN" altLang="en-US" sz="2000" dirty="0">
                <a:solidFill>
                  <a:srgbClr val="00B050"/>
                </a:solidFill>
              </a:rPr>
              <a:t>？</a:t>
            </a:r>
            <a:endParaRPr lang="en-US" altLang="zh-CN" sz="2000" dirty="0">
              <a:solidFill>
                <a:srgbClr val="00B050"/>
              </a:solidFill>
            </a:endParaRPr>
          </a:p>
          <a:p>
            <a:pPr marL="0" indent="0">
              <a:buNone/>
            </a:pPr>
            <a:r>
              <a:rPr lang="en-US" altLang="zh-CN" sz="2000" dirty="0" smtClean="0"/>
              <a:t>wait(</a:t>
            </a:r>
            <a:r>
              <a:rPr lang="zh-CN" altLang="en-US" sz="2000" dirty="0" smtClean="0">
                <a:solidFill>
                  <a:srgbClr val="FF0000"/>
                </a:solidFill>
              </a:rPr>
              <a:t>文件锁</a:t>
            </a:r>
            <a:r>
              <a:rPr lang="en-US" altLang="zh-CN" sz="2000" dirty="0" smtClean="0"/>
              <a:t>); </a:t>
            </a:r>
          </a:p>
          <a:p>
            <a:pPr marL="0" indent="0">
              <a:buNone/>
            </a:pPr>
            <a:r>
              <a:rPr lang="zh-CN" altLang="en-US" sz="2000" dirty="0" smtClean="0">
                <a:solidFill>
                  <a:srgbClr val="0000FF"/>
                </a:solidFill>
              </a:rPr>
              <a:t>写文件</a:t>
            </a:r>
            <a:endParaRPr lang="en-US" altLang="zh-CN" sz="2000" dirty="0" smtClean="0">
              <a:solidFill>
                <a:srgbClr val="0000FF"/>
              </a:solidFill>
            </a:endParaRPr>
          </a:p>
          <a:p>
            <a:pPr marL="0" indent="0">
              <a:buNone/>
            </a:pPr>
            <a:r>
              <a:rPr lang="en-US" altLang="zh-CN" sz="2000" dirty="0">
                <a:solidFill>
                  <a:srgbClr val="00B050"/>
                </a:solidFill>
              </a:rPr>
              <a:t>// </a:t>
            </a:r>
            <a:r>
              <a:rPr lang="zh-CN" altLang="en-US" sz="2000" dirty="0">
                <a:solidFill>
                  <a:srgbClr val="00B050"/>
                </a:solidFill>
              </a:rPr>
              <a:t>我写完了</a:t>
            </a:r>
            <a:endParaRPr lang="en-US" altLang="zh-CN" sz="2000" dirty="0" smtClean="0">
              <a:solidFill>
                <a:srgbClr val="00B050"/>
              </a:solidFill>
            </a:endParaRPr>
          </a:p>
          <a:p>
            <a:pPr marL="0" indent="0">
              <a:buNone/>
            </a:pPr>
            <a:r>
              <a:rPr lang="en-US" altLang="zh-CN" sz="2000" dirty="0" smtClean="0"/>
              <a:t>signal(</a:t>
            </a:r>
            <a:r>
              <a:rPr lang="zh-CN" altLang="en-US" sz="2000" dirty="0" smtClean="0">
                <a:solidFill>
                  <a:srgbClr val="FF0000"/>
                </a:solidFill>
              </a:rPr>
              <a:t>文件锁</a:t>
            </a:r>
            <a:r>
              <a:rPr lang="en-US" altLang="zh-CN" sz="2000" dirty="0" smtClean="0"/>
              <a:t>); </a:t>
            </a:r>
          </a:p>
          <a:p>
            <a:pPr marL="0" indent="0">
              <a:buNone/>
            </a:pPr>
            <a:r>
              <a:rPr lang="en-US" altLang="zh-CN" sz="2000" dirty="0" err="1" smtClean="0"/>
              <a:t>writeCount</a:t>
            </a:r>
            <a:r>
              <a:rPr lang="en-US" altLang="zh-CN" sz="2000" dirty="0" smtClean="0"/>
              <a:t>--;</a:t>
            </a:r>
          </a:p>
          <a:p>
            <a:pPr marL="0" indent="0">
              <a:buNone/>
            </a:pPr>
            <a:r>
              <a:rPr lang="en-US" altLang="zh-CN" sz="2000" dirty="0" smtClean="0"/>
              <a:t>if (</a:t>
            </a:r>
            <a:r>
              <a:rPr lang="en-US" altLang="zh-CN" sz="2000" dirty="0" err="1" smtClean="0"/>
              <a:t>writeCount</a:t>
            </a:r>
            <a:r>
              <a:rPr lang="en-US" altLang="zh-CN" sz="2000" dirty="0" smtClean="0"/>
              <a:t> == 0)</a:t>
            </a:r>
          </a:p>
          <a:p>
            <a:pPr marL="0" indent="0">
              <a:buNone/>
            </a:pPr>
            <a:r>
              <a:rPr lang="en-US" altLang="zh-CN" sz="2000" dirty="0" smtClean="0"/>
              <a:t>{</a:t>
            </a:r>
          </a:p>
          <a:p>
            <a:pPr marL="0" indent="0">
              <a:buNone/>
            </a:pPr>
            <a:r>
              <a:rPr lang="en-US" altLang="zh-CN" sz="2000" dirty="0" smtClean="0"/>
              <a:t>      </a:t>
            </a:r>
            <a:r>
              <a:rPr lang="en-US" altLang="zh-CN" sz="2000" dirty="0" smtClean="0">
                <a:solidFill>
                  <a:srgbClr val="00B050"/>
                </a:solidFill>
              </a:rPr>
              <a:t>// </a:t>
            </a:r>
            <a:r>
              <a:rPr lang="zh-CN" altLang="en-US" sz="2000" dirty="0">
                <a:solidFill>
                  <a:srgbClr val="00B050"/>
                </a:solidFill>
              </a:rPr>
              <a:t>最后一个写者写</a:t>
            </a:r>
            <a:r>
              <a:rPr lang="zh-CN" altLang="en-US" sz="2000" dirty="0" smtClean="0">
                <a:solidFill>
                  <a:srgbClr val="00B050"/>
                </a:solidFill>
              </a:rPr>
              <a:t>完了</a:t>
            </a:r>
            <a:endParaRPr lang="en-US" altLang="zh-CN" sz="2000" dirty="0" smtClean="0">
              <a:solidFill>
                <a:srgbClr val="00B050"/>
              </a:solidFill>
            </a:endParaRPr>
          </a:p>
          <a:p>
            <a:pPr marL="0" indent="0">
              <a:buNone/>
            </a:pPr>
            <a:r>
              <a:rPr lang="en-US" altLang="zh-CN" sz="2000" dirty="0" smtClean="0">
                <a:solidFill>
                  <a:srgbClr val="00B050"/>
                </a:solidFill>
              </a:rPr>
              <a:t>      // </a:t>
            </a:r>
            <a:r>
              <a:rPr lang="zh-CN" altLang="en-US" sz="2000" dirty="0">
                <a:solidFill>
                  <a:srgbClr val="00B050"/>
                </a:solidFill>
              </a:rPr>
              <a:t>释放令牌，允许读者读</a:t>
            </a:r>
            <a:endParaRPr lang="en-US" altLang="zh-CN" sz="2000" dirty="0" smtClean="0">
              <a:solidFill>
                <a:srgbClr val="00B050"/>
              </a:solidFill>
            </a:endParaRPr>
          </a:p>
          <a:p>
            <a:pPr marL="0" indent="0">
              <a:buNone/>
            </a:pPr>
            <a:r>
              <a:rPr lang="en-US" altLang="zh-CN" sz="2000" dirty="0"/>
              <a:t> </a:t>
            </a:r>
            <a:r>
              <a:rPr lang="en-US" altLang="zh-CN" sz="2000" dirty="0" smtClean="0"/>
              <a:t>     signal(</a:t>
            </a:r>
            <a:r>
              <a:rPr lang="en-US" altLang="zh-CN" sz="2000" dirty="0" smtClean="0">
                <a:solidFill>
                  <a:srgbClr val="CC00CC"/>
                </a:solidFill>
              </a:rPr>
              <a:t>token</a:t>
            </a:r>
            <a:r>
              <a:rPr lang="en-US" altLang="zh-CN" sz="2000" dirty="0" smtClean="0"/>
              <a:t>); </a:t>
            </a:r>
          </a:p>
          <a:p>
            <a:pPr marL="0" indent="0">
              <a:buNone/>
            </a:pPr>
            <a:r>
              <a:rPr lang="en-US" altLang="zh-CN" sz="2000" dirty="0"/>
              <a:t>}</a:t>
            </a:r>
            <a:endParaRPr lang="en-US" altLang="zh-CN" sz="2000" dirty="0" smtClean="0"/>
          </a:p>
          <a:p>
            <a:pPr marL="0" indent="0">
              <a:buNone/>
            </a:pPr>
            <a:endParaRPr lang="zh-CN" altLang="en-US" sz="2400" dirty="0"/>
          </a:p>
        </p:txBody>
      </p:sp>
      <p:sp>
        <p:nvSpPr>
          <p:cNvPr id="6" name="内容占位符 3"/>
          <p:cNvSpPr txBox="1">
            <a:spLocks/>
          </p:cNvSpPr>
          <p:nvPr/>
        </p:nvSpPr>
        <p:spPr bwMode="auto">
          <a:xfrm>
            <a:off x="329984" y="762000"/>
            <a:ext cx="4469969"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32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2"/>
              </a:buBlip>
              <a:defRPr sz="2800" b="1">
                <a:solidFill>
                  <a:schemeClr val="tx1"/>
                </a:solidFill>
                <a:latin typeface="+mn-lt"/>
                <a:ea typeface="+mn-ea"/>
              </a:defRPr>
            </a:lvl2pPr>
            <a:lvl3pPr marL="1143000" indent="-228600" algn="l" rtl="0" eaLnBrk="0" fontAlgn="base" hangingPunct="0">
              <a:spcBef>
                <a:spcPct val="20000"/>
              </a:spcBef>
              <a:spcAft>
                <a:spcPct val="0"/>
              </a:spcAft>
              <a:buBlip>
                <a:blip r:embed="rId2"/>
              </a:buBlip>
              <a:defRPr sz="2400" b="1">
                <a:solidFill>
                  <a:schemeClr val="tx1"/>
                </a:solidFill>
                <a:latin typeface="+mn-lt"/>
                <a:ea typeface="+mn-ea"/>
              </a:defRPr>
            </a:lvl3pPr>
            <a:lvl4pPr marL="1600200" indent="-228600" algn="l" rtl="0" eaLnBrk="0" fontAlgn="base" hangingPunct="0">
              <a:spcBef>
                <a:spcPct val="20000"/>
              </a:spcBef>
              <a:spcAft>
                <a:spcPct val="0"/>
              </a:spcAft>
              <a:buBlip>
                <a:blip r:embed="rId2"/>
              </a:buBlip>
              <a:defRPr sz="2000" b="1">
                <a:solidFill>
                  <a:schemeClr val="tx1"/>
                </a:solidFill>
                <a:latin typeface="+mn-lt"/>
                <a:ea typeface="+mn-ea"/>
              </a:defRPr>
            </a:lvl4pPr>
            <a:lvl5pPr marL="2057400" indent="-228600" algn="l" rtl="0" eaLnBrk="0" fontAlgn="base" hangingPunct="0">
              <a:spcBef>
                <a:spcPct val="20000"/>
              </a:spcBef>
              <a:spcAft>
                <a:spcPct val="0"/>
              </a:spcAft>
              <a:buBlip>
                <a:blip r:embed="rId2"/>
              </a:buBlip>
              <a:defRPr sz="2000" b="1">
                <a:solidFill>
                  <a:schemeClr val="tx1"/>
                </a:solidFill>
                <a:latin typeface="+mn-lt"/>
                <a:ea typeface="+mn-ea"/>
              </a:defRPr>
            </a:lvl5pPr>
            <a:lvl6pPr marL="2514600" indent="-228600" algn="l" rtl="0" fontAlgn="base">
              <a:spcBef>
                <a:spcPct val="20000"/>
              </a:spcBef>
              <a:spcAft>
                <a:spcPct val="0"/>
              </a:spcAft>
              <a:buBlip>
                <a:blip r:embed="rId2"/>
              </a:buBlip>
              <a:defRPr sz="2000" b="1">
                <a:solidFill>
                  <a:schemeClr val="tx1"/>
                </a:solidFill>
                <a:latin typeface="+mn-lt"/>
                <a:ea typeface="+mn-ea"/>
              </a:defRPr>
            </a:lvl6pPr>
            <a:lvl7pPr marL="2971800" indent="-228600" algn="l" rtl="0" fontAlgn="base">
              <a:spcBef>
                <a:spcPct val="20000"/>
              </a:spcBef>
              <a:spcAft>
                <a:spcPct val="0"/>
              </a:spcAft>
              <a:buBlip>
                <a:blip r:embed="rId2"/>
              </a:buBlip>
              <a:defRPr sz="2000" b="1">
                <a:solidFill>
                  <a:schemeClr val="tx1"/>
                </a:solidFill>
                <a:latin typeface="+mn-lt"/>
                <a:ea typeface="+mn-ea"/>
              </a:defRPr>
            </a:lvl7pPr>
            <a:lvl8pPr marL="3429000" indent="-228600" algn="l" rtl="0" fontAlgn="base">
              <a:spcBef>
                <a:spcPct val="20000"/>
              </a:spcBef>
              <a:spcAft>
                <a:spcPct val="0"/>
              </a:spcAft>
              <a:buBlip>
                <a:blip r:embed="rId2"/>
              </a:buBlip>
              <a:defRPr sz="2000" b="1">
                <a:solidFill>
                  <a:schemeClr val="tx1"/>
                </a:solidFill>
                <a:latin typeface="+mn-lt"/>
                <a:ea typeface="+mn-ea"/>
              </a:defRPr>
            </a:lvl8pPr>
            <a:lvl9pPr marL="3886200" indent="-228600" algn="l" rtl="0" fontAlgn="base">
              <a:spcBef>
                <a:spcPct val="20000"/>
              </a:spcBef>
              <a:spcAft>
                <a:spcPct val="0"/>
              </a:spcAft>
              <a:buBlip>
                <a:blip r:embed="rId2"/>
              </a:buBlip>
              <a:defRPr sz="2000" b="1">
                <a:solidFill>
                  <a:schemeClr val="tx1"/>
                </a:solidFill>
                <a:latin typeface="+mn-lt"/>
                <a:ea typeface="+mn-ea"/>
              </a:defRPr>
            </a:lvl9pPr>
          </a:lstStyle>
          <a:p>
            <a:pPr marL="0" indent="0">
              <a:buFontTx/>
              <a:buNone/>
            </a:pPr>
            <a:r>
              <a:rPr kumimoji="0" lang="zh-CN" altLang="en-US" sz="2400" kern="0" dirty="0" smtClean="0"/>
              <a:t>读者思路：</a:t>
            </a:r>
            <a:endParaRPr kumimoji="0" lang="en-US" altLang="zh-CN" sz="2400" kern="0" dirty="0" smtClean="0"/>
          </a:p>
          <a:p>
            <a:pPr marL="0" indent="0">
              <a:buNone/>
            </a:pPr>
            <a:r>
              <a:rPr kumimoji="0" lang="en-US" altLang="zh-CN" sz="2200" kern="0" dirty="0" smtClean="0"/>
              <a:t>wait(</a:t>
            </a:r>
            <a:r>
              <a:rPr kumimoji="0" lang="en-US" altLang="zh-CN" sz="2200" kern="0" dirty="0" smtClean="0">
                <a:solidFill>
                  <a:srgbClr val="CC00CC"/>
                </a:solidFill>
              </a:rPr>
              <a:t>token</a:t>
            </a:r>
            <a:r>
              <a:rPr kumimoji="0" lang="en-US" altLang="zh-CN" sz="2200" kern="0" dirty="0" smtClean="0"/>
              <a:t>); </a:t>
            </a:r>
            <a:r>
              <a:rPr kumimoji="0" lang="en-US" altLang="zh-CN" sz="2200" kern="0" dirty="0">
                <a:solidFill>
                  <a:srgbClr val="00B050"/>
                </a:solidFill>
              </a:rPr>
              <a:t>// </a:t>
            </a:r>
            <a:r>
              <a:rPr kumimoji="0" lang="zh-CN" altLang="en-US" sz="2200" kern="0" dirty="0">
                <a:solidFill>
                  <a:srgbClr val="00B050"/>
                </a:solidFill>
              </a:rPr>
              <a:t>令牌空闲吗？</a:t>
            </a:r>
            <a:endParaRPr kumimoji="0" lang="en-US" altLang="zh-CN" sz="2200" kern="0" dirty="0">
              <a:solidFill>
                <a:srgbClr val="00B050"/>
              </a:solidFill>
            </a:endParaRPr>
          </a:p>
          <a:p>
            <a:pPr marL="0" indent="0">
              <a:buFontTx/>
              <a:buNone/>
            </a:pPr>
            <a:r>
              <a:rPr kumimoji="0" lang="en-US" altLang="zh-CN" sz="2200" kern="0" dirty="0" smtClean="0"/>
              <a:t>if (</a:t>
            </a:r>
            <a:r>
              <a:rPr kumimoji="0" lang="en-US" altLang="zh-CN" sz="2200" kern="0" dirty="0" err="1" smtClean="0"/>
              <a:t>readCount</a:t>
            </a:r>
            <a:r>
              <a:rPr kumimoji="0" lang="en-US" altLang="zh-CN" sz="2200" kern="0" dirty="0" smtClean="0"/>
              <a:t>==0)</a:t>
            </a:r>
          </a:p>
          <a:p>
            <a:pPr marL="0" indent="0">
              <a:buFontTx/>
              <a:buNone/>
            </a:pPr>
            <a:r>
              <a:rPr kumimoji="0" lang="en-US" altLang="zh-CN" sz="2200" kern="0" dirty="0" smtClean="0"/>
              <a:t>{</a:t>
            </a:r>
          </a:p>
          <a:p>
            <a:pPr marL="0" indent="0">
              <a:buFontTx/>
              <a:buNone/>
            </a:pPr>
            <a:r>
              <a:rPr kumimoji="0" lang="en-US" altLang="zh-CN" sz="2200" kern="0" dirty="0"/>
              <a:t> </a:t>
            </a:r>
            <a:r>
              <a:rPr kumimoji="0" lang="en-US" altLang="zh-CN" sz="2200" kern="0" dirty="0" smtClean="0"/>
              <a:t>    wait(</a:t>
            </a:r>
            <a:r>
              <a:rPr kumimoji="0" lang="zh-CN" altLang="en-US" sz="2200" kern="0" dirty="0" smtClean="0">
                <a:solidFill>
                  <a:srgbClr val="FF0000"/>
                </a:solidFill>
              </a:rPr>
              <a:t>文件锁</a:t>
            </a:r>
            <a:r>
              <a:rPr kumimoji="0" lang="en-US" altLang="zh-CN" sz="2200" kern="0" dirty="0" smtClean="0"/>
              <a:t>);</a:t>
            </a:r>
          </a:p>
          <a:p>
            <a:pPr marL="0" indent="0">
              <a:buFontTx/>
              <a:buNone/>
            </a:pPr>
            <a:r>
              <a:rPr kumimoji="0" lang="en-US" altLang="zh-CN" sz="2200" kern="0" dirty="0" smtClean="0"/>
              <a:t>}</a:t>
            </a:r>
          </a:p>
          <a:p>
            <a:pPr marL="0" indent="0">
              <a:buNone/>
            </a:pPr>
            <a:r>
              <a:rPr kumimoji="0" lang="en-US" altLang="zh-CN" sz="2200" kern="0" dirty="0" smtClean="0"/>
              <a:t>signal(</a:t>
            </a:r>
            <a:r>
              <a:rPr kumimoji="0" lang="en-US" altLang="zh-CN" sz="2200" kern="0" dirty="0" smtClean="0">
                <a:solidFill>
                  <a:srgbClr val="CC00CC"/>
                </a:solidFill>
              </a:rPr>
              <a:t>token</a:t>
            </a:r>
            <a:r>
              <a:rPr kumimoji="0" lang="en-US" altLang="zh-CN" sz="2200" kern="0" dirty="0" smtClean="0"/>
              <a:t>); </a:t>
            </a:r>
            <a:r>
              <a:rPr kumimoji="0" lang="en-US" altLang="zh-CN" sz="2200" kern="0" dirty="0">
                <a:solidFill>
                  <a:srgbClr val="00B050"/>
                </a:solidFill>
              </a:rPr>
              <a:t>// </a:t>
            </a:r>
            <a:r>
              <a:rPr kumimoji="0" lang="zh-CN" altLang="en-US" sz="2200" kern="0" dirty="0">
                <a:solidFill>
                  <a:srgbClr val="00B050"/>
                </a:solidFill>
              </a:rPr>
              <a:t>释放令牌</a:t>
            </a:r>
            <a:endParaRPr kumimoji="0" lang="en-US" altLang="zh-CN" sz="2200" kern="0" dirty="0">
              <a:solidFill>
                <a:srgbClr val="00B050"/>
              </a:solidFill>
            </a:endParaRPr>
          </a:p>
          <a:p>
            <a:pPr marL="0" indent="0">
              <a:buFontTx/>
              <a:buNone/>
            </a:pPr>
            <a:r>
              <a:rPr kumimoji="0" lang="en-US" altLang="zh-CN" sz="2200" kern="0" dirty="0" err="1" smtClean="0"/>
              <a:t>readCount</a:t>
            </a:r>
            <a:r>
              <a:rPr kumimoji="0" lang="en-US" altLang="zh-CN" sz="2200" kern="0" dirty="0" smtClean="0"/>
              <a:t>++;</a:t>
            </a:r>
          </a:p>
          <a:p>
            <a:pPr marL="0" indent="0">
              <a:buFontTx/>
              <a:buNone/>
            </a:pPr>
            <a:r>
              <a:rPr kumimoji="0" lang="en-US" altLang="zh-CN" sz="2200" kern="0" dirty="0" smtClean="0">
                <a:solidFill>
                  <a:srgbClr val="00B050"/>
                </a:solidFill>
              </a:rPr>
              <a:t>// </a:t>
            </a:r>
            <a:r>
              <a:rPr kumimoji="0" lang="zh-CN" altLang="en-US" sz="2200" kern="0" dirty="0" smtClean="0">
                <a:solidFill>
                  <a:srgbClr val="00B050"/>
                </a:solidFill>
              </a:rPr>
              <a:t>读者之间不需互斥，不需</a:t>
            </a:r>
            <a:r>
              <a:rPr kumimoji="0" lang="en-US" altLang="zh-CN" sz="2200" kern="0" dirty="0" smtClean="0">
                <a:solidFill>
                  <a:srgbClr val="00B050"/>
                </a:solidFill>
              </a:rPr>
              <a:t>wait</a:t>
            </a:r>
          </a:p>
          <a:p>
            <a:pPr marL="0" indent="0">
              <a:buFontTx/>
              <a:buNone/>
            </a:pPr>
            <a:r>
              <a:rPr kumimoji="0" lang="zh-CN" altLang="en-US" sz="2200" kern="0" dirty="0" smtClean="0">
                <a:solidFill>
                  <a:srgbClr val="0000FF"/>
                </a:solidFill>
              </a:rPr>
              <a:t>读文件</a:t>
            </a:r>
            <a:endParaRPr kumimoji="0" lang="en-US" altLang="zh-CN" sz="2200" kern="0" dirty="0" smtClean="0">
              <a:solidFill>
                <a:srgbClr val="0000FF"/>
              </a:solidFill>
            </a:endParaRPr>
          </a:p>
          <a:p>
            <a:pPr marL="0" indent="0">
              <a:buFontTx/>
              <a:buNone/>
            </a:pPr>
            <a:r>
              <a:rPr kumimoji="0" lang="en-US" altLang="zh-CN" sz="2200" kern="0" dirty="0" err="1" smtClean="0"/>
              <a:t>readCount</a:t>
            </a:r>
            <a:r>
              <a:rPr kumimoji="0" lang="en-US" altLang="zh-CN" sz="2200" kern="0" dirty="0" smtClean="0"/>
              <a:t>--;</a:t>
            </a:r>
          </a:p>
          <a:p>
            <a:pPr marL="0" indent="0">
              <a:buFontTx/>
              <a:buNone/>
            </a:pPr>
            <a:r>
              <a:rPr kumimoji="0" lang="en-US" altLang="zh-CN" sz="2200" kern="0" dirty="0"/>
              <a:t>i</a:t>
            </a:r>
            <a:r>
              <a:rPr kumimoji="0" lang="en-US" altLang="zh-CN" sz="2200" kern="0" dirty="0" smtClean="0"/>
              <a:t>f (</a:t>
            </a:r>
            <a:r>
              <a:rPr kumimoji="0" lang="en-US" altLang="zh-CN" sz="2200" kern="0" dirty="0" err="1" smtClean="0"/>
              <a:t>readCount</a:t>
            </a:r>
            <a:r>
              <a:rPr kumimoji="0" lang="en-US" altLang="zh-CN" sz="2200" kern="0" dirty="0" smtClean="0"/>
              <a:t>==0)</a:t>
            </a:r>
          </a:p>
          <a:p>
            <a:pPr marL="0" indent="0">
              <a:buFontTx/>
              <a:buNone/>
            </a:pPr>
            <a:r>
              <a:rPr kumimoji="0" lang="en-US" altLang="zh-CN" sz="2400" kern="0" dirty="0" smtClean="0"/>
              <a:t>{</a:t>
            </a:r>
          </a:p>
          <a:p>
            <a:pPr marL="0" indent="0">
              <a:buFontTx/>
              <a:buNone/>
            </a:pPr>
            <a:r>
              <a:rPr kumimoji="0" lang="en-US" altLang="zh-CN" sz="2400" kern="0" dirty="0"/>
              <a:t> </a:t>
            </a:r>
            <a:r>
              <a:rPr kumimoji="0" lang="en-US" altLang="zh-CN" sz="2400" kern="0" dirty="0" smtClean="0"/>
              <a:t>     signal(</a:t>
            </a:r>
            <a:r>
              <a:rPr kumimoji="0" lang="zh-CN" altLang="en-US" sz="2400" kern="0" dirty="0" smtClean="0">
                <a:solidFill>
                  <a:srgbClr val="FF0000"/>
                </a:solidFill>
              </a:rPr>
              <a:t>文件锁</a:t>
            </a:r>
            <a:r>
              <a:rPr kumimoji="0" lang="en-US" altLang="zh-CN" sz="2400" kern="0" dirty="0" smtClean="0"/>
              <a:t>);</a:t>
            </a:r>
          </a:p>
          <a:p>
            <a:pPr marL="0" indent="0">
              <a:buFontTx/>
              <a:buNone/>
            </a:pPr>
            <a:r>
              <a:rPr kumimoji="0" lang="en-US" altLang="zh-CN" sz="2400" kern="0" dirty="0"/>
              <a:t>}</a:t>
            </a:r>
            <a:endParaRPr kumimoji="0" lang="zh-CN" altLang="en-US" sz="2400" kern="0" dirty="0"/>
          </a:p>
        </p:txBody>
      </p:sp>
      <p:sp>
        <p:nvSpPr>
          <p:cNvPr id="3" name="矩形标注 2"/>
          <p:cNvSpPr/>
          <p:nvPr/>
        </p:nvSpPr>
        <p:spPr bwMode="auto">
          <a:xfrm>
            <a:off x="2895600" y="457200"/>
            <a:ext cx="4191000" cy="2057400"/>
          </a:xfrm>
          <a:prstGeom prst="wedgeRectCallout">
            <a:avLst>
              <a:gd name="adj1" fmla="val -73237"/>
              <a:gd name="adj2" fmla="val -7744"/>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indent="0">
              <a:buFontTx/>
              <a:buNone/>
            </a:pPr>
            <a:r>
              <a:rPr kumimoji="0" lang="zh-CN" altLang="en-US" kern="0" dirty="0" smtClean="0"/>
              <a:t>令牌</a:t>
            </a:r>
            <a:r>
              <a:rPr kumimoji="0" lang="zh-CN" altLang="en-US" kern="0" dirty="0"/>
              <a:t>空闲，说明没有</a:t>
            </a:r>
            <a:r>
              <a:rPr kumimoji="0" lang="zh-CN" altLang="en-US" kern="0" dirty="0" smtClean="0"/>
              <a:t>写者</a:t>
            </a:r>
            <a:r>
              <a:rPr kumimoji="0" lang="zh-CN" altLang="en-US" kern="0" dirty="0"/>
              <a:t>。</a:t>
            </a:r>
            <a:r>
              <a:rPr kumimoji="0" lang="en-US" altLang="zh-CN" kern="0" dirty="0" smtClean="0"/>
              <a:t> </a:t>
            </a:r>
            <a:r>
              <a:rPr kumimoji="0" lang="zh-CN" altLang="en-US" kern="0" dirty="0" smtClean="0"/>
              <a:t>因为写者优先，令牌不能一直被读者持有，所以读者需要及时释放令牌。在释放令牌前需要申请文件访问权。</a:t>
            </a:r>
            <a:endParaRPr kumimoji="0" lang="en-US" altLang="zh-CN" kern="0" dirty="0" smtClean="0"/>
          </a:p>
          <a:p>
            <a:pPr marR="0" algn="l" defTabSz="914400" rtl="0" eaLnBrk="1" fontAlgn="base" latinLnBrk="0" hangingPunct="1">
              <a:lnSpc>
                <a:spcPct val="80000"/>
              </a:lnSpc>
              <a:spcBef>
                <a:spcPct val="20000"/>
              </a:spcBef>
              <a:spcAft>
                <a:spcPct val="0"/>
              </a:spcAft>
              <a:buClrTx/>
              <a:buSzTx/>
              <a:tabLst/>
            </a:pPr>
            <a:endParaRPr kumimoji="1" lang="zh-CN" altLang="en-US" sz="2400" b="1" i="0" u="none" strike="noStrike" cap="none" normalizeH="0" baseline="0" dirty="0" smtClean="0">
              <a:ln>
                <a:noFill/>
              </a:ln>
              <a:solidFill>
                <a:schemeClr val="tx1"/>
              </a:solidFill>
              <a:effectLst/>
              <a:latin typeface="Arial" pitchFamily="34" charset="0"/>
              <a:ea typeface="楷体_GB2312" pitchFamily="49" charset="-122"/>
            </a:endParaRPr>
          </a:p>
        </p:txBody>
      </p:sp>
      <p:sp>
        <p:nvSpPr>
          <p:cNvPr id="7" name="圆角矩形 6"/>
          <p:cNvSpPr/>
          <p:nvPr/>
        </p:nvSpPr>
        <p:spPr bwMode="auto">
          <a:xfrm>
            <a:off x="762000" y="5867400"/>
            <a:ext cx="7162800" cy="762000"/>
          </a:xfrm>
          <a:prstGeom prst="roundRect">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80000"/>
              </a:lnSpc>
              <a:spcBef>
                <a:spcPct val="20000"/>
              </a:spcBef>
              <a:spcAft>
                <a:spcPct val="0"/>
              </a:spcAft>
              <a:buClrTx/>
              <a:buSzTx/>
              <a:tabLst/>
            </a:pPr>
            <a:r>
              <a:rPr lang="en-US" altLang="zh-CN" dirty="0" err="1" smtClean="0"/>
              <a:t>readCount</a:t>
            </a:r>
            <a:r>
              <a:rPr lang="zh-CN" altLang="en-US" dirty="0" smtClean="0"/>
              <a:t>、</a:t>
            </a:r>
            <a:r>
              <a:rPr lang="en-US" altLang="zh-CN" dirty="0" err="1" smtClean="0"/>
              <a:t>writeCount</a:t>
            </a:r>
            <a:r>
              <a:rPr lang="zh-CN" altLang="en-US" dirty="0" smtClean="0"/>
              <a:t>被多个读者、写者共享，其操作需要互斥。</a:t>
            </a:r>
            <a:endParaRPr kumimoji="1" lang="zh-CN" altLang="en-US" sz="2400" b="1" i="0" u="none" strike="noStrike" cap="none" normalizeH="0" baseline="0" dirty="0" smtClean="0">
              <a:ln>
                <a:noFill/>
              </a:ln>
              <a:solidFill>
                <a:schemeClr val="tx1"/>
              </a:solidFill>
              <a:effectLst/>
              <a:latin typeface="Arial" pitchFamily="34" charset="0"/>
              <a:ea typeface="楷体_GB2312" pitchFamily="49" charset="-122"/>
            </a:endParaRPr>
          </a:p>
        </p:txBody>
      </p:sp>
    </p:spTree>
    <p:extLst>
      <p:ext uri="{BB962C8B-B14F-4D97-AF65-F5344CB8AC3E}">
        <p14:creationId xmlns:p14="http://schemas.microsoft.com/office/powerpoint/2010/main" val="11008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读写者问题（写者优先）</a:t>
            </a:r>
            <a:endParaRPr lang="zh-CN" altLang="en-US" dirty="0"/>
          </a:p>
        </p:txBody>
      </p:sp>
      <p:sp>
        <p:nvSpPr>
          <p:cNvPr id="4" name="内容占位符 3"/>
          <p:cNvSpPr>
            <a:spLocks noGrp="1"/>
          </p:cNvSpPr>
          <p:nvPr>
            <p:ph idx="1"/>
          </p:nvPr>
        </p:nvSpPr>
        <p:spPr>
          <a:xfrm>
            <a:off x="4876800" y="1371600"/>
            <a:ext cx="3810000" cy="53340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altLang="zh-CN" sz="2200" dirty="0" smtClean="0"/>
              <a:t>wait(</a:t>
            </a:r>
            <a:r>
              <a:rPr lang="en-US" altLang="zh-CN" sz="2200" dirty="0" err="1" smtClean="0">
                <a:solidFill>
                  <a:srgbClr val="996633"/>
                </a:solidFill>
              </a:rPr>
              <a:t>writeCountMutex</a:t>
            </a:r>
            <a:r>
              <a:rPr lang="en-US" altLang="zh-CN" sz="2200" dirty="0" smtClean="0"/>
              <a:t>);</a:t>
            </a:r>
          </a:p>
          <a:p>
            <a:pPr marL="0" indent="0">
              <a:buNone/>
            </a:pPr>
            <a:r>
              <a:rPr lang="en-US" altLang="zh-CN" sz="2200" dirty="0" smtClean="0"/>
              <a:t>if (</a:t>
            </a:r>
            <a:r>
              <a:rPr lang="en-US" altLang="zh-CN" sz="2200" dirty="0" err="1" smtClean="0"/>
              <a:t>writeCount</a:t>
            </a:r>
            <a:r>
              <a:rPr lang="en-US" altLang="zh-CN" sz="2200" dirty="0" smtClean="0"/>
              <a:t> == 0)</a:t>
            </a:r>
          </a:p>
          <a:p>
            <a:pPr marL="0" indent="0">
              <a:buNone/>
            </a:pPr>
            <a:r>
              <a:rPr lang="en-US" altLang="zh-CN" sz="2200" dirty="0" smtClean="0"/>
              <a:t>    wait(</a:t>
            </a:r>
            <a:r>
              <a:rPr lang="en-US" altLang="zh-CN" sz="2200" dirty="0" smtClean="0">
                <a:solidFill>
                  <a:srgbClr val="CC00CC"/>
                </a:solidFill>
              </a:rPr>
              <a:t>token</a:t>
            </a:r>
            <a:r>
              <a:rPr lang="en-US" altLang="zh-CN" sz="2200" dirty="0" smtClean="0"/>
              <a:t>);</a:t>
            </a:r>
          </a:p>
          <a:p>
            <a:pPr marL="0" indent="0">
              <a:buNone/>
            </a:pPr>
            <a:r>
              <a:rPr lang="en-US" altLang="zh-CN" sz="2200" dirty="0" err="1" smtClean="0"/>
              <a:t>writeCount</a:t>
            </a:r>
            <a:r>
              <a:rPr lang="en-US" altLang="zh-CN" sz="2200" dirty="0" smtClean="0"/>
              <a:t>++;</a:t>
            </a:r>
          </a:p>
          <a:p>
            <a:pPr marL="0" indent="0">
              <a:buNone/>
            </a:pPr>
            <a:r>
              <a:rPr lang="en-US" altLang="zh-CN" sz="2200" dirty="0" smtClean="0"/>
              <a:t>signal(</a:t>
            </a:r>
            <a:r>
              <a:rPr lang="en-US" altLang="zh-CN" sz="2200" dirty="0" err="1" smtClean="0">
                <a:solidFill>
                  <a:srgbClr val="996633"/>
                </a:solidFill>
              </a:rPr>
              <a:t>writeCounMutex</a:t>
            </a:r>
            <a:r>
              <a:rPr lang="en-US" altLang="zh-CN" sz="2200" dirty="0" smtClean="0"/>
              <a:t>);</a:t>
            </a:r>
          </a:p>
          <a:p>
            <a:pPr marL="0" indent="0">
              <a:buNone/>
            </a:pPr>
            <a:r>
              <a:rPr lang="en-US" altLang="zh-CN" sz="2200" dirty="0" smtClean="0"/>
              <a:t>wait(</a:t>
            </a:r>
            <a:r>
              <a:rPr lang="zh-CN" altLang="en-US" sz="2200" dirty="0" smtClean="0">
                <a:solidFill>
                  <a:srgbClr val="FF0000"/>
                </a:solidFill>
              </a:rPr>
              <a:t>文件锁</a:t>
            </a:r>
            <a:r>
              <a:rPr lang="en-US" altLang="zh-CN" sz="2200" dirty="0" smtClean="0"/>
              <a:t>); </a:t>
            </a:r>
          </a:p>
          <a:p>
            <a:pPr marL="0" indent="0">
              <a:buNone/>
            </a:pPr>
            <a:r>
              <a:rPr lang="zh-CN" altLang="en-US" sz="2200" dirty="0" smtClean="0">
                <a:solidFill>
                  <a:srgbClr val="0000FF"/>
                </a:solidFill>
              </a:rPr>
              <a:t>写文件</a:t>
            </a:r>
            <a:endParaRPr lang="en-US" altLang="zh-CN" sz="2200" dirty="0" smtClean="0">
              <a:solidFill>
                <a:srgbClr val="0000FF"/>
              </a:solidFill>
            </a:endParaRPr>
          </a:p>
          <a:p>
            <a:pPr marL="0" indent="0">
              <a:buNone/>
            </a:pPr>
            <a:r>
              <a:rPr lang="en-US" altLang="zh-CN" sz="2200" dirty="0" smtClean="0"/>
              <a:t>signal(</a:t>
            </a:r>
            <a:r>
              <a:rPr lang="zh-CN" altLang="en-US" sz="2200" dirty="0" smtClean="0">
                <a:solidFill>
                  <a:srgbClr val="FF0000"/>
                </a:solidFill>
              </a:rPr>
              <a:t>文件锁</a:t>
            </a:r>
            <a:r>
              <a:rPr lang="en-US" altLang="zh-CN" sz="2200" dirty="0" smtClean="0"/>
              <a:t>); </a:t>
            </a:r>
          </a:p>
          <a:p>
            <a:pPr marL="0" indent="0">
              <a:buNone/>
            </a:pPr>
            <a:r>
              <a:rPr lang="en-US" altLang="zh-CN" sz="2200" dirty="0"/>
              <a:t>wait(</a:t>
            </a:r>
            <a:r>
              <a:rPr lang="en-US" altLang="zh-CN" sz="2200" dirty="0" err="1">
                <a:solidFill>
                  <a:srgbClr val="996633"/>
                </a:solidFill>
              </a:rPr>
              <a:t>writeCountMutex</a:t>
            </a:r>
            <a:r>
              <a:rPr lang="en-US" altLang="zh-CN" sz="2200" dirty="0"/>
              <a:t>);</a:t>
            </a:r>
          </a:p>
          <a:p>
            <a:pPr marL="0" indent="0">
              <a:buNone/>
            </a:pPr>
            <a:r>
              <a:rPr lang="en-US" altLang="zh-CN" sz="2200" dirty="0" err="1" smtClean="0"/>
              <a:t>writeCount</a:t>
            </a:r>
            <a:r>
              <a:rPr lang="en-US" altLang="zh-CN" sz="2200" dirty="0" smtClean="0"/>
              <a:t>--;</a:t>
            </a:r>
          </a:p>
          <a:p>
            <a:pPr marL="0" indent="0">
              <a:buNone/>
            </a:pPr>
            <a:r>
              <a:rPr lang="en-US" altLang="zh-CN" sz="2200" dirty="0" smtClean="0"/>
              <a:t>if (</a:t>
            </a:r>
            <a:r>
              <a:rPr lang="en-US" altLang="zh-CN" sz="2200" dirty="0" err="1" smtClean="0"/>
              <a:t>writeCount</a:t>
            </a:r>
            <a:r>
              <a:rPr lang="en-US" altLang="zh-CN" sz="2200" dirty="0" smtClean="0"/>
              <a:t> == 0)</a:t>
            </a:r>
          </a:p>
          <a:p>
            <a:pPr marL="0" indent="0">
              <a:buNone/>
            </a:pPr>
            <a:r>
              <a:rPr lang="en-US" altLang="zh-CN" sz="2200" dirty="0" smtClean="0"/>
              <a:t>    signal(</a:t>
            </a:r>
            <a:r>
              <a:rPr lang="en-US" altLang="zh-CN" sz="2200" dirty="0" smtClean="0">
                <a:solidFill>
                  <a:srgbClr val="CC00CC"/>
                </a:solidFill>
              </a:rPr>
              <a:t>token</a:t>
            </a:r>
            <a:r>
              <a:rPr lang="en-US" altLang="zh-CN" sz="2200" dirty="0" smtClean="0"/>
              <a:t>); </a:t>
            </a:r>
          </a:p>
          <a:p>
            <a:pPr marL="0" indent="0">
              <a:buNone/>
            </a:pPr>
            <a:r>
              <a:rPr lang="en-US" altLang="zh-CN" sz="2200" dirty="0" smtClean="0"/>
              <a:t>signal(</a:t>
            </a:r>
            <a:r>
              <a:rPr lang="en-US" altLang="zh-CN" sz="2200" dirty="0" err="1" smtClean="0">
                <a:solidFill>
                  <a:srgbClr val="996633"/>
                </a:solidFill>
              </a:rPr>
              <a:t>writeCounMutex</a:t>
            </a:r>
            <a:r>
              <a:rPr lang="en-US" altLang="zh-CN" sz="2200" dirty="0" smtClean="0"/>
              <a:t>);</a:t>
            </a:r>
            <a:endParaRPr lang="en-US" altLang="zh-CN" sz="2200" dirty="0"/>
          </a:p>
        </p:txBody>
      </p:sp>
      <p:sp>
        <p:nvSpPr>
          <p:cNvPr id="6" name="TextBox 5"/>
          <p:cNvSpPr txBox="1"/>
          <p:nvPr/>
        </p:nvSpPr>
        <p:spPr>
          <a:xfrm>
            <a:off x="4927169" y="835967"/>
            <a:ext cx="803425" cy="461665"/>
          </a:xfrm>
          <a:prstGeom prst="rect">
            <a:avLst/>
          </a:prstGeom>
          <a:noFill/>
        </p:spPr>
        <p:txBody>
          <a:bodyPr wrap="none" rtlCol="0">
            <a:spAutoFit/>
          </a:bodyPr>
          <a:lstStyle/>
          <a:p>
            <a:r>
              <a:rPr lang="zh-CN" altLang="en-US" dirty="0" smtClean="0"/>
              <a:t>写者</a:t>
            </a:r>
            <a:endParaRPr lang="zh-CN" altLang="en-US" dirty="0"/>
          </a:p>
        </p:txBody>
      </p:sp>
      <p:grpSp>
        <p:nvGrpSpPr>
          <p:cNvPr id="8" name="组合 7"/>
          <p:cNvGrpSpPr/>
          <p:nvPr/>
        </p:nvGrpSpPr>
        <p:grpSpPr>
          <a:xfrm>
            <a:off x="304800" y="800100"/>
            <a:ext cx="4080025" cy="5867400"/>
            <a:chOff x="4682975" y="838200"/>
            <a:chExt cx="4080025" cy="5867400"/>
          </a:xfrm>
        </p:grpSpPr>
        <p:sp>
          <p:nvSpPr>
            <p:cNvPr id="5" name="内容占位符 3"/>
            <p:cNvSpPr txBox="1">
              <a:spLocks/>
            </p:cNvSpPr>
            <p:nvPr/>
          </p:nvSpPr>
          <p:spPr bwMode="auto">
            <a:xfrm>
              <a:off x="4724400" y="1371600"/>
              <a:ext cx="4038600" cy="5334000"/>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3200" b="1">
                  <a:solidFill>
                    <a:schemeClr val="dk1"/>
                  </a:solidFill>
                  <a:latin typeface="+mn-lt"/>
                  <a:ea typeface="+mn-ea"/>
                  <a:cs typeface="+mn-cs"/>
                </a:defRPr>
              </a:lvl1pPr>
              <a:lvl2pPr marL="742950" indent="-285750" algn="l" rtl="0" eaLnBrk="0" fontAlgn="base" hangingPunct="0">
                <a:spcBef>
                  <a:spcPct val="20000"/>
                </a:spcBef>
                <a:spcAft>
                  <a:spcPct val="0"/>
                </a:spcAft>
                <a:buBlip>
                  <a:blip r:embed="rId2"/>
                </a:buBlip>
                <a:defRPr sz="2800" b="1">
                  <a:solidFill>
                    <a:schemeClr val="dk1"/>
                  </a:solidFill>
                  <a:latin typeface="+mn-lt"/>
                  <a:ea typeface="+mn-ea"/>
                  <a:cs typeface="+mn-cs"/>
                </a:defRPr>
              </a:lvl2pPr>
              <a:lvl3pPr marL="1143000" indent="-228600" algn="l" rtl="0" eaLnBrk="0" fontAlgn="base" hangingPunct="0">
                <a:spcBef>
                  <a:spcPct val="20000"/>
                </a:spcBef>
                <a:spcAft>
                  <a:spcPct val="0"/>
                </a:spcAft>
                <a:buBlip>
                  <a:blip r:embed="rId2"/>
                </a:buBlip>
                <a:defRPr sz="2400" b="1">
                  <a:solidFill>
                    <a:schemeClr val="dk1"/>
                  </a:solidFill>
                  <a:latin typeface="+mn-lt"/>
                  <a:ea typeface="+mn-ea"/>
                  <a:cs typeface="+mn-cs"/>
                </a:defRPr>
              </a:lvl3pPr>
              <a:lvl4pPr marL="1600200" indent="-228600" algn="l" rtl="0" eaLnBrk="0" fontAlgn="base" hangingPunct="0">
                <a:spcBef>
                  <a:spcPct val="20000"/>
                </a:spcBef>
                <a:spcAft>
                  <a:spcPct val="0"/>
                </a:spcAft>
                <a:buBlip>
                  <a:blip r:embed="rId2"/>
                </a:buBlip>
                <a:defRPr sz="2000" b="1">
                  <a:solidFill>
                    <a:schemeClr val="dk1"/>
                  </a:solidFill>
                  <a:latin typeface="+mn-lt"/>
                  <a:ea typeface="+mn-ea"/>
                  <a:cs typeface="+mn-cs"/>
                </a:defRPr>
              </a:lvl4pPr>
              <a:lvl5pPr marL="2057400" indent="-228600" algn="l" rtl="0" eaLnBrk="0" fontAlgn="base" hangingPunct="0">
                <a:spcBef>
                  <a:spcPct val="20000"/>
                </a:spcBef>
                <a:spcAft>
                  <a:spcPct val="0"/>
                </a:spcAft>
                <a:buBlip>
                  <a:blip r:embed="rId2"/>
                </a:buBlip>
                <a:defRPr sz="2000" b="1">
                  <a:solidFill>
                    <a:schemeClr val="dk1"/>
                  </a:solidFill>
                  <a:latin typeface="+mn-lt"/>
                  <a:ea typeface="+mn-ea"/>
                  <a:cs typeface="+mn-cs"/>
                </a:defRPr>
              </a:lvl5pPr>
              <a:lvl6pPr marL="2514600" indent="-228600" algn="l" rtl="0" fontAlgn="base">
                <a:spcBef>
                  <a:spcPct val="20000"/>
                </a:spcBef>
                <a:spcAft>
                  <a:spcPct val="0"/>
                </a:spcAft>
                <a:buBlip>
                  <a:blip r:embed="rId2"/>
                </a:buBlip>
                <a:defRPr sz="2000" b="1">
                  <a:solidFill>
                    <a:schemeClr val="dk1"/>
                  </a:solidFill>
                  <a:latin typeface="+mn-lt"/>
                  <a:ea typeface="+mn-ea"/>
                  <a:cs typeface="+mn-cs"/>
                </a:defRPr>
              </a:lvl6pPr>
              <a:lvl7pPr marL="2971800" indent="-228600" algn="l" rtl="0" fontAlgn="base">
                <a:spcBef>
                  <a:spcPct val="20000"/>
                </a:spcBef>
                <a:spcAft>
                  <a:spcPct val="0"/>
                </a:spcAft>
                <a:buBlip>
                  <a:blip r:embed="rId2"/>
                </a:buBlip>
                <a:defRPr sz="2000" b="1">
                  <a:solidFill>
                    <a:schemeClr val="dk1"/>
                  </a:solidFill>
                  <a:latin typeface="+mn-lt"/>
                  <a:ea typeface="+mn-ea"/>
                  <a:cs typeface="+mn-cs"/>
                </a:defRPr>
              </a:lvl7pPr>
              <a:lvl8pPr marL="3429000" indent="-228600" algn="l" rtl="0" fontAlgn="base">
                <a:spcBef>
                  <a:spcPct val="20000"/>
                </a:spcBef>
                <a:spcAft>
                  <a:spcPct val="0"/>
                </a:spcAft>
                <a:buBlip>
                  <a:blip r:embed="rId2"/>
                </a:buBlip>
                <a:defRPr sz="2000" b="1">
                  <a:solidFill>
                    <a:schemeClr val="dk1"/>
                  </a:solidFill>
                  <a:latin typeface="+mn-lt"/>
                  <a:ea typeface="+mn-ea"/>
                  <a:cs typeface="+mn-cs"/>
                </a:defRPr>
              </a:lvl8pPr>
              <a:lvl9pPr marL="3886200" indent="-228600" algn="l" rtl="0" fontAlgn="base">
                <a:spcBef>
                  <a:spcPct val="20000"/>
                </a:spcBef>
                <a:spcAft>
                  <a:spcPct val="0"/>
                </a:spcAft>
                <a:buBlip>
                  <a:blip r:embed="rId2"/>
                </a:buBlip>
                <a:defRPr sz="2000" b="1">
                  <a:solidFill>
                    <a:schemeClr val="dk1"/>
                  </a:solidFill>
                  <a:latin typeface="+mn-lt"/>
                  <a:ea typeface="+mn-ea"/>
                  <a:cs typeface="+mn-cs"/>
                </a:defRPr>
              </a:lvl9pPr>
            </a:lstStyle>
            <a:p>
              <a:pPr marL="0" indent="0">
                <a:buFontTx/>
                <a:buNone/>
              </a:pPr>
              <a:r>
                <a:rPr kumimoji="0" lang="en-US" altLang="zh-CN" sz="2200" kern="0" dirty="0"/>
                <a:t>wait(</a:t>
              </a:r>
              <a:r>
                <a:rPr kumimoji="0" lang="en-US" altLang="zh-CN" sz="2200" kern="0" dirty="0">
                  <a:solidFill>
                    <a:srgbClr val="CC00CC"/>
                  </a:solidFill>
                </a:rPr>
                <a:t>token</a:t>
              </a:r>
              <a:r>
                <a:rPr kumimoji="0" lang="en-US" altLang="zh-CN" sz="2200" kern="0" dirty="0" smtClean="0"/>
                <a:t>);</a:t>
              </a:r>
            </a:p>
            <a:p>
              <a:pPr marL="0" indent="0">
                <a:buNone/>
              </a:pPr>
              <a:r>
                <a:rPr lang="en-US" altLang="zh-CN" sz="2200" dirty="0" smtClean="0"/>
                <a:t>wait(</a:t>
              </a:r>
              <a:r>
                <a:rPr lang="en-US" altLang="zh-CN" sz="2200" dirty="0" err="1" smtClean="0">
                  <a:solidFill>
                    <a:srgbClr val="339933"/>
                  </a:solidFill>
                </a:rPr>
                <a:t>readCountMutex</a:t>
              </a:r>
              <a:r>
                <a:rPr lang="en-US" altLang="zh-CN" sz="2200" dirty="0" smtClean="0"/>
                <a:t>);</a:t>
              </a:r>
            </a:p>
            <a:p>
              <a:pPr marL="0" indent="0">
                <a:buNone/>
              </a:pPr>
              <a:r>
                <a:rPr lang="en-US" altLang="zh-CN" sz="2200" dirty="0" smtClean="0"/>
                <a:t>if (</a:t>
              </a:r>
              <a:r>
                <a:rPr lang="en-US" altLang="zh-CN" sz="2200" dirty="0" err="1" smtClean="0"/>
                <a:t>readCount</a:t>
              </a:r>
              <a:r>
                <a:rPr lang="en-US" altLang="zh-CN" sz="2200" dirty="0" smtClean="0"/>
                <a:t> == 0)</a:t>
              </a:r>
            </a:p>
            <a:p>
              <a:pPr marL="0" indent="0">
                <a:buNone/>
              </a:pPr>
              <a:r>
                <a:rPr lang="en-US" altLang="zh-CN" sz="2200" dirty="0"/>
                <a:t> </a:t>
              </a:r>
              <a:r>
                <a:rPr lang="en-US" altLang="zh-CN" sz="2200" dirty="0" smtClean="0"/>
                <a:t>   </a:t>
              </a:r>
              <a:r>
                <a:rPr lang="en-US" altLang="zh-CN" sz="2200" dirty="0"/>
                <a:t>wait</a:t>
              </a:r>
              <a:r>
                <a:rPr lang="en-US" altLang="zh-CN" sz="2200" dirty="0" smtClean="0"/>
                <a:t>(</a:t>
              </a:r>
              <a:r>
                <a:rPr lang="zh-CN" altLang="en-US" sz="2200" dirty="0" smtClean="0">
                  <a:solidFill>
                    <a:srgbClr val="FF0000"/>
                  </a:solidFill>
                </a:rPr>
                <a:t>文件锁</a:t>
              </a:r>
              <a:r>
                <a:rPr lang="en-US" altLang="zh-CN" sz="2200" dirty="0" smtClean="0"/>
                <a:t>); </a:t>
              </a:r>
              <a:endParaRPr lang="en-US" altLang="zh-CN" sz="2200" dirty="0"/>
            </a:p>
            <a:p>
              <a:pPr marL="0" indent="0">
                <a:buNone/>
              </a:pPr>
              <a:r>
                <a:rPr lang="en-US" altLang="zh-CN" sz="2200" dirty="0"/>
                <a:t>signal(</a:t>
              </a:r>
              <a:r>
                <a:rPr lang="en-US" altLang="zh-CN" sz="2200" dirty="0">
                  <a:solidFill>
                    <a:srgbClr val="CC00CC"/>
                  </a:solidFill>
                </a:rPr>
                <a:t>token</a:t>
              </a:r>
              <a:r>
                <a:rPr lang="en-US" altLang="zh-CN" sz="2200" dirty="0" smtClean="0"/>
                <a:t>);</a:t>
              </a:r>
            </a:p>
            <a:p>
              <a:pPr marL="0" indent="0">
                <a:buNone/>
              </a:pPr>
              <a:r>
                <a:rPr kumimoji="0" lang="en-US" altLang="zh-CN" sz="2200" kern="0" dirty="0" err="1" smtClean="0"/>
                <a:t>readCount</a:t>
              </a:r>
              <a:r>
                <a:rPr kumimoji="0" lang="en-US" altLang="zh-CN" sz="2200" kern="0" dirty="0" smtClean="0"/>
                <a:t>++;</a:t>
              </a:r>
            </a:p>
            <a:p>
              <a:pPr marL="0" indent="0">
                <a:buNone/>
              </a:pPr>
              <a:r>
                <a:rPr kumimoji="0" lang="en-US" altLang="zh-CN" sz="2200" kern="0" dirty="0" smtClean="0"/>
                <a:t>signal(</a:t>
              </a:r>
              <a:r>
                <a:rPr lang="en-US" altLang="zh-CN" sz="2200" dirty="0" err="1">
                  <a:solidFill>
                    <a:srgbClr val="339933"/>
                  </a:solidFill>
                </a:rPr>
                <a:t>readCountMutex</a:t>
              </a:r>
              <a:r>
                <a:rPr kumimoji="0" lang="en-US" altLang="zh-CN" sz="2200" kern="0" dirty="0" smtClean="0"/>
                <a:t>);</a:t>
              </a:r>
            </a:p>
            <a:p>
              <a:pPr marL="0" indent="0">
                <a:buNone/>
              </a:pPr>
              <a:r>
                <a:rPr kumimoji="0" lang="zh-CN" altLang="en-US" sz="2200" kern="0" dirty="0">
                  <a:solidFill>
                    <a:srgbClr val="0000FF"/>
                  </a:solidFill>
                </a:rPr>
                <a:t>读</a:t>
              </a:r>
              <a:r>
                <a:rPr kumimoji="0" lang="zh-CN" altLang="en-US" sz="2200" kern="0" dirty="0" smtClean="0">
                  <a:solidFill>
                    <a:srgbClr val="0000FF"/>
                  </a:solidFill>
                </a:rPr>
                <a:t>文件</a:t>
              </a:r>
              <a:endParaRPr kumimoji="0" lang="en-US" altLang="zh-CN" sz="2200" kern="0" dirty="0" smtClean="0">
                <a:solidFill>
                  <a:srgbClr val="0000FF"/>
                </a:solidFill>
              </a:endParaRPr>
            </a:p>
            <a:p>
              <a:pPr marL="0" indent="0">
                <a:buNone/>
              </a:pPr>
              <a:r>
                <a:rPr lang="en-US" altLang="zh-CN" sz="2200" dirty="0"/>
                <a:t>wait(</a:t>
              </a:r>
              <a:r>
                <a:rPr lang="en-US" altLang="zh-CN" sz="2200" dirty="0" err="1">
                  <a:solidFill>
                    <a:srgbClr val="339933"/>
                  </a:solidFill>
                </a:rPr>
                <a:t>readCountMutex</a:t>
              </a:r>
              <a:r>
                <a:rPr lang="en-US" altLang="zh-CN" sz="2200" dirty="0" smtClean="0"/>
                <a:t>);</a:t>
              </a:r>
            </a:p>
            <a:p>
              <a:pPr marL="0" indent="0">
                <a:buNone/>
              </a:pPr>
              <a:r>
                <a:rPr lang="en-US" altLang="zh-CN" sz="2200" dirty="0" err="1" smtClean="0"/>
                <a:t>readCount</a:t>
              </a:r>
              <a:r>
                <a:rPr lang="en-US" altLang="zh-CN" sz="2200" dirty="0" smtClean="0"/>
                <a:t>--;</a:t>
              </a:r>
            </a:p>
            <a:p>
              <a:pPr marL="0" indent="0">
                <a:buNone/>
              </a:pPr>
              <a:r>
                <a:rPr lang="en-US" altLang="zh-CN" sz="2200" dirty="0" smtClean="0"/>
                <a:t>if (</a:t>
              </a:r>
              <a:r>
                <a:rPr lang="en-US" altLang="zh-CN" sz="2200" dirty="0" err="1" smtClean="0"/>
                <a:t>readCount</a:t>
              </a:r>
              <a:r>
                <a:rPr lang="en-US" altLang="zh-CN" sz="2200" dirty="0" smtClean="0"/>
                <a:t> == 0)</a:t>
              </a:r>
            </a:p>
            <a:p>
              <a:pPr marL="0" indent="0">
                <a:buNone/>
              </a:pPr>
              <a:r>
                <a:rPr lang="en-US" altLang="zh-CN" sz="2200" dirty="0"/>
                <a:t> </a:t>
              </a:r>
              <a:r>
                <a:rPr lang="en-US" altLang="zh-CN" sz="2200" dirty="0" smtClean="0"/>
                <a:t>   signal(</a:t>
              </a:r>
              <a:r>
                <a:rPr lang="zh-CN" altLang="en-US" sz="2200" dirty="0" smtClean="0">
                  <a:solidFill>
                    <a:srgbClr val="FF0000"/>
                  </a:solidFill>
                </a:rPr>
                <a:t>文件锁</a:t>
              </a:r>
              <a:r>
                <a:rPr lang="en-US" altLang="zh-CN" sz="2200" dirty="0" smtClean="0"/>
                <a:t>);</a:t>
              </a:r>
              <a:endParaRPr lang="en-US" altLang="zh-CN" sz="2200" dirty="0"/>
            </a:p>
            <a:p>
              <a:pPr marL="0" indent="0">
                <a:buNone/>
              </a:pPr>
              <a:r>
                <a:rPr kumimoji="0" lang="en-US" altLang="zh-CN" sz="2200" kern="0" dirty="0"/>
                <a:t>signal(</a:t>
              </a:r>
              <a:r>
                <a:rPr lang="en-US" altLang="zh-CN" sz="2200" dirty="0" err="1">
                  <a:solidFill>
                    <a:srgbClr val="339933"/>
                  </a:solidFill>
                </a:rPr>
                <a:t>readCountMutex</a:t>
              </a:r>
              <a:r>
                <a:rPr kumimoji="0" lang="en-US" altLang="zh-CN" sz="2200" kern="0" dirty="0"/>
                <a:t>);</a:t>
              </a:r>
            </a:p>
            <a:p>
              <a:pPr marL="0" indent="0">
                <a:buNone/>
              </a:pPr>
              <a:endParaRPr kumimoji="0" lang="en-US" altLang="zh-CN" sz="2200" kern="0" dirty="0">
                <a:solidFill>
                  <a:srgbClr val="0000FF"/>
                </a:solidFill>
              </a:endParaRPr>
            </a:p>
          </p:txBody>
        </p:sp>
        <p:sp>
          <p:nvSpPr>
            <p:cNvPr id="7" name="TextBox 6"/>
            <p:cNvSpPr txBox="1"/>
            <p:nvPr/>
          </p:nvSpPr>
          <p:spPr>
            <a:xfrm>
              <a:off x="4682975" y="838200"/>
              <a:ext cx="803425" cy="461665"/>
            </a:xfrm>
            <a:prstGeom prst="rect">
              <a:avLst/>
            </a:prstGeom>
            <a:noFill/>
          </p:spPr>
          <p:txBody>
            <a:bodyPr wrap="none" rtlCol="0">
              <a:spAutoFit/>
            </a:bodyPr>
            <a:lstStyle/>
            <a:p>
              <a:r>
                <a:rPr lang="zh-CN" altLang="en-US" dirty="0" smtClean="0"/>
                <a:t>读者</a:t>
              </a:r>
              <a:endParaRPr lang="zh-CN" altLang="en-US" dirty="0"/>
            </a:p>
          </p:txBody>
        </p:sp>
      </p:grpSp>
      <p:sp>
        <p:nvSpPr>
          <p:cNvPr id="3" name="TextBox 2"/>
          <p:cNvSpPr txBox="1"/>
          <p:nvPr/>
        </p:nvSpPr>
        <p:spPr>
          <a:xfrm>
            <a:off x="1108225" y="2819400"/>
            <a:ext cx="765477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smtClean="0"/>
              <a:t>如何实现读写者平等？提示：写者不能长期持有令牌。</a:t>
            </a:r>
            <a:endParaRPr lang="zh-CN" altLang="en-US" dirty="0"/>
          </a:p>
        </p:txBody>
      </p:sp>
    </p:spTree>
    <p:extLst>
      <p:ext uri="{BB962C8B-B14F-4D97-AF65-F5344CB8AC3E}">
        <p14:creationId xmlns:p14="http://schemas.microsoft.com/office/powerpoint/2010/main" val="22100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读写者问题（读写者平等）</a:t>
            </a:r>
            <a:endParaRPr lang="zh-CN" altLang="en-US" dirty="0"/>
          </a:p>
        </p:txBody>
      </p:sp>
      <p:sp>
        <p:nvSpPr>
          <p:cNvPr id="4" name="内容占位符 3"/>
          <p:cNvSpPr>
            <a:spLocks noGrp="1"/>
          </p:cNvSpPr>
          <p:nvPr>
            <p:ph idx="1"/>
          </p:nvPr>
        </p:nvSpPr>
        <p:spPr>
          <a:xfrm>
            <a:off x="4876800" y="1371600"/>
            <a:ext cx="3810000" cy="53340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altLang="zh-CN" sz="2200" dirty="0" smtClean="0"/>
              <a:t>wait(</a:t>
            </a:r>
            <a:r>
              <a:rPr lang="en-US" altLang="zh-CN" sz="2200" dirty="0" smtClean="0">
                <a:solidFill>
                  <a:srgbClr val="CC00CC"/>
                </a:solidFill>
              </a:rPr>
              <a:t>token</a:t>
            </a:r>
            <a:r>
              <a:rPr lang="en-US" altLang="zh-CN" sz="2200" dirty="0" smtClean="0"/>
              <a:t>);</a:t>
            </a:r>
          </a:p>
          <a:p>
            <a:pPr marL="0" indent="0">
              <a:buNone/>
            </a:pPr>
            <a:r>
              <a:rPr lang="en-US" altLang="zh-CN" sz="2200" dirty="0" smtClean="0"/>
              <a:t>wait(</a:t>
            </a:r>
            <a:r>
              <a:rPr lang="zh-CN" altLang="en-US" sz="2200" dirty="0" smtClean="0">
                <a:solidFill>
                  <a:srgbClr val="FF0000"/>
                </a:solidFill>
              </a:rPr>
              <a:t>文件锁</a:t>
            </a:r>
            <a:r>
              <a:rPr lang="en-US" altLang="zh-CN" sz="2200" dirty="0" smtClean="0"/>
              <a:t>); </a:t>
            </a:r>
          </a:p>
          <a:p>
            <a:pPr marL="0" indent="0">
              <a:buNone/>
            </a:pPr>
            <a:r>
              <a:rPr lang="en-US" altLang="zh-CN" sz="2200" dirty="0" smtClean="0">
                <a:solidFill>
                  <a:srgbClr val="00B050"/>
                </a:solidFill>
              </a:rPr>
              <a:t>// </a:t>
            </a:r>
            <a:r>
              <a:rPr lang="zh-CN" altLang="en-US" sz="2200" dirty="0" smtClean="0">
                <a:solidFill>
                  <a:srgbClr val="00B050"/>
                </a:solidFill>
              </a:rPr>
              <a:t>获得文件使用权后，及时释放令牌，让后面来的读者有机会竞争到令牌。</a:t>
            </a:r>
            <a:endParaRPr lang="en-US" altLang="zh-CN" sz="2200" dirty="0" smtClean="0">
              <a:solidFill>
                <a:srgbClr val="00B050"/>
              </a:solidFill>
            </a:endParaRPr>
          </a:p>
          <a:p>
            <a:pPr marL="0" indent="0">
              <a:buNone/>
            </a:pPr>
            <a:r>
              <a:rPr lang="en-US" altLang="zh-CN" sz="2200" dirty="0"/>
              <a:t>signal(</a:t>
            </a:r>
            <a:r>
              <a:rPr lang="en-US" altLang="zh-CN" sz="2200" dirty="0">
                <a:solidFill>
                  <a:srgbClr val="CC00CC"/>
                </a:solidFill>
              </a:rPr>
              <a:t>token</a:t>
            </a:r>
            <a:r>
              <a:rPr lang="en-US" altLang="zh-CN" sz="2200" dirty="0"/>
              <a:t>);</a:t>
            </a:r>
            <a:endParaRPr lang="en-US" altLang="zh-CN" sz="2200" dirty="0" smtClean="0">
              <a:solidFill>
                <a:srgbClr val="0000FF"/>
              </a:solidFill>
            </a:endParaRPr>
          </a:p>
          <a:p>
            <a:pPr marL="0" indent="0">
              <a:buNone/>
            </a:pPr>
            <a:r>
              <a:rPr lang="zh-CN" altLang="en-US" sz="2200" dirty="0" smtClean="0">
                <a:solidFill>
                  <a:srgbClr val="0000FF"/>
                </a:solidFill>
              </a:rPr>
              <a:t>写文件</a:t>
            </a:r>
            <a:endParaRPr lang="en-US" altLang="zh-CN" sz="2200" dirty="0" smtClean="0">
              <a:solidFill>
                <a:srgbClr val="0000FF"/>
              </a:solidFill>
            </a:endParaRPr>
          </a:p>
          <a:p>
            <a:pPr marL="0" indent="0">
              <a:buNone/>
            </a:pPr>
            <a:r>
              <a:rPr lang="en-US" altLang="zh-CN" sz="2200" dirty="0" smtClean="0"/>
              <a:t>signal(</a:t>
            </a:r>
            <a:r>
              <a:rPr lang="zh-CN" altLang="en-US" sz="2200" dirty="0" smtClean="0">
                <a:solidFill>
                  <a:srgbClr val="FF0000"/>
                </a:solidFill>
              </a:rPr>
              <a:t>文件锁</a:t>
            </a:r>
            <a:r>
              <a:rPr lang="en-US" altLang="zh-CN" sz="2200" dirty="0" smtClean="0"/>
              <a:t>); </a:t>
            </a:r>
          </a:p>
        </p:txBody>
      </p:sp>
      <p:sp>
        <p:nvSpPr>
          <p:cNvPr id="6" name="TextBox 5"/>
          <p:cNvSpPr txBox="1"/>
          <p:nvPr/>
        </p:nvSpPr>
        <p:spPr>
          <a:xfrm>
            <a:off x="4927169" y="835967"/>
            <a:ext cx="803425" cy="461665"/>
          </a:xfrm>
          <a:prstGeom prst="rect">
            <a:avLst/>
          </a:prstGeom>
          <a:noFill/>
        </p:spPr>
        <p:txBody>
          <a:bodyPr wrap="none" rtlCol="0">
            <a:spAutoFit/>
          </a:bodyPr>
          <a:lstStyle/>
          <a:p>
            <a:r>
              <a:rPr lang="zh-CN" altLang="en-US" dirty="0" smtClean="0"/>
              <a:t>写者</a:t>
            </a:r>
            <a:endParaRPr lang="zh-CN" altLang="en-US" dirty="0"/>
          </a:p>
        </p:txBody>
      </p:sp>
      <p:grpSp>
        <p:nvGrpSpPr>
          <p:cNvPr id="8" name="组合 7"/>
          <p:cNvGrpSpPr/>
          <p:nvPr/>
        </p:nvGrpSpPr>
        <p:grpSpPr>
          <a:xfrm>
            <a:off x="304800" y="800100"/>
            <a:ext cx="4080025" cy="5867400"/>
            <a:chOff x="4682975" y="838200"/>
            <a:chExt cx="4080025" cy="5867400"/>
          </a:xfrm>
        </p:grpSpPr>
        <p:sp>
          <p:nvSpPr>
            <p:cNvPr id="5" name="内容占位符 3"/>
            <p:cNvSpPr txBox="1">
              <a:spLocks/>
            </p:cNvSpPr>
            <p:nvPr/>
          </p:nvSpPr>
          <p:spPr bwMode="auto">
            <a:xfrm>
              <a:off x="4724400" y="1371600"/>
              <a:ext cx="4038600" cy="5334000"/>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3200" b="1">
                  <a:solidFill>
                    <a:schemeClr val="dk1"/>
                  </a:solidFill>
                  <a:latin typeface="+mn-lt"/>
                  <a:ea typeface="+mn-ea"/>
                  <a:cs typeface="+mn-cs"/>
                </a:defRPr>
              </a:lvl1pPr>
              <a:lvl2pPr marL="742950" indent="-285750" algn="l" rtl="0" eaLnBrk="0" fontAlgn="base" hangingPunct="0">
                <a:spcBef>
                  <a:spcPct val="20000"/>
                </a:spcBef>
                <a:spcAft>
                  <a:spcPct val="0"/>
                </a:spcAft>
                <a:buBlip>
                  <a:blip r:embed="rId2"/>
                </a:buBlip>
                <a:defRPr sz="2800" b="1">
                  <a:solidFill>
                    <a:schemeClr val="dk1"/>
                  </a:solidFill>
                  <a:latin typeface="+mn-lt"/>
                  <a:ea typeface="+mn-ea"/>
                  <a:cs typeface="+mn-cs"/>
                </a:defRPr>
              </a:lvl2pPr>
              <a:lvl3pPr marL="1143000" indent="-228600" algn="l" rtl="0" eaLnBrk="0" fontAlgn="base" hangingPunct="0">
                <a:spcBef>
                  <a:spcPct val="20000"/>
                </a:spcBef>
                <a:spcAft>
                  <a:spcPct val="0"/>
                </a:spcAft>
                <a:buBlip>
                  <a:blip r:embed="rId2"/>
                </a:buBlip>
                <a:defRPr sz="2400" b="1">
                  <a:solidFill>
                    <a:schemeClr val="dk1"/>
                  </a:solidFill>
                  <a:latin typeface="+mn-lt"/>
                  <a:ea typeface="+mn-ea"/>
                  <a:cs typeface="+mn-cs"/>
                </a:defRPr>
              </a:lvl3pPr>
              <a:lvl4pPr marL="1600200" indent="-228600" algn="l" rtl="0" eaLnBrk="0" fontAlgn="base" hangingPunct="0">
                <a:spcBef>
                  <a:spcPct val="20000"/>
                </a:spcBef>
                <a:spcAft>
                  <a:spcPct val="0"/>
                </a:spcAft>
                <a:buBlip>
                  <a:blip r:embed="rId2"/>
                </a:buBlip>
                <a:defRPr sz="2000" b="1">
                  <a:solidFill>
                    <a:schemeClr val="dk1"/>
                  </a:solidFill>
                  <a:latin typeface="+mn-lt"/>
                  <a:ea typeface="+mn-ea"/>
                  <a:cs typeface="+mn-cs"/>
                </a:defRPr>
              </a:lvl4pPr>
              <a:lvl5pPr marL="2057400" indent="-228600" algn="l" rtl="0" eaLnBrk="0" fontAlgn="base" hangingPunct="0">
                <a:spcBef>
                  <a:spcPct val="20000"/>
                </a:spcBef>
                <a:spcAft>
                  <a:spcPct val="0"/>
                </a:spcAft>
                <a:buBlip>
                  <a:blip r:embed="rId2"/>
                </a:buBlip>
                <a:defRPr sz="2000" b="1">
                  <a:solidFill>
                    <a:schemeClr val="dk1"/>
                  </a:solidFill>
                  <a:latin typeface="+mn-lt"/>
                  <a:ea typeface="+mn-ea"/>
                  <a:cs typeface="+mn-cs"/>
                </a:defRPr>
              </a:lvl5pPr>
              <a:lvl6pPr marL="2514600" indent="-228600" algn="l" rtl="0" fontAlgn="base">
                <a:spcBef>
                  <a:spcPct val="20000"/>
                </a:spcBef>
                <a:spcAft>
                  <a:spcPct val="0"/>
                </a:spcAft>
                <a:buBlip>
                  <a:blip r:embed="rId2"/>
                </a:buBlip>
                <a:defRPr sz="2000" b="1">
                  <a:solidFill>
                    <a:schemeClr val="dk1"/>
                  </a:solidFill>
                  <a:latin typeface="+mn-lt"/>
                  <a:ea typeface="+mn-ea"/>
                  <a:cs typeface="+mn-cs"/>
                </a:defRPr>
              </a:lvl6pPr>
              <a:lvl7pPr marL="2971800" indent="-228600" algn="l" rtl="0" fontAlgn="base">
                <a:spcBef>
                  <a:spcPct val="20000"/>
                </a:spcBef>
                <a:spcAft>
                  <a:spcPct val="0"/>
                </a:spcAft>
                <a:buBlip>
                  <a:blip r:embed="rId2"/>
                </a:buBlip>
                <a:defRPr sz="2000" b="1">
                  <a:solidFill>
                    <a:schemeClr val="dk1"/>
                  </a:solidFill>
                  <a:latin typeface="+mn-lt"/>
                  <a:ea typeface="+mn-ea"/>
                  <a:cs typeface="+mn-cs"/>
                </a:defRPr>
              </a:lvl7pPr>
              <a:lvl8pPr marL="3429000" indent="-228600" algn="l" rtl="0" fontAlgn="base">
                <a:spcBef>
                  <a:spcPct val="20000"/>
                </a:spcBef>
                <a:spcAft>
                  <a:spcPct val="0"/>
                </a:spcAft>
                <a:buBlip>
                  <a:blip r:embed="rId2"/>
                </a:buBlip>
                <a:defRPr sz="2000" b="1">
                  <a:solidFill>
                    <a:schemeClr val="dk1"/>
                  </a:solidFill>
                  <a:latin typeface="+mn-lt"/>
                  <a:ea typeface="+mn-ea"/>
                  <a:cs typeface="+mn-cs"/>
                </a:defRPr>
              </a:lvl8pPr>
              <a:lvl9pPr marL="3886200" indent="-228600" algn="l" rtl="0" fontAlgn="base">
                <a:spcBef>
                  <a:spcPct val="20000"/>
                </a:spcBef>
                <a:spcAft>
                  <a:spcPct val="0"/>
                </a:spcAft>
                <a:buBlip>
                  <a:blip r:embed="rId2"/>
                </a:buBlip>
                <a:defRPr sz="2000" b="1">
                  <a:solidFill>
                    <a:schemeClr val="dk1"/>
                  </a:solidFill>
                  <a:latin typeface="+mn-lt"/>
                  <a:ea typeface="+mn-ea"/>
                  <a:cs typeface="+mn-cs"/>
                </a:defRPr>
              </a:lvl9pPr>
            </a:lstStyle>
            <a:p>
              <a:pPr marL="0" indent="0">
                <a:buFontTx/>
                <a:buNone/>
              </a:pPr>
              <a:r>
                <a:rPr kumimoji="0" lang="en-US" altLang="zh-CN" sz="2200" kern="0" dirty="0"/>
                <a:t>wait(</a:t>
              </a:r>
              <a:r>
                <a:rPr kumimoji="0" lang="en-US" altLang="zh-CN" sz="2200" kern="0" dirty="0">
                  <a:solidFill>
                    <a:srgbClr val="CC00CC"/>
                  </a:solidFill>
                </a:rPr>
                <a:t>token</a:t>
              </a:r>
              <a:r>
                <a:rPr kumimoji="0" lang="en-US" altLang="zh-CN" sz="2200" kern="0" dirty="0" smtClean="0"/>
                <a:t>);</a:t>
              </a:r>
            </a:p>
            <a:p>
              <a:pPr marL="0" indent="0">
                <a:buNone/>
              </a:pPr>
              <a:r>
                <a:rPr lang="en-US" altLang="zh-CN" sz="2200" dirty="0" smtClean="0"/>
                <a:t>wait(</a:t>
              </a:r>
              <a:r>
                <a:rPr lang="en-US" altLang="zh-CN" sz="2200" dirty="0" err="1" smtClean="0">
                  <a:solidFill>
                    <a:srgbClr val="339933"/>
                  </a:solidFill>
                </a:rPr>
                <a:t>readCountMutex</a:t>
              </a:r>
              <a:r>
                <a:rPr lang="en-US" altLang="zh-CN" sz="2200" dirty="0" smtClean="0"/>
                <a:t>);</a:t>
              </a:r>
            </a:p>
            <a:p>
              <a:pPr marL="0" indent="0">
                <a:buNone/>
              </a:pPr>
              <a:r>
                <a:rPr lang="en-US" altLang="zh-CN" sz="2200" dirty="0" smtClean="0"/>
                <a:t>if (</a:t>
              </a:r>
              <a:r>
                <a:rPr lang="en-US" altLang="zh-CN" sz="2200" dirty="0" err="1" smtClean="0"/>
                <a:t>readCount</a:t>
              </a:r>
              <a:r>
                <a:rPr lang="en-US" altLang="zh-CN" sz="2200" dirty="0" smtClean="0"/>
                <a:t> == 0)</a:t>
              </a:r>
            </a:p>
            <a:p>
              <a:pPr marL="0" indent="0">
                <a:buNone/>
              </a:pPr>
              <a:r>
                <a:rPr lang="en-US" altLang="zh-CN" sz="2200" dirty="0"/>
                <a:t> </a:t>
              </a:r>
              <a:r>
                <a:rPr lang="en-US" altLang="zh-CN" sz="2200" dirty="0" smtClean="0"/>
                <a:t>   </a:t>
              </a:r>
              <a:r>
                <a:rPr lang="en-US" altLang="zh-CN" sz="2200" dirty="0"/>
                <a:t>wait</a:t>
              </a:r>
              <a:r>
                <a:rPr lang="en-US" altLang="zh-CN" sz="2200" dirty="0" smtClean="0"/>
                <a:t>(</a:t>
              </a:r>
              <a:r>
                <a:rPr lang="zh-CN" altLang="en-US" sz="2200" dirty="0" smtClean="0">
                  <a:solidFill>
                    <a:srgbClr val="FF0000"/>
                  </a:solidFill>
                </a:rPr>
                <a:t>文件锁</a:t>
              </a:r>
              <a:r>
                <a:rPr lang="en-US" altLang="zh-CN" sz="2200" dirty="0" smtClean="0"/>
                <a:t>); </a:t>
              </a:r>
              <a:endParaRPr lang="en-US" altLang="zh-CN" sz="2200" dirty="0"/>
            </a:p>
            <a:p>
              <a:pPr marL="0" indent="0">
                <a:buNone/>
              </a:pPr>
              <a:r>
                <a:rPr lang="en-US" altLang="zh-CN" sz="2200" dirty="0"/>
                <a:t>signal(</a:t>
              </a:r>
              <a:r>
                <a:rPr lang="en-US" altLang="zh-CN" sz="2200" dirty="0">
                  <a:solidFill>
                    <a:srgbClr val="CC00CC"/>
                  </a:solidFill>
                </a:rPr>
                <a:t>token</a:t>
              </a:r>
              <a:r>
                <a:rPr lang="en-US" altLang="zh-CN" sz="2200" dirty="0" smtClean="0"/>
                <a:t>);</a:t>
              </a:r>
            </a:p>
            <a:p>
              <a:pPr marL="0" indent="0">
                <a:buNone/>
              </a:pPr>
              <a:r>
                <a:rPr kumimoji="0" lang="en-US" altLang="zh-CN" sz="2200" kern="0" dirty="0" err="1" smtClean="0"/>
                <a:t>readCount</a:t>
              </a:r>
              <a:r>
                <a:rPr kumimoji="0" lang="en-US" altLang="zh-CN" sz="2200" kern="0" dirty="0" smtClean="0"/>
                <a:t>++;</a:t>
              </a:r>
            </a:p>
            <a:p>
              <a:pPr marL="0" indent="0">
                <a:buNone/>
              </a:pPr>
              <a:r>
                <a:rPr kumimoji="0" lang="en-US" altLang="zh-CN" sz="2200" kern="0" dirty="0" smtClean="0"/>
                <a:t>signal(</a:t>
              </a:r>
              <a:r>
                <a:rPr lang="en-US" altLang="zh-CN" sz="2200" dirty="0" err="1">
                  <a:solidFill>
                    <a:srgbClr val="339933"/>
                  </a:solidFill>
                </a:rPr>
                <a:t>readCountMutex</a:t>
              </a:r>
              <a:r>
                <a:rPr kumimoji="0" lang="en-US" altLang="zh-CN" sz="2200" kern="0" dirty="0" smtClean="0"/>
                <a:t>);</a:t>
              </a:r>
            </a:p>
            <a:p>
              <a:pPr marL="0" indent="0">
                <a:buNone/>
              </a:pPr>
              <a:r>
                <a:rPr kumimoji="0" lang="zh-CN" altLang="en-US" sz="2200" kern="0" dirty="0">
                  <a:solidFill>
                    <a:srgbClr val="0000FF"/>
                  </a:solidFill>
                </a:rPr>
                <a:t>读</a:t>
              </a:r>
              <a:r>
                <a:rPr kumimoji="0" lang="zh-CN" altLang="en-US" sz="2200" kern="0" dirty="0" smtClean="0">
                  <a:solidFill>
                    <a:srgbClr val="0000FF"/>
                  </a:solidFill>
                </a:rPr>
                <a:t>文件</a:t>
              </a:r>
              <a:endParaRPr kumimoji="0" lang="en-US" altLang="zh-CN" sz="2200" kern="0" dirty="0" smtClean="0">
                <a:solidFill>
                  <a:srgbClr val="0000FF"/>
                </a:solidFill>
              </a:endParaRPr>
            </a:p>
            <a:p>
              <a:pPr marL="0" indent="0">
                <a:buNone/>
              </a:pPr>
              <a:r>
                <a:rPr lang="en-US" altLang="zh-CN" sz="2200" dirty="0"/>
                <a:t>wait(</a:t>
              </a:r>
              <a:r>
                <a:rPr lang="en-US" altLang="zh-CN" sz="2200" dirty="0" err="1">
                  <a:solidFill>
                    <a:srgbClr val="339933"/>
                  </a:solidFill>
                </a:rPr>
                <a:t>readCountMutex</a:t>
              </a:r>
              <a:r>
                <a:rPr lang="en-US" altLang="zh-CN" sz="2200" dirty="0" smtClean="0"/>
                <a:t>);</a:t>
              </a:r>
            </a:p>
            <a:p>
              <a:pPr marL="0" indent="0">
                <a:buNone/>
              </a:pPr>
              <a:r>
                <a:rPr lang="en-US" altLang="zh-CN" sz="2200" dirty="0" err="1" smtClean="0"/>
                <a:t>readCount</a:t>
              </a:r>
              <a:r>
                <a:rPr lang="en-US" altLang="zh-CN" sz="2200" dirty="0" smtClean="0"/>
                <a:t>--;</a:t>
              </a:r>
            </a:p>
            <a:p>
              <a:pPr marL="0" indent="0">
                <a:buNone/>
              </a:pPr>
              <a:r>
                <a:rPr lang="en-US" altLang="zh-CN" sz="2200" dirty="0" smtClean="0"/>
                <a:t>if (</a:t>
              </a:r>
              <a:r>
                <a:rPr lang="en-US" altLang="zh-CN" sz="2200" dirty="0" err="1" smtClean="0"/>
                <a:t>readCount</a:t>
              </a:r>
              <a:r>
                <a:rPr lang="en-US" altLang="zh-CN" sz="2200" dirty="0" smtClean="0"/>
                <a:t> == 0)</a:t>
              </a:r>
            </a:p>
            <a:p>
              <a:pPr marL="0" indent="0">
                <a:buNone/>
              </a:pPr>
              <a:r>
                <a:rPr lang="en-US" altLang="zh-CN" sz="2200" dirty="0"/>
                <a:t> </a:t>
              </a:r>
              <a:r>
                <a:rPr lang="en-US" altLang="zh-CN" sz="2200" dirty="0" smtClean="0"/>
                <a:t>   signal(</a:t>
              </a:r>
              <a:r>
                <a:rPr lang="zh-CN" altLang="en-US" sz="2200" dirty="0" smtClean="0">
                  <a:solidFill>
                    <a:srgbClr val="FF0000"/>
                  </a:solidFill>
                </a:rPr>
                <a:t>文件锁</a:t>
              </a:r>
              <a:r>
                <a:rPr lang="en-US" altLang="zh-CN" sz="2200" dirty="0" smtClean="0"/>
                <a:t>);</a:t>
              </a:r>
              <a:endParaRPr lang="en-US" altLang="zh-CN" sz="2200" dirty="0"/>
            </a:p>
            <a:p>
              <a:pPr marL="0" indent="0">
                <a:buNone/>
              </a:pPr>
              <a:r>
                <a:rPr kumimoji="0" lang="en-US" altLang="zh-CN" sz="2200" kern="0" dirty="0"/>
                <a:t>signal(</a:t>
              </a:r>
              <a:r>
                <a:rPr lang="en-US" altLang="zh-CN" sz="2200" dirty="0" err="1">
                  <a:solidFill>
                    <a:srgbClr val="339933"/>
                  </a:solidFill>
                </a:rPr>
                <a:t>readCountMutex</a:t>
              </a:r>
              <a:r>
                <a:rPr kumimoji="0" lang="en-US" altLang="zh-CN" sz="2200" kern="0" dirty="0"/>
                <a:t>);</a:t>
              </a:r>
            </a:p>
            <a:p>
              <a:pPr marL="0" indent="0">
                <a:buNone/>
              </a:pPr>
              <a:endParaRPr kumimoji="0" lang="en-US" altLang="zh-CN" sz="2200" kern="0" dirty="0">
                <a:solidFill>
                  <a:srgbClr val="0000FF"/>
                </a:solidFill>
              </a:endParaRPr>
            </a:p>
          </p:txBody>
        </p:sp>
        <p:sp>
          <p:nvSpPr>
            <p:cNvPr id="7" name="TextBox 6"/>
            <p:cNvSpPr txBox="1"/>
            <p:nvPr/>
          </p:nvSpPr>
          <p:spPr>
            <a:xfrm>
              <a:off x="4682975" y="838200"/>
              <a:ext cx="803425" cy="461665"/>
            </a:xfrm>
            <a:prstGeom prst="rect">
              <a:avLst/>
            </a:prstGeom>
            <a:noFill/>
          </p:spPr>
          <p:txBody>
            <a:bodyPr wrap="none" rtlCol="0">
              <a:spAutoFit/>
            </a:bodyPr>
            <a:lstStyle/>
            <a:p>
              <a:r>
                <a:rPr lang="zh-CN" altLang="en-US" dirty="0" smtClean="0"/>
                <a:t>读者</a:t>
              </a:r>
              <a:endParaRPr lang="zh-CN" altLang="en-US" dirty="0"/>
            </a:p>
          </p:txBody>
        </p:sp>
      </p:grpSp>
    </p:spTree>
    <p:extLst>
      <p:ext uri="{BB962C8B-B14F-4D97-AF65-F5344CB8AC3E}">
        <p14:creationId xmlns:p14="http://schemas.microsoft.com/office/powerpoint/2010/main" val="4815261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87043" name="Text Box 3"/>
          <p:cNvSpPr txBox="1">
            <a:spLocks noChangeArrowheads="1"/>
          </p:cNvSpPr>
          <p:nvPr/>
        </p:nvSpPr>
        <p:spPr bwMode="auto">
          <a:xfrm>
            <a:off x="560388" y="914400"/>
            <a:ext cx="2640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2.4.3 </a:t>
            </a:r>
            <a:r>
              <a:rPr kumimoji="0" lang="zh-CN" altLang="en-US" sz="2400">
                <a:solidFill>
                  <a:srgbClr val="000000"/>
                </a:solidFill>
                <a:latin typeface="楷体_GB2312" pitchFamily="49" charset="-122"/>
              </a:rPr>
              <a:t>读写者问题</a:t>
            </a:r>
          </a:p>
        </p:txBody>
      </p:sp>
      <p:sp>
        <p:nvSpPr>
          <p:cNvPr id="87044" name="Rectangle 4"/>
          <p:cNvSpPr>
            <a:spLocks noChangeArrowheads="1"/>
          </p:cNvSpPr>
          <p:nvPr/>
        </p:nvSpPr>
        <p:spPr bwMode="auto">
          <a:xfrm>
            <a:off x="533400" y="1371600"/>
            <a:ext cx="8077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2</a:t>
            </a:r>
            <a:r>
              <a:rPr lang="zh-CN" altLang="en-US" sz="2400">
                <a:solidFill>
                  <a:srgbClr val="000000"/>
                </a:solidFill>
              </a:rPr>
              <a:t>．利用</a:t>
            </a:r>
            <a:r>
              <a:rPr lang="zh-CN" altLang="en-US" sz="2400">
                <a:solidFill>
                  <a:srgbClr val="FF0000"/>
                </a:solidFill>
              </a:rPr>
              <a:t>信号量集机制</a:t>
            </a:r>
            <a:r>
              <a:rPr lang="zh-CN" altLang="en-US" sz="2400">
                <a:solidFill>
                  <a:srgbClr val="000000"/>
                </a:solidFill>
              </a:rPr>
              <a:t>解决读者</a:t>
            </a:r>
            <a:r>
              <a:rPr lang="en-US" altLang="zh-CN" sz="2400">
                <a:solidFill>
                  <a:srgbClr val="000000"/>
                </a:solidFill>
              </a:rPr>
              <a:t>—</a:t>
            </a:r>
            <a:r>
              <a:rPr lang="zh-CN" altLang="en-US" sz="2400">
                <a:solidFill>
                  <a:srgbClr val="000000"/>
                </a:solidFill>
              </a:rPr>
              <a:t>写者问题</a:t>
            </a:r>
          </a:p>
          <a:p>
            <a:pPr eaLnBrk="1" hangingPunct="1">
              <a:spcBef>
                <a:spcPct val="0"/>
              </a:spcBef>
              <a:buFontTx/>
              <a:buNone/>
            </a:pPr>
            <a:endParaRPr lang="zh-CN" altLang="en-US" sz="2400">
              <a:solidFill>
                <a:srgbClr val="000000"/>
              </a:solidFill>
            </a:endParaRPr>
          </a:p>
          <a:p>
            <a:pPr eaLnBrk="1" hangingPunct="1">
              <a:spcBef>
                <a:spcPct val="0"/>
              </a:spcBef>
              <a:buFontTx/>
              <a:buNone/>
            </a:pPr>
            <a:r>
              <a:rPr lang="zh-CN" altLang="en-US" sz="2400">
                <a:solidFill>
                  <a:srgbClr val="000000"/>
                </a:solidFill>
              </a:rPr>
              <a:t>这里的读者</a:t>
            </a:r>
            <a:r>
              <a:rPr lang="en-US" altLang="zh-CN" sz="2400">
                <a:solidFill>
                  <a:srgbClr val="000000"/>
                </a:solidFill>
              </a:rPr>
              <a:t>—</a:t>
            </a:r>
            <a:r>
              <a:rPr lang="zh-CN" altLang="en-US" sz="2400">
                <a:solidFill>
                  <a:srgbClr val="000000"/>
                </a:solidFill>
              </a:rPr>
              <a:t>写者问题与前面的略有不同，它</a:t>
            </a:r>
            <a:r>
              <a:rPr lang="zh-CN" altLang="en-US" sz="2400">
                <a:solidFill>
                  <a:srgbClr val="3333CC"/>
                </a:solidFill>
              </a:rPr>
              <a:t>增加了一个限制，即最多只允许</a:t>
            </a:r>
            <a:r>
              <a:rPr lang="en-US" altLang="zh-CN" sz="2400">
                <a:solidFill>
                  <a:srgbClr val="3333CC"/>
                </a:solidFill>
              </a:rPr>
              <a:t>RN</a:t>
            </a:r>
            <a:r>
              <a:rPr lang="zh-CN" altLang="en-US" sz="2400">
                <a:solidFill>
                  <a:srgbClr val="3333CC"/>
                </a:solidFill>
              </a:rPr>
              <a:t>个读者同时读</a:t>
            </a:r>
            <a:r>
              <a:rPr lang="zh-CN" altLang="en-US" sz="2400">
                <a:solidFill>
                  <a:srgbClr val="000000"/>
                </a:solidFill>
              </a:rPr>
              <a:t>。</a:t>
            </a:r>
          </a:p>
          <a:p>
            <a:pPr eaLnBrk="1" hangingPunct="1">
              <a:spcBef>
                <a:spcPct val="0"/>
              </a:spcBef>
              <a:buFontTx/>
              <a:buNone/>
            </a:pPr>
            <a:endParaRPr lang="zh-CN" altLang="en-US" sz="2400">
              <a:solidFill>
                <a:srgbClr val="000000"/>
              </a:solidFill>
            </a:endParaRPr>
          </a:p>
          <a:p>
            <a:pPr eaLnBrk="1" hangingPunct="1">
              <a:spcBef>
                <a:spcPct val="0"/>
              </a:spcBef>
              <a:buFontTx/>
              <a:buNone/>
            </a:pPr>
            <a:r>
              <a:rPr lang="zh-CN" altLang="en-US" sz="2400">
                <a:solidFill>
                  <a:srgbClr val="000000"/>
                </a:solidFill>
              </a:rPr>
              <a:t>为此，又引入了一个信号量</a:t>
            </a:r>
            <a:r>
              <a:rPr lang="en-US" altLang="zh-CN" sz="2400">
                <a:solidFill>
                  <a:srgbClr val="3333CC"/>
                </a:solidFill>
              </a:rPr>
              <a:t>L</a:t>
            </a:r>
            <a:r>
              <a:rPr lang="zh-CN" altLang="en-US" sz="2400">
                <a:solidFill>
                  <a:srgbClr val="000000"/>
                </a:solidFill>
              </a:rPr>
              <a:t>，并赋予其初值为</a:t>
            </a:r>
            <a:r>
              <a:rPr lang="en-US" altLang="zh-CN" sz="2400">
                <a:solidFill>
                  <a:srgbClr val="3333CC"/>
                </a:solidFill>
              </a:rPr>
              <a:t>RN</a:t>
            </a:r>
            <a:r>
              <a:rPr lang="zh-CN" altLang="en-US" sz="2400">
                <a:solidFill>
                  <a:srgbClr val="000000"/>
                </a:solidFill>
              </a:rPr>
              <a:t>，通过执行</a:t>
            </a:r>
            <a:r>
              <a:rPr lang="en-US" altLang="zh-CN" sz="2400">
                <a:solidFill>
                  <a:srgbClr val="3333CC"/>
                </a:solidFill>
              </a:rPr>
              <a:t>Swait(L</a:t>
            </a:r>
            <a:r>
              <a:rPr lang="zh-CN" altLang="en-US" sz="2400">
                <a:solidFill>
                  <a:srgbClr val="3333CC"/>
                </a:solidFill>
              </a:rPr>
              <a:t>，</a:t>
            </a:r>
            <a:r>
              <a:rPr lang="en-US" altLang="zh-CN" sz="2400">
                <a:solidFill>
                  <a:srgbClr val="3333CC"/>
                </a:solidFill>
              </a:rPr>
              <a:t>1</a:t>
            </a:r>
            <a:r>
              <a:rPr lang="zh-CN" altLang="en-US" sz="2400">
                <a:solidFill>
                  <a:srgbClr val="3333CC"/>
                </a:solidFill>
              </a:rPr>
              <a:t>，</a:t>
            </a:r>
            <a:r>
              <a:rPr lang="en-US" altLang="zh-CN" sz="2400">
                <a:solidFill>
                  <a:srgbClr val="3333CC"/>
                </a:solidFill>
              </a:rPr>
              <a:t>1)</a:t>
            </a:r>
            <a:r>
              <a:rPr lang="zh-CN" altLang="en-US" sz="2400">
                <a:solidFill>
                  <a:srgbClr val="000000"/>
                </a:solidFill>
              </a:rPr>
              <a:t>操作，来控制读者的数目。每当有一个读者进入时，就要先执行</a:t>
            </a:r>
            <a:r>
              <a:rPr lang="en-US" altLang="zh-CN" sz="2400">
                <a:solidFill>
                  <a:srgbClr val="3333CC"/>
                </a:solidFill>
              </a:rPr>
              <a:t>Swait(L</a:t>
            </a:r>
            <a:r>
              <a:rPr lang="zh-CN" altLang="en-US" sz="2400">
                <a:solidFill>
                  <a:srgbClr val="3333CC"/>
                </a:solidFill>
              </a:rPr>
              <a:t>，</a:t>
            </a:r>
            <a:r>
              <a:rPr lang="en-US" altLang="zh-CN" sz="2400">
                <a:solidFill>
                  <a:srgbClr val="3333CC"/>
                </a:solidFill>
              </a:rPr>
              <a:t>1</a:t>
            </a:r>
            <a:r>
              <a:rPr lang="zh-CN" altLang="en-US" sz="2400">
                <a:solidFill>
                  <a:srgbClr val="3333CC"/>
                </a:solidFill>
              </a:rPr>
              <a:t>，</a:t>
            </a:r>
            <a:r>
              <a:rPr lang="en-US" altLang="zh-CN" sz="2400">
                <a:solidFill>
                  <a:srgbClr val="3333CC"/>
                </a:solidFill>
              </a:rPr>
              <a:t>1)</a:t>
            </a:r>
            <a:r>
              <a:rPr lang="zh-CN" altLang="en-US" sz="2400">
                <a:solidFill>
                  <a:srgbClr val="000000"/>
                </a:solidFill>
              </a:rPr>
              <a:t>操作，使</a:t>
            </a:r>
            <a:r>
              <a:rPr lang="en-US" altLang="zh-CN" sz="2400">
                <a:solidFill>
                  <a:srgbClr val="3333CC"/>
                </a:solidFill>
              </a:rPr>
              <a:t>L</a:t>
            </a:r>
            <a:r>
              <a:rPr lang="zh-CN" altLang="en-US" sz="2400">
                <a:solidFill>
                  <a:srgbClr val="000000"/>
                </a:solidFill>
              </a:rPr>
              <a:t>的值减</a:t>
            </a:r>
            <a:r>
              <a:rPr lang="en-US" altLang="zh-CN" sz="2400">
                <a:solidFill>
                  <a:srgbClr val="000000"/>
                </a:solidFill>
              </a:rPr>
              <a:t>1</a:t>
            </a:r>
            <a:r>
              <a:rPr lang="zh-CN" altLang="en-US" sz="2400">
                <a:solidFill>
                  <a:srgbClr val="000000"/>
                </a:solidFill>
              </a:rPr>
              <a:t>。当有</a:t>
            </a:r>
            <a:r>
              <a:rPr lang="en-US" altLang="zh-CN" sz="2400">
                <a:solidFill>
                  <a:srgbClr val="3333CC"/>
                </a:solidFill>
              </a:rPr>
              <a:t>RN</a:t>
            </a:r>
            <a:r>
              <a:rPr lang="zh-CN" altLang="en-US" sz="2400">
                <a:solidFill>
                  <a:srgbClr val="000000"/>
                </a:solidFill>
              </a:rPr>
              <a:t>个读者进入读后，</a:t>
            </a:r>
            <a:r>
              <a:rPr lang="en-US" altLang="zh-CN" sz="2400">
                <a:solidFill>
                  <a:srgbClr val="3333CC"/>
                </a:solidFill>
              </a:rPr>
              <a:t>L</a:t>
            </a:r>
            <a:r>
              <a:rPr lang="zh-CN" altLang="en-US" sz="2400">
                <a:solidFill>
                  <a:srgbClr val="000000"/>
                </a:solidFill>
              </a:rPr>
              <a:t>便减为</a:t>
            </a:r>
            <a:r>
              <a:rPr lang="en-US" altLang="zh-CN" sz="2400">
                <a:solidFill>
                  <a:srgbClr val="000000"/>
                </a:solidFill>
              </a:rPr>
              <a:t>0</a:t>
            </a:r>
            <a:r>
              <a:rPr lang="zh-CN" altLang="en-US" sz="2400">
                <a:solidFill>
                  <a:srgbClr val="000000"/>
                </a:solidFill>
              </a:rPr>
              <a:t>，第</a:t>
            </a:r>
            <a:r>
              <a:rPr lang="en-US" altLang="zh-CN" sz="2400">
                <a:solidFill>
                  <a:srgbClr val="3333CC"/>
                </a:solidFill>
              </a:rPr>
              <a:t>RN+1</a:t>
            </a:r>
            <a:r>
              <a:rPr lang="zh-CN" altLang="en-US" sz="2400">
                <a:solidFill>
                  <a:srgbClr val="000000"/>
                </a:solidFill>
              </a:rPr>
              <a:t>个读者要进入读时，必然会因</a:t>
            </a:r>
            <a:r>
              <a:rPr lang="en-US" altLang="zh-CN" sz="2400">
                <a:solidFill>
                  <a:srgbClr val="3333CC"/>
                </a:solidFill>
              </a:rPr>
              <a:t>Swait(L</a:t>
            </a:r>
            <a:r>
              <a:rPr lang="zh-CN" altLang="en-US" sz="2400">
                <a:solidFill>
                  <a:srgbClr val="3333CC"/>
                </a:solidFill>
              </a:rPr>
              <a:t>，</a:t>
            </a:r>
            <a:r>
              <a:rPr lang="en-US" altLang="zh-CN" sz="2400">
                <a:solidFill>
                  <a:srgbClr val="3333CC"/>
                </a:solidFill>
              </a:rPr>
              <a:t>1</a:t>
            </a:r>
            <a:r>
              <a:rPr lang="zh-CN" altLang="en-US" sz="2400">
                <a:solidFill>
                  <a:srgbClr val="3333CC"/>
                </a:solidFill>
              </a:rPr>
              <a:t>，</a:t>
            </a:r>
            <a:r>
              <a:rPr lang="en-US" altLang="zh-CN" sz="2400">
                <a:solidFill>
                  <a:srgbClr val="3333CC"/>
                </a:solidFill>
              </a:rPr>
              <a:t>1)</a:t>
            </a:r>
            <a:r>
              <a:rPr lang="zh-CN" altLang="en-US" sz="2400">
                <a:solidFill>
                  <a:srgbClr val="000000"/>
                </a:solidFill>
              </a:rPr>
              <a:t>操作失败而阻塞。</a:t>
            </a:r>
          </a:p>
        </p:txBody>
      </p:sp>
    </p:spTree>
    <p:extLst>
      <p:ext uri="{BB962C8B-B14F-4D97-AF65-F5344CB8AC3E}">
        <p14:creationId xmlns:p14="http://schemas.microsoft.com/office/powerpoint/2010/main" val="15942848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88067" name="Text Box 3"/>
          <p:cNvSpPr txBox="1">
            <a:spLocks noChangeArrowheads="1"/>
          </p:cNvSpPr>
          <p:nvPr/>
        </p:nvSpPr>
        <p:spPr bwMode="auto">
          <a:xfrm>
            <a:off x="560388" y="914400"/>
            <a:ext cx="2640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en-US" altLang="zh-CN" sz="2400">
                <a:solidFill>
                  <a:srgbClr val="000000"/>
                </a:solidFill>
                <a:latin typeface="楷体_GB2312" pitchFamily="49" charset="-122"/>
              </a:rPr>
              <a:t>2.4.3 </a:t>
            </a:r>
            <a:r>
              <a:rPr kumimoji="0" lang="zh-CN" altLang="en-US" sz="2400">
                <a:solidFill>
                  <a:srgbClr val="000000"/>
                </a:solidFill>
                <a:latin typeface="楷体_GB2312" pitchFamily="49" charset="-122"/>
              </a:rPr>
              <a:t>读写者问题</a:t>
            </a:r>
          </a:p>
        </p:txBody>
      </p:sp>
      <p:sp>
        <p:nvSpPr>
          <p:cNvPr id="88068" name="Rectangle 4"/>
          <p:cNvSpPr>
            <a:spLocks noChangeArrowheads="1"/>
          </p:cNvSpPr>
          <p:nvPr/>
        </p:nvSpPr>
        <p:spPr bwMode="auto">
          <a:xfrm>
            <a:off x="533400"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 </a:t>
            </a:r>
            <a:r>
              <a:rPr lang="zh-CN" altLang="en-US" sz="2400">
                <a:solidFill>
                  <a:srgbClr val="000000"/>
                </a:solidFill>
                <a:latin typeface="楷体_GB2312" pitchFamily="49" charset="-122"/>
              </a:rPr>
              <a:t>利用</a:t>
            </a:r>
            <a:r>
              <a:rPr lang="zh-CN" altLang="en-US" sz="2400">
                <a:solidFill>
                  <a:srgbClr val="FF0000"/>
                </a:solidFill>
              </a:rPr>
              <a:t>信号量集机制</a:t>
            </a:r>
            <a:r>
              <a:rPr lang="zh-CN" altLang="en-US" sz="2400">
                <a:solidFill>
                  <a:srgbClr val="000000"/>
                </a:solidFill>
                <a:latin typeface="楷体_GB2312" pitchFamily="49" charset="-122"/>
              </a:rPr>
              <a:t>解决读者</a:t>
            </a:r>
            <a:r>
              <a:rPr lang="en-US" altLang="zh-CN" sz="2400">
                <a:solidFill>
                  <a:srgbClr val="000000"/>
                </a:solidFill>
                <a:latin typeface="楷体_GB2312" pitchFamily="49" charset="-122"/>
              </a:rPr>
              <a:t>-</a:t>
            </a:r>
            <a:r>
              <a:rPr lang="zh-CN" altLang="en-US" sz="2400">
                <a:solidFill>
                  <a:srgbClr val="000000"/>
                </a:solidFill>
                <a:latin typeface="楷体_GB2312" pitchFamily="49" charset="-122"/>
              </a:rPr>
              <a:t>写者问题</a:t>
            </a:r>
          </a:p>
        </p:txBody>
      </p:sp>
      <p:sp>
        <p:nvSpPr>
          <p:cNvPr id="88069" name="Text Box 5"/>
          <p:cNvSpPr txBox="1">
            <a:spLocks noChangeArrowheads="1"/>
          </p:cNvSpPr>
          <p:nvPr/>
        </p:nvSpPr>
        <p:spPr bwMode="auto">
          <a:xfrm>
            <a:off x="228600" y="2286000"/>
            <a:ext cx="3810000" cy="4121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000">
                <a:solidFill>
                  <a:srgbClr val="0000FF"/>
                </a:solidFill>
                <a:ea typeface="宋体" panose="02010600030101010101" pitchFamily="2" charset="-122"/>
              </a:rPr>
              <a:t>reader</a:t>
            </a:r>
          </a:p>
          <a:p>
            <a:pPr eaLnBrk="1" hangingPunct="1">
              <a:lnSpc>
                <a:spcPct val="110000"/>
              </a:lnSpc>
              <a:spcBef>
                <a:spcPct val="0"/>
              </a:spcBef>
              <a:buFontTx/>
              <a:buNone/>
            </a:pPr>
            <a:r>
              <a:rPr lang="en-US" altLang="zh-CN" sz="200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00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a:solidFill>
                  <a:srgbClr val="000000"/>
                </a:solidFill>
                <a:ea typeface="宋体" panose="02010600030101010101" pitchFamily="2" charset="-122"/>
              </a:rPr>
              <a:t>     </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阅读人数满了吗？若未满，则将阅读人数减</a:t>
            </a:r>
            <a:r>
              <a:rPr lang="en-US" altLang="zh-CN" sz="2000">
                <a:solidFill>
                  <a:srgbClr val="008000"/>
                </a:solidFill>
                <a:latin typeface="楷体_GB2312" pitchFamily="49" charset="-122"/>
              </a:rPr>
              <a:t>1</a:t>
            </a:r>
          </a:p>
          <a:p>
            <a:pPr eaLnBrk="1" hangingPunct="1">
              <a:lnSpc>
                <a:spcPct val="110000"/>
              </a:lnSpc>
              <a:spcBef>
                <a:spcPct val="0"/>
              </a:spcBef>
              <a:buFontTx/>
              <a:buNone/>
            </a:pPr>
            <a:r>
              <a:rPr lang="en-US" altLang="zh-CN" sz="2000">
                <a:solidFill>
                  <a:srgbClr val="000000"/>
                </a:solidFill>
                <a:ea typeface="宋体" panose="02010600030101010101" pitchFamily="2" charset="-122"/>
              </a:rPr>
              <a:t>    Swait(L, 1, 1);</a:t>
            </a:r>
          </a:p>
          <a:p>
            <a:pPr eaLnBrk="1" hangingPunct="1">
              <a:lnSpc>
                <a:spcPct val="110000"/>
              </a:lnSpc>
              <a:spcBef>
                <a:spcPct val="0"/>
              </a:spcBef>
              <a:buFontTx/>
              <a:buNone/>
            </a:pPr>
            <a:r>
              <a:rPr lang="en-US" altLang="zh-CN" sz="2000">
                <a:solidFill>
                  <a:srgbClr val="000000"/>
                </a:solidFill>
                <a:ea typeface="宋体" panose="02010600030101010101" pitchFamily="2" charset="-122"/>
              </a:rPr>
              <a:t>    </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有人在写吗？</a:t>
            </a:r>
            <a:endParaRPr lang="zh-CN" altLang="en-US" sz="2000">
              <a:solidFill>
                <a:srgbClr val="000000"/>
              </a:solidFill>
              <a:ea typeface="宋体" panose="02010600030101010101" pitchFamily="2" charset="-122"/>
            </a:endParaRPr>
          </a:p>
          <a:p>
            <a:pPr eaLnBrk="1" hangingPunct="1">
              <a:lnSpc>
                <a:spcPct val="110000"/>
              </a:lnSpc>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Swait(mutex, 1, 0);</a:t>
            </a:r>
          </a:p>
          <a:p>
            <a:pPr eaLnBrk="1" hangingPunct="1">
              <a:lnSpc>
                <a:spcPct val="110000"/>
              </a:lnSpc>
              <a:spcBef>
                <a:spcPct val="0"/>
              </a:spcBef>
              <a:buFontTx/>
              <a:buNone/>
            </a:pPr>
            <a:r>
              <a:rPr lang="en-US" altLang="zh-CN" sz="2000">
                <a:solidFill>
                  <a:srgbClr val="000000"/>
                </a:solidFill>
                <a:ea typeface="宋体" panose="02010600030101010101" pitchFamily="2" charset="-122"/>
              </a:rPr>
              <a:t>    </a:t>
            </a:r>
            <a:r>
              <a:rPr lang="zh-CN" altLang="en-US" sz="2000">
                <a:solidFill>
                  <a:srgbClr val="000000"/>
                </a:solidFill>
                <a:latin typeface="楷体_GB2312" pitchFamily="49" charset="-122"/>
              </a:rPr>
              <a:t>读操作</a:t>
            </a:r>
            <a:r>
              <a:rPr lang="en-US" altLang="zh-CN" sz="2000">
                <a:solidFill>
                  <a:srgbClr val="000000"/>
                </a:solidFill>
                <a:latin typeface="楷体_GB2312" pitchFamily="49" charset="-122"/>
              </a:rPr>
              <a:t>;</a:t>
            </a:r>
          </a:p>
          <a:p>
            <a:pPr eaLnBrk="1" hangingPunct="1">
              <a:lnSpc>
                <a:spcPct val="110000"/>
              </a:lnSpc>
              <a:spcBef>
                <a:spcPct val="0"/>
              </a:spcBef>
              <a:buFontTx/>
              <a:buNone/>
            </a:pPr>
            <a:r>
              <a:rPr lang="en-US" altLang="zh-CN" sz="2000">
                <a:solidFill>
                  <a:srgbClr val="000000"/>
                </a:solidFill>
                <a:latin typeface="楷体_GB2312" pitchFamily="49" charset="-122"/>
              </a:rPr>
              <a:t>  </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我读完了</a:t>
            </a:r>
          </a:p>
          <a:p>
            <a:pPr eaLnBrk="1" hangingPunct="1">
              <a:lnSpc>
                <a:spcPct val="110000"/>
              </a:lnSpc>
              <a:spcBef>
                <a:spcPct val="0"/>
              </a:spcBef>
              <a:buFontTx/>
              <a:buNone/>
            </a:pPr>
            <a:r>
              <a:rPr lang="zh-CN" altLang="en-US" sz="2000">
                <a:solidFill>
                  <a:srgbClr val="000000"/>
                </a:solidFill>
                <a:latin typeface="楷体_GB2312" pitchFamily="49" charset="-122"/>
              </a:rPr>
              <a:t>  </a:t>
            </a:r>
            <a:r>
              <a:rPr lang="en-US" altLang="zh-CN" sz="2000">
                <a:solidFill>
                  <a:srgbClr val="000000"/>
                </a:solidFill>
                <a:ea typeface="宋体" panose="02010600030101010101" pitchFamily="2" charset="-122"/>
              </a:rPr>
              <a:t>Ssignal(L, 1);</a:t>
            </a:r>
            <a:endParaRPr lang="en-US" altLang="zh-CN" sz="2000">
              <a:solidFill>
                <a:srgbClr val="000000"/>
              </a:solidFill>
              <a:latin typeface="楷体_GB2312" pitchFamily="49" charset="-122"/>
            </a:endParaRPr>
          </a:p>
          <a:p>
            <a:pPr eaLnBrk="1" hangingPunct="1">
              <a:lnSpc>
                <a:spcPct val="110000"/>
              </a:lnSpc>
              <a:spcBef>
                <a:spcPct val="0"/>
              </a:spcBef>
              <a:buFontTx/>
              <a:buNone/>
            </a:pPr>
            <a:r>
              <a:rPr lang="en-US" altLang="zh-CN" sz="2000">
                <a:solidFill>
                  <a:srgbClr val="000000"/>
                </a:solidFill>
                <a:ea typeface="宋体" panose="02010600030101010101" pitchFamily="2" charset="-122"/>
              </a:rPr>
              <a:t>}</a:t>
            </a:r>
          </a:p>
        </p:txBody>
      </p:sp>
      <p:sp>
        <p:nvSpPr>
          <p:cNvPr id="88070" name="Text Box 6"/>
          <p:cNvSpPr txBox="1">
            <a:spLocks noChangeArrowheads="1"/>
          </p:cNvSpPr>
          <p:nvPr/>
        </p:nvSpPr>
        <p:spPr bwMode="auto">
          <a:xfrm>
            <a:off x="4495800" y="2286000"/>
            <a:ext cx="4343400" cy="31162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110000"/>
              </a:lnSpc>
              <a:spcBef>
                <a:spcPct val="0"/>
              </a:spcBef>
              <a:buFontTx/>
              <a:buNone/>
            </a:pPr>
            <a:r>
              <a:rPr lang="en-US" altLang="zh-CN" sz="2000">
                <a:solidFill>
                  <a:srgbClr val="0000FF"/>
                </a:solidFill>
                <a:ea typeface="宋体" panose="02010600030101010101" pitchFamily="2" charset="-122"/>
              </a:rPr>
              <a:t>writer</a:t>
            </a:r>
          </a:p>
          <a:p>
            <a:pPr eaLnBrk="1" hangingPunct="1">
              <a:lnSpc>
                <a:spcPct val="110000"/>
              </a:lnSpc>
              <a:spcBef>
                <a:spcPct val="0"/>
              </a:spcBef>
              <a:buFontTx/>
              <a:buNone/>
            </a:pPr>
            <a:r>
              <a:rPr lang="en-US" altLang="zh-CN" sz="2000">
                <a:solidFill>
                  <a:srgbClr val="000000"/>
                </a:solidFill>
                <a:ea typeface="宋体" panose="02010600030101010101" pitchFamily="2" charset="-122"/>
              </a:rPr>
              <a:t>while (true)</a:t>
            </a:r>
          </a:p>
          <a:p>
            <a:pPr eaLnBrk="1" hangingPunct="1">
              <a:lnSpc>
                <a:spcPct val="110000"/>
              </a:lnSpc>
              <a:spcBef>
                <a:spcPct val="0"/>
              </a:spcBef>
              <a:buFontTx/>
              <a:buNone/>
            </a:pPr>
            <a:r>
              <a:rPr lang="en-US" altLang="zh-CN" sz="2000">
                <a:solidFill>
                  <a:srgbClr val="000000"/>
                </a:solidFill>
                <a:ea typeface="宋体" panose="02010600030101010101" pitchFamily="2" charset="-122"/>
              </a:rPr>
              <a:t>{</a:t>
            </a:r>
          </a:p>
          <a:p>
            <a:pPr eaLnBrk="1" hangingPunct="1">
              <a:lnSpc>
                <a:spcPct val="110000"/>
              </a:lnSpc>
              <a:spcBef>
                <a:spcPct val="0"/>
              </a:spcBef>
              <a:buFontTx/>
              <a:buNone/>
            </a:pPr>
            <a:r>
              <a:rPr lang="en-US" altLang="zh-CN" sz="2000">
                <a:solidFill>
                  <a:srgbClr val="000000"/>
                </a:solidFill>
                <a:ea typeface="宋体" panose="02010600030101010101" pitchFamily="2" charset="-122"/>
              </a:rPr>
              <a:t>    </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有人在写吗？有人在读吗？</a:t>
            </a:r>
            <a:endParaRPr lang="zh-CN" altLang="en-US" sz="2000">
              <a:solidFill>
                <a:srgbClr val="000000"/>
              </a:solidFill>
              <a:ea typeface="宋体" panose="02010600030101010101" pitchFamily="2" charset="-122"/>
            </a:endParaRPr>
          </a:p>
          <a:p>
            <a:pPr eaLnBrk="1" hangingPunct="1">
              <a:lnSpc>
                <a:spcPct val="110000"/>
              </a:lnSpc>
              <a:spcBef>
                <a:spcPct val="0"/>
              </a:spcBef>
              <a:buFontTx/>
              <a:buNone/>
            </a:pPr>
            <a:r>
              <a:rPr lang="zh-CN" altLang="en-US" sz="2000">
                <a:solidFill>
                  <a:srgbClr val="000000"/>
                </a:solidFill>
                <a:ea typeface="宋体" panose="02010600030101010101" pitchFamily="2" charset="-122"/>
              </a:rPr>
              <a:t>    </a:t>
            </a:r>
            <a:r>
              <a:rPr lang="en-US" altLang="zh-CN" sz="2000">
                <a:solidFill>
                  <a:srgbClr val="000000"/>
                </a:solidFill>
                <a:ea typeface="宋体" panose="02010600030101010101" pitchFamily="2" charset="-122"/>
              </a:rPr>
              <a:t>Swait(mutex, 1, 0;  L, RN, 0);</a:t>
            </a:r>
          </a:p>
          <a:p>
            <a:pPr eaLnBrk="1" hangingPunct="1">
              <a:lnSpc>
                <a:spcPct val="110000"/>
              </a:lnSpc>
              <a:spcBef>
                <a:spcPct val="0"/>
              </a:spcBef>
              <a:buFontTx/>
              <a:buNone/>
            </a:pPr>
            <a:r>
              <a:rPr lang="en-US" altLang="zh-CN" sz="2000">
                <a:solidFill>
                  <a:srgbClr val="000000"/>
                </a:solidFill>
                <a:ea typeface="宋体" panose="02010600030101010101" pitchFamily="2" charset="-122"/>
              </a:rPr>
              <a:t>    </a:t>
            </a:r>
            <a:r>
              <a:rPr lang="zh-CN" altLang="en-US" sz="2000">
                <a:solidFill>
                  <a:srgbClr val="000000"/>
                </a:solidFill>
              </a:rPr>
              <a:t>写操作</a:t>
            </a:r>
            <a:r>
              <a:rPr lang="en-US" altLang="zh-CN" sz="2000">
                <a:solidFill>
                  <a:srgbClr val="000000"/>
                </a:solidFill>
              </a:rPr>
              <a:t>;</a:t>
            </a:r>
          </a:p>
          <a:p>
            <a:pPr eaLnBrk="1" hangingPunct="1">
              <a:lnSpc>
                <a:spcPct val="110000"/>
              </a:lnSpc>
              <a:spcBef>
                <a:spcPct val="0"/>
              </a:spcBef>
              <a:buFontTx/>
              <a:buNone/>
            </a:pPr>
            <a:r>
              <a:rPr lang="en-US" altLang="zh-CN" sz="2000">
                <a:solidFill>
                  <a:srgbClr val="000000"/>
                </a:solidFill>
              </a:rPr>
              <a:t>    </a:t>
            </a:r>
            <a:r>
              <a:rPr lang="en-US" altLang="zh-CN" sz="2000">
                <a:solidFill>
                  <a:srgbClr val="008000"/>
                </a:solidFill>
                <a:latin typeface="楷体_GB2312" pitchFamily="49" charset="-122"/>
              </a:rPr>
              <a:t>// </a:t>
            </a:r>
            <a:r>
              <a:rPr lang="zh-CN" altLang="en-US" sz="2000">
                <a:solidFill>
                  <a:srgbClr val="008000"/>
                </a:solidFill>
                <a:latin typeface="楷体_GB2312" pitchFamily="49" charset="-122"/>
              </a:rPr>
              <a:t>我写完了，释放互斥锁</a:t>
            </a:r>
            <a:endParaRPr lang="zh-CN" altLang="en-US" sz="2000">
              <a:solidFill>
                <a:srgbClr val="000000"/>
              </a:solidFill>
            </a:endParaRPr>
          </a:p>
          <a:p>
            <a:pPr eaLnBrk="1" hangingPunct="1">
              <a:lnSpc>
                <a:spcPct val="110000"/>
              </a:lnSpc>
              <a:spcBef>
                <a:spcPct val="0"/>
              </a:spcBef>
              <a:buFontTx/>
              <a:buNone/>
            </a:pPr>
            <a:r>
              <a:rPr lang="zh-CN" altLang="en-US" sz="2000">
                <a:solidFill>
                  <a:srgbClr val="000000"/>
                </a:solidFill>
              </a:rPr>
              <a:t>    </a:t>
            </a:r>
            <a:r>
              <a:rPr lang="en-US" altLang="zh-CN" sz="2000">
                <a:solidFill>
                  <a:srgbClr val="000000"/>
                </a:solidFill>
              </a:rPr>
              <a:t>Ssignale(mutex, 1);</a:t>
            </a:r>
            <a:r>
              <a:rPr lang="en-US" altLang="zh-CN" sz="2000">
                <a:solidFill>
                  <a:srgbClr val="000000"/>
                </a:solidFill>
                <a:ea typeface="宋体" panose="02010600030101010101" pitchFamily="2" charset="-122"/>
              </a:rPr>
              <a:t/>
            </a:r>
            <a:br>
              <a:rPr lang="en-US" altLang="zh-CN" sz="2000">
                <a:solidFill>
                  <a:srgbClr val="000000"/>
                </a:solidFill>
                <a:ea typeface="宋体" panose="02010600030101010101" pitchFamily="2" charset="-122"/>
              </a:rPr>
            </a:br>
            <a:r>
              <a:rPr lang="en-US" altLang="zh-CN" sz="2000">
                <a:solidFill>
                  <a:srgbClr val="000000"/>
                </a:solidFill>
                <a:ea typeface="宋体" panose="02010600030101010101" pitchFamily="2" charset="-122"/>
              </a:rPr>
              <a:t>}</a:t>
            </a:r>
          </a:p>
        </p:txBody>
      </p:sp>
      <p:sp>
        <p:nvSpPr>
          <p:cNvPr id="88071" name="Line 7"/>
          <p:cNvSpPr>
            <a:spLocks noChangeShapeType="1"/>
          </p:cNvSpPr>
          <p:nvPr/>
        </p:nvSpPr>
        <p:spPr bwMode="auto">
          <a:xfrm>
            <a:off x="4267200" y="2286000"/>
            <a:ext cx="0" cy="45720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88072" name="Text Box 11"/>
          <p:cNvSpPr txBox="1">
            <a:spLocks noChangeArrowheads="1"/>
          </p:cNvSpPr>
          <p:nvPr/>
        </p:nvSpPr>
        <p:spPr bwMode="auto">
          <a:xfrm>
            <a:off x="457200" y="1828800"/>
            <a:ext cx="12890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lnSpc>
                <a:spcPct val="80000"/>
              </a:lnSpc>
              <a:buFontTx/>
              <a:buNone/>
            </a:pPr>
            <a:r>
              <a:rPr lang="zh-CN" altLang="en-US" sz="2400">
                <a:solidFill>
                  <a:srgbClr val="000000"/>
                </a:solidFill>
              </a:rPr>
              <a:t>信号量</a:t>
            </a:r>
            <a:r>
              <a:rPr lang="en-US" altLang="zh-CN" sz="2400">
                <a:solidFill>
                  <a:srgbClr val="000000"/>
                </a:solidFill>
              </a:rPr>
              <a:t>L</a:t>
            </a:r>
          </a:p>
        </p:txBody>
      </p:sp>
    </p:spTree>
    <p:extLst>
      <p:ext uri="{BB962C8B-B14F-4D97-AF65-F5344CB8AC3E}">
        <p14:creationId xmlns:p14="http://schemas.microsoft.com/office/powerpoint/2010/main" val="39641579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89091" name="Rectangle 3"/>
          <p:cNvSpPr>
            <a:spLocks noChangeArrowheads="1"/>
          </p:cNvSpPr>
          <p:nvPr/>
        </p:nvSpPr>
        <p:spPr bwMode="auto">
          <a:xfrm>
            <a:off x="533400" y="1371600"/>
            <a:ext cx="8077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kumimoji="0" lang="zh-CN" altLang="en-US" sz="2400">
                <a:solidFill>
                  <a:srgbClr val="000000"/>
                </a:solidFill>
              </a:rPr>
              <a:t>进    阶</a:t>
            </a:r>
          </a:p>
          <a:p>
            <a:pPr eaLnBrk="1" hangingPunct="1">
              <a:spcBef>
                <a:spcPct val="0"/>
              </a:spcBef>
              <a:buFontTx/>
              <a:buNone/>
            </a:pPr>
            <a:r>
              <a:rPr kumimoji="0" lang="en-US" altLang="zh-CN" sz="2400">
                <a:solidFill>
                  <a:srgbClr val="000000"/>
                </a:solidFill>
              </a:rPr>
              <a:t>1</a:t>
            </a:r>
            <a:r>
              <a:rPr kumimoji="0" lang="zh-CN" altLang="en-US" sz="2400">
                <a:solidFill>
                  <a:srgbClr val="000000"/>
                </a:solidFill>
              </a:rPr>
              <a:t>、用程序实现生产者－消费者问题。</a:t>
            </a:r>
          </a:p>
          <a:p>
            <a:pPr eaLnBrk="1" hangingPunct="1">
              <a:spcBef>
                <a:spcPct val="0"/>
              </a:spcBef>
              <a:buFontTx/>
              <a:buNone/>
            </a:pPr>
            <a:r>
              <a:rPr kumimoji="0" lang="en-US" altLang="zh-CN" sz="2400">
                <a:solidFill>
                  <a:srgbClr val="000000"/>
                </a:solidFill>
              </a:rPr>
              <a:t>2</a:t>
            </a:r>
            <a:r>
              <a:rPr kumimoji="0" lang="zh-CN" altLang="en-US" sz="2400">
                <a:solidFill>
                  <a:srgbClr val="000000"/>
                </a:solidFill>
              </a:rPr>
              <a:t>、用程序实现读者－写者问题</a:t>
            </a:r>
            <a:r>
              <a:rPr kumimoji="0" lang="en-US" altLang="zh-CN" sz="2400">
                <a:solidFill>
                  <a:srgbClr val="000000"/>
                </a:solidFill>
              </a:rPr>
              <a:t>(</a:t>
            </a:r>
            <a:r>
              <a:rPr kumimoji="0" lang="zh-CN" altLang="en-US" sz="2400">
                <a:solidFill>
                  <a:srgbClr val="000000"/>
                </a:solidFill>
              </a:rPr>
              <a:t>读者优先和写者优先</a:t>
            </a:r>
            <a:r>
              <a:rPr kumimoji="0" lang="en-US" altLang="zh-CN" sz="2400">
                <a:solidFill>
                  <a:srgbClr val="000000"/>
                </a:solidFill>
              </a:rPr>
              <a:t>)</a:t>
            </a:r>
            <a:r>
              <a:rPr kumimoji="0" lang="zh-CN" altLang="en-US" sz="2400">
                <a:solidFill>
                  <a:srgbClr val="000000"/>
                </a:solidFill>
              </a:rPr>
              <a:t>。</a:t>
            </a:r>
          </a:p>
          <a:p>
            <a:pPr eaLnBrk="1" hangingPunct="1">
              <a:spcBef>
                <a:spcPct val="0"/>
              </a:spcBef>
              <a:buFontTx/>
              <a:buNone/>
            </a:pPr>
            <a:r>
              <a:rPr kumimoji="0" lang="en-US" altLang="zh-CN" sz="2400">
                <a:solidFill>
                  <a:srgbClr val="000000"/>
                </a:solidFill>
              </a:rPr>
              <a:t>3</a:t>
            </a:r>
            <a:r>
              <a:rPr kumimoji="0" lang="zh-CN" altLang="en-US" sz="2400">
                <a:solidFill>
                  <a:srgbClr val="000000"/>
                </a:solidFill>
              </a:rPr>
              <a:t>、用程序实现哲学家就餐问题。</a:t>
            </a:r>
          </a:p>
          <a:p>
            <a:pPr eaLnBrk="1" hangingPunct="1">
              <a:spcBef>
                <a:spcPct val="0"/>
              </a:spcBef>
              <a:buFontTx/>
              <a:buNone/>
            </a:pPr>
            <a:r>
              <a:rPr kumimoji="0" lang="en-US" altLang="zh-CN" sz="2400">
                <a:solidFill>
                  <a:srgbClr val="000000"/>
                </a:solidFill>
              </a:rPr>
              <a:t>4</a:t>
            </a:r>
            <a:r>
              <a:rPr kumimoji="0" lang="zh-CN" altLang="en-US" sz="2400">
                <a:solidFill>
                  <a:srgbClr val="000000"/>
                </a:solidFill>
              </a:rPr>
              <a:t>、用程序实现理发师睡觉问题。</a:t>
            </a:r>
          </a:p>
          <a:p>
            <a:pPr eaLnBrk="1" hangingPunct="1">
              <a:spcBef>
                <a:spcPct val="0"/>
              </a:spcBef>
              <a:buFontTx/>
              <a:buNone/>
            </a:pPr>
            <a:endParaRPr kumimoji="0" lang="zh-CN" altLang="en-US" sz="2400">
              <a:solidFill>
                <a:srgbClr val="000000"/>
              </a:solidFill>
            </a:endParaRPr>
          </a:p>
          <a:p>
            <a:pPr eaLnBrk="1" hangingPunct="1">
              <a:spcBef>
                <a:spcPct val="0"/>
              </a:spcBef>
              <a:buFontTx/>
              <a:buNone/>
            </a:pPr>
            <a:r>
              <a:rPr kumimoji="0" lang="zh-CN" altLang="en-US" sz="2400">
                <a:solidFill>
                  <a:srgbClr val="000000"/>
                </a:solidFill>
              </a:rPr>
              <a:t>课外阅读</a:t>
            </a:r>
          </a:p>
          <a:p>
            <a:pPr eaLnBrk="1" hangingPunct="1">
              <a:spcBef>
                <a:spcPct val="0"/>
              </a:spcBef>
              <a:buFontTx/>
              <a:buNone/>
            </a:pPr>
            <a:r>
              <a:rPr kumimoji="0" lang="zh-CN" altLang="en-US" sz="2400">
                <a:solidFill>
                  <a:srgbClr val="000000"/>
                </a:solidFill>
              </a:rPr>
              <a:t>深入了解理发师睡觉问题。</a:t>
            </a:r>
            <a:r>
              <a:rPr kumimoji="0" lang="zh-CN" altLang="en-US" sz="2400" b="0">
                <a:solidFill>
                  <a:srgbClr val="000000"/>
                </a:solidFill>
              </a:rPr>
              <a:t> </a:t>
            </a:r>
          </a:p>
        </p:txBody>
      </p:sp>
    </p:spTree>
    <p:extLst>
      <p:ext uri="{BB962C8B-B14F-4D97-AF65-F5344CB8AC3E}">
        <p14:creationId xmlns:p14="http://schemas.microsoft.com/office/powerpoint/2010/main" val="25026756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0115"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0116" name="Rectangle 4"/>
          <p:cNvSpPr>
            <a:spLocks noChangeArrowheads="1"/>
          </p:cNvSpPr>
          <p:nvPr/>
        </p:nvSpPr>
        <p:spPr bwMode="auto">
          <a:xfrm>
            <a:off x="533400" y="1676400"/>
            <a:ext cx="7391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buClr>
                <a:srgbClr val="808080"/>
              </a:buClr>
              <a:buSzPct val="75000"/>
              <a:buFont typeface="Wingdings" panose="05000000000000000000" pitchFamily="2" charset="2"/>
              <a:buChar char="n"/>
            </a:pPr>
            <a:r>
              <a:rPr kumimoji="0" lang="zh-CN" altLang="en-US" sz="2400">
                <a:solidFill>
                  <a:srgbClr val="000000"/>
                </a:solidFill>
              </a:rPr>
              <a:t>使用</a:t>
            </a:r>
            <a:r>
              <a:rPr kumimoji="0" lang="zh-CN" altLang="en-US" sz="2400">
                <a:solidFill>
                  <a:srgbClr val="3333CC"/>
                </a:solidFill>
              </a:rPr>
              <a:t>信号量</a:t>
            </a:r>
            <a:r>
              <a:rPr kumimoji="0" lang="zh-CN" altLang="en-US" sz="2400">
                <a:solidFill>
                  <a:srgbClr val="000000"/>
                </a:solidFill>
              </a:rPr>
              <a:t>来处理</a:t>
            </a:r>
            <a:r>
              <a:rPr kumimoji="0" lang="zh-CN" altLang="en-US" sz="2400">
                <a:solidFill>
                  <a:srgbClr val="3333CC"/>
                </a:solidFill>
              </a:rPr>
              <a:t>同步问题</a:t>
            </a:r>
            <a:r>
              <a:rPr kumimoji="0" lang="zh-CN" altLang="en-US" sz="2400">
                <a:solidFill>
                  <a:srgbClr val="000000"/>
                </a:solidFill>
              </a:rPr>
              <a:t>时，同步操作</a:t>
            </a:r>
            <a:r>
              <a:rPr kumimoji="0" lang="en-US" altLang="zh-CN" sz="2400">
                <a:solidFill>
                  <a:srgbClr val="3333CC"/>
                </a:solidFill>
              </a:rPr>
              <a:t>wait(S)</a:t>
            </a:r>
            <a:r>
              <a:rPr kumimoji="0" lang="zh-CN" altLang="en-US" sz="2400">
                <a:solidFill>
                  <a:srgbClr val="000000"/>
                </a:solidFill>
              </a:rPr>
              <a:t>和</a:t>
            </a:r>
            <a:r>
              <a:rPr kumimoji="0" lang="en-US" altLang="zh-CN" sz="2400">
                <a:solidFill>
                  <a:srgbClr val="3333CC"/>
                </a:solidFill>
              </a:rPr>
              <a:t>signal(S)</a:t>
            </a:r>
            <a:r>
              <a:rPr kumimoji="0" lang="zh-CN" altLang="en-US" sz="2400">
                <a:solidFill>
                  <a:srgbClr val="3333CC"/>
                </a:solidFill>
              </a:rPr>
              <a:t>分散</a:t>
            </a:r>
            <a:r>
              <a:rPr kumimoji="0" lang="zh-CN" altLang="en-US" sz="2400">
                <a:solidFill>
                  <a:srgbClr val="000000"/>
                </a:solidFill>
              </a:rPr>
              <a:t>在各个进程中，并</a:t>
            </a:r>
            <a:r>
              <a:rPr kumimoji="0" lang="zh-CN" altLang="en-US" sz="2400">
                <a:solidFill>
                  <a:srgbClr val="3333CC"/>
                </a:solidFill>
              </a:rPr>
              <a:t>遍布整个程序</a:t>
            </a:r>
            <a:r>
              <a:rPr kumimoji="0" lang="zh-CN" altLang="en-US" sz="2400">
                <a:solidFill>
                  <a:srgbClr val="000000"/>
                </a:solidFill>
              </a:rPr>
              <a:t>，这不仅</a:t>
            </a:r>
            <a:r>
              <a:rPr kumimoji="0" lang="zh-CN" altLang="en-US" sz="2400">
                <a:solidFill>
                  <a:srgbClr val="3333CC"/>
                </a:solidFill>
              </a:rPr>
              <a:t>给系统的管理和程序的维护、修改带来了麻烦</a:t>
            </a:r>
            <a:r>
              <a:rPr kumimoji="0" lang="zh-CN" altLang="en-US" sz="2400">
                <a:solidFill>
                  <a:srgbClr val="000000"/>
                </a:solidFill>
              </a:rPr>
              <a:t>，而且还会因</a:t>
            </a:r>
            <a:r>
              <a:rPr kumimoji="0" lang="zh-CN" altLang="en-US" sz="2400">
                <a:solidFill>
                  <a:srgbClr val="3333CC"/>
                </a:solidFill>
              </a:rPr>
              <a:t>同步操作的使用不当造成死锁</a:t>
            </a:r>
            <a:r>
              <a:rPr kumimoji="0" lang="zh-CN" altLang="en-US" sz="2400">
                <a:solidFill>
                  <a:srgbClr val="000000"/>
                </a:solidFill>
              </a:rPr>
              <a:t>。为了解决上述问题，又产生了一种</a:t>
            </a:r>
            <a:r>
              <a:rPr kumimoji="0" lang="zh-CN" altLang="en-US" sz="2400">
                <a:solidFill>
                  <a:srgbClr val="3333CC"/>
                </a:solidFill>
              </a:rPr>
              <a:t>新的进程同步工具</a:t>
            </a:r>
            <a:r>
              <a:rPr kumimoji="0" lang="en-US" altLang="zh-CN" sz="2400">
                <a:solidFill>
                  <a:srgbClr val="000000"/>
                </a:solidFill>
              </a:rPr>
              <a:t>——</a:t>
            </a:r>
            <a:r>
              <a:rPr kumimoji="0" lang="zh-CN" altLang="en-US" sz="2400">
                <a:solidFill>
                  <a:srgbClr val="FF0000"/>
                </a:solidFill>
              </a:rPr>
              <a:t>管程</a:t>
            </a:r>
            <a:r>
              <a:rPr kumimoji="0" lang="en-US" altLang="zh-CN" sz="2400">
                <a:solidFill>
                  <a:srgbClr val="000000"/>
                </a:solidFill>
              </a:rPr>
              <a:t>(Monitors)</a:t>
            </a:r>
            <a:r>
              <a:rPr kumimoji="0" lang="zh-CN" altLang="en-US" sz="2400">
                <a:solidFill>
                  <a:srgbClr val="000000"/>
                </a:solidFill>
              </a:rPr>
              <a:t>。</a:t>
            </a:r>
          </a:p>
        </p:txBody>
      </p:sp>
    </p:spTree>
    <p:extLst>
      <p:ext uri="{BB962C8B-B14F-4D97-AF65-F5344CB8AC3E}">
        <p14:creationId xmlns:p14="http://schemas.microsoft.com/office/powerpoint/2010/main" val="27702703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z="3200" smtClean="0"/>
              <a:t>2.4 </a:t>
            </a:r>
            <a:r>
              <a:rPr lang="zh-CN" altLang="en-US" sz="3200" smtClean="0"/>
              <a:t>经典进程的同步问题</a:t>
            </a:r>
          </a:p>
        </p:txBody>
      </p:sp>
      <p:sp>
        <p:nvSpPr>
          <p:cNvPr id="91139" name="Text Box 3"/>
          <p:cNvSpPr txBox="1">
            <a:spLocks noChangeArrowheads="1"/>
          </p:cNvSpPr>
          <p:nvPr/>
        </p:nvSpPr>
        <p:spPr bwMode="auto">
          <a:xfrm>
            <a:off x="762000" y="1046163"/>
            <a:ext cx="2333625"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latin typeface="楷体_GB2312" pitchFamily="49" charset="-122"/>
              </a:rPr>
              <a:t>2.3.4 </a:t>
            </a:r>
            <a:r>
              <a:rPr lang="zh-CN" altLang="en-US" sz="2400">
                <a:solidFill>
                  <a:srgbClr val="000000"/>
                </a:solidFill>
                <a:latin typeface="楷体_GB2312" pitchFamily="49" charset="-122"/>
              </a:rPr>
              <a:t>管程机制</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1140" name="Rectangle 4"/>
          <p:cNvSpPr>
            <a:spLocks noChangeArrowheads="1"/>
          </p:cNvSpPr>
          <p:nvPr/>
        </p:nvSpPr>
        <p:spPr bwMode="auto">
          <a:xfrm>
            <a:off x="533400" y="1676400"/>
            <a:ext cx="7391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3200" b="1">
                <a:solidFill>
                  <a:schemeClr val="tx1"/>
                </a:solidFill>
                <a:latin typeface="Arial" panose="020B0604020202020204" pitchFamily="34" charset="0"/>
                <a:ea typeface="楷体_GB2312" pitchFamily="49" charset="-122"/>
              </a:defRPr>
            </a:lvl1pPr>
            <a:lvl2pPr marL="742950" indent="-285750">
              <a:spcBef>
                <a:spcPct val="20000"/>
              </a:spcBef>
              <a:buBlip>
                <a:blip r:embed="rId2"/>
              </a:buBlip>
              <a:defRPr sz="2800" b="1">
                <a:solidFill>
                  <a:schemeClr val="tx1"/>
                </a:solidFill>
                <a:latin typeface="Arial" panose="020B0604020202020204" pitchFamily="34" charset="0"/>
                <a:ea typeface="楷体_GB2312" pitchFamily="49" charset="-122"/>
              </a:defRPr>
            </a:lvl2pPr>
            <a:lvl3pPr marL="1143000" indent="-228600">
              <a:spcBef>
                <a:spcPct val="20000"/>
              </a:spcBef>
              <a:buBlip>
                <a:blip r:embed="rId2"/>
              </a:buBlip>
              <a:defRPr sz="2400" b="1">
                <a:solidFill>
                  <a:schemeClr val="tx1"/>
                </a:solidFill>
                <a:latin typeface="Arial" panose="020B0604020202020204" pitchFamily="34" charset="0"/>
                <a:ea typeface="楷体_GB2312" pitchFamily="49" charset="-122"/>
              </a:defRPr>
            </a:lvl3pPr>
            <a:lvl4pPr marL="1600200" indent="-228600">
              <a:spcBef>
                <a:spcPct val="20000"/>
              </a:spcBef>
              <a:buBlip>
                <a:blip r:embed="rId2"/>
              </a:buBlip>
              <a:defRPr sz="2000" b="1">
                <a:solidFill>
                  <a:schemeClr val="tx1"/>
                </a:solidFill>
                <a:latin typeface="Arial" panose="020B0604020202020204" pitchFamily="34" charset="0"/>
                <a:ea typeface="楷体_GB2312" pitchFamily="49" charset="-122"/>
              </a:defRPr>
            </a:lvl4pPr>
            <a:lvl5pPr marL="2057400" indent="-228600">
              <a:spcBef>
                <a:spcPct val="20000"/>
              </a:spcBef>
              <a:buBlip>
                <a:blip r:embed="rId2"/>
              </a:buBlip>
              <a:defRPr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Blip>
                <a:blip r:embed="rId2"/>
              </a:buBlip>
              <a:defRPr sz="2000" b="1">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400">
                <a:solidFill>
                  <a:srgbClr val="000000"/>
                </a:solidFill>
              </a:rPr>
              <a:t>1. </a:t>
            </a:r>
            <a:r>
              <a:rPr lang="zh-CN" altLang="en-US" sz="2400">
                <a:solidFill>
                  <a:srgbClr val="FF0000"/>
                </a:solidFill>
              </a:rPr>
              <a:t>管程的定义</a:t>
            </a:r>
          </a:p>
          <a:p>
            <a:pPr eaLnBrk="1" hangingPunct="1">
              <a:spcBef>
                <a:spcPct val="0"/>
              </a:spcBef>
              <a:buFontTx/>
              <a:buNone/>
            </a:pPr>
            <a:r>
              <a:rPr lang="zh-CN" altLang="en-US" sz="2400">
                <a:solidFill>
                  <a:srgbClr val="3333CC"/>
                </a:solidFill>
              </a:rPr>
              <a:t>代表共享资源</a:t>
            </a:r>
            <a:r>
              <a:rPr lang="zh-CN" altLang="en-US" sz="2400">
                <a:solidFill>
                  <a:srgbClr val="000000"/>
                </a:solidFill>
              </a:rPr>
              <a:t>的</a:t>
            </a:r>
            <a:r>
              <a:rPr lang="zh-CN" altLang="en-US" sz="2400">
                <a:solidFill>
                  <a:srgbClr val="3333CC"/>
                </a:solidFill>
              </a:rPr>
              <a:t>数据结构</a:t>
            </a:r>
            <a:r>
              <a:rPr lang="zh-CN" altLang="en-US" sz="2400">
                <a:solidFill>
                  <a:srgbClr val="000000"/>
                </a:solidFill>
              </a:rPr>
              <a:t>，以及由</a:t>
            </a:r>
            <a:r>
              <a:rPr lang="zh-CN" altLang="en-US" sz="2400">
                <a:solidFill>
                  <a:srgbClr val="3333CC"/>
                </a:solidFill>
              </a:rPr>
              <a:t>对该共享数据结构实施操作</a:t>
            </a:r>
            <a:r>
              <a:rPr lang="zh-CN" altLang="en-US" sz="2400">
                <a:solidFill>
                  <a:srgbClr val="000000"/>
                </a:solidFill>
              </a:rPr>
              <a:t>的</a:t>
            </a:r>
            <a:r>
              <a:rPr lang="zh-CN" altLang="en-US" sz="2400">
                <a:solidFill>
                  <a:srgbClr val="3333CC"/>
                </a:solidFill>
              </a:rPr>
              <a:t>一组过程</a:t>
            </a:r>
            <a:r>
              <a:rPr lang="zh-CN" altLang="en-US" sz="2400">
                <a:solidFill>
                  <a:srgbClr val="000000"/>
                </a:solidFill>
              </a:rPr>
              <a:t>所组成的</a:t>
            </a:r>
            <a:r>
              <a:rPr lang="zh-CN" altLang="en-US" sz="2400">
                <a:solidFill>
                  <a:srgbClr val="3333CC"/>
                </a:solidFill>
              </a:rPr>
              <a:t>资源管理程序</a:t>
            </a:r>
            <a:r>
              <a:rPr lang="zh-CN" altLang="en-US" sz="2400">
                <a:solidFill>
                  <a:srgbClr val="000000"/>
                </a:solidFill>
              </a:rPr>
              <a:t>，共同构成了一个操作系统的资源管理模块，我们称之为</a:t>
            </a:r>
            <a:r>
              <a:rPr lang="zh-CN" altLang="en-US" sz="2400">
                <a:solidFill>
                  <a:srgbClr val="FF0000"/>
                </a:solidFill>
              </a:rPr>
              <a:t>管程</a:t>
            </a:r>
            <a:r>
              <a:rPr lang="zh-CN" altLang="en-US" sz="2400">
                <a:solidFill>
                  <a:srgbClr val="000000"/>
                </a:solidFill>
              </a:rPr>
              <a:t>。</a:t>
            </a:r>
          </a:p>
          <a:p>
            <a:pPr eaLnBrk="1" hangingPunct="1">
              <a:spcBef>
                <a:spcPct val="0"/>
              </a:spcBef>
              <a:buFontTx/>
              <a:buNone/>
            </a:pPr>
            <a:r>
              <a:rPr lang="zh-CN" altLang="en-US" sz="2400">
                <a:solidFill>
                  <a:srgbClr val="000000"/>
                </a:solidFill>
              </a:rPr>
              <a:t>一个</a:t>
            </a:r>
            <a:r>
              <a:rPr lang="zh-CN" altLang="en-US" sz="2400">
                <a:solidFill>
                  <a:srgbClr val="FF0000"/>
                </a:solidFill>
              </a:rPr>
              <a:t>管程</a:t>
            </a:r>
            <a:r>
              <a:rPr lang="zh-CN" altLang="en-US" sz="2400">
                <a:solidFill>
                  <a:srgbClr val="000000"/>
                </a:solidFill>
              </a:rPr>
              <a:t>定义了一个</a:t>
            </a:r>
            <a:r>
              <a:rPr lang="zh-CN" altLang="en-US" sz="2400">
                <a:solidFill>
                  <a:srgbClr val="3333CC"/>
                </a:solidFill>
              </a:rPr>
              <a:t>数据结构</a:t>
            </a:r>
            <a:r>
              <a:rPr lang="zh-CN" altLang="en-US" sz="2400">
                <a:solidFill>
                  <a:srgbClr val="000000"/>
                </a:solidFill>
              </a:rPr>
              <a:t>和能为并发进程所执行</a:t>
            </a:r>
            <a:r>
              <a:rPr lang="en-US" altLang="zh-CN" sz="2400">
                <a:solidFill>
                  <a:srgbClr val="000000"/>
                </a:solidFill>
              </a:rPr>
              <a:t>(</a:t>
            </a:r>
            <a:r>
              <a:rPr lang="zh-CN" altLang="en-US" sz="2400">
                <a:solidFill>
                  <a:srgbClr val="000000"/>
                </a:solidFill>
              </a:rPr>
              <a:t>在该数据结构上</a:t>
            </a:r>
            <a:r>
              <a:rPr lang="en-US" altLang="zh-CN" sz="2400">
                <a:solidFill>
                  <a:srgbClr val="000000"/>
                </a:solidFill>
              </a:rPr>
              <a:t>)</a:t>
            </a:r>
            <a:r>
              <a:rPr lang="zh-CN" altLang="en-US" sz="2400">
                <a:solidFill>
                  <a:srgbClr val="000000"/>
                </a:solidFill>
              </a:rPr>
              <a:t>的</a:t>
            </a:r>
            <a:r>
              <a:rPr lang="zh-CN" altLang="en-US" sz="2400">
                <a:solidFill>
                  <a:srgbClr val="3333CC"/>
                </a:solidFill>
              </a:rPr>
              <a:t>一组操作</a:t>
            </a:r>
            <a:r>
              <a:rPr lang="zh-CN" altLang="en-US" sz="2400">
                <a:solidFill>
                  <a:srgbClr val="000000"/>
                </a:solidFill>
              </a:rPr>
              <a:t>，这组操作能</a:t>
            </a:r>
            <a:r>
              <a:rPr lang="zh-CN" altLang="en-US" sz="2400">
                <a:solidFill>
                  <a:srgbClr val="3333CC"/>
                </a:solidFill>
              </a:rPr>
              <a:t>同步进程</a:t>
            </a:r>
            <a:r>
              <a:rPr lang="zh-CN" altLang="en-US" sz="2400">
                <a:solidFill>
                  <a:srgbClr val="000000"/>
                </a:solidFill>
              </a:rPr>
              <a:t>和</a:t>
            </a:r>
            <a:r>
              <a:rPr lang="zh-CN" altLang="en-US" sz="2400">
                <a:solidFill>
                  <a:srgbClr val="3333CC"/>
                </a:solidFill>
              </a:rPr>
              <a:t>改变管程中的数据</a:t>
            </a:r>
            <a:r>
              <a:rPr lang="zh-CN" altLang="en-US" sz="2400">
                <a:solidFill>
                  <a:srgbClr val="000000"/>
                </a:solidFill>
              </a:rPr>
              <a:t>。</a:t>
            </a:r>
          </a:p>
        </p:txBody>
      </p:sp>
    </p:spTree>
    <p:extLst>
      <p:ext uri="{BB962C8B-B14F-4D97-AF65-F5344CB8AC3E}">
        <p14:creationId xmlns:p14="http://schemas.microsoft.com/office/powerpoint/2010/main" val="26732897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korea_0Ae132948[1]">
  <a:themeElements>
    <a:clrScheme name="pptkorea_0Ae132948[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korea_0Ae132948[1]">
      <a:majorFont>
        <a:latin typeface="Gulim"/>
        <a:ea typeface="宋体"/>
        <a:cs typeface=""/>
      </a:majorFont>
      <a:minorFont>
        <a:latin typeface="Guli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pptkorea_0Ae132948[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korea_0Ae132948[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korea_0Ae132948[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korea_0Ae132948[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korea_0Ae132948[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korea_0Ae132948[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korea_0Ae132948[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korea_0Ae132948[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korea_0Ae132948[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korea_0Ae132948[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korea_0Ae132948[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korea_0Ae132948[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Tx/>
          <a:buSzTx/>
          <a:buFontTx/>
          <a:buBlip>
            <a:blip xmlns:r="http://schemas.openxmlformats.org/officeDocument/2006/relationships" r:embed="rId1"/>
          </a:buBlip>
          <a:tabLst/>
          <a:defRPr kumimoji="1" lang="zh-CN" altLang="en-US" sz="2400" b="1"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4689</TotalTime>
  <Words>16526</Words>
  <Application>Microsoft Office PowerPoint</Application>
  <PresentationFormat>全屏显示(4:3)</PresentationFormat>
  <Paragraphs>1923</Paragraphs>
  <Slides>164</Slides>
  <Notes>36</Notes>
  <HiddenSlides>0</HiddenSlides>
  <MMClips>0</MMClips>
  <ScaleCrop>false</ScaleCrop>
  <HeadingPairs>
    <vt:vector size="6" baseType="variant">
      <vt:variant>
        <vt:lpstr>主题</vt:lpstr>
      </vt:variant>
      <vt:variant>
        <vt:i4>5</vt:i4>
      </vt:variant>
      <vt:variant>
        <vt:lpstr>嵌入 OLE 服务器</vt:lpstr>
      </vt:variant>
      <vt:variant>
        <vt:i4>3</vt:i4>
      </vt:variant>
      <vt:variant>
        <vt:lpstr>幻灯片标题</vt:lpstr>
      </vt:variant>
      <vt:variant>
        <vt:i4>164</vt:i4>
      </vt:variant>
    </vt:vector>
  </HeadingPairs>
  <TitlesOfParts>
    <vt:vector size="172" baseType="lpstr">
      <vt:lpstr>默认设计模板</vt:lpstr>
      <vt:lpstr>pptkorea_0Ae132948[1]</vt:lpstr>
      <vt:lpstr>1_默认设计模板</vt:lpstr>
      <vt:lpstr>2_默认设计模板</vt:lpstr>
      <vt:lpstr>3_默认设计模板</vt:lpstr>
      <vt:lpstr>VISIO</vt:lpstr>
      <vt:lpstr>VISIO 4 Drawing</vt:lpstr>
      <vt:lpstr>Visio</vt:lpstr>
      <vt:lpstr>PowerPoint 演示文稿</vt:lpstr>
      <vt:lpstr>章节内容</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进程与程序的类比</vt:lpstr>
      <vt:lpstr>PowerPoint 演示文稿</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2.1 进程的基本概念</vt:lpstr>
      <vt:lpstr>2.2 进程控制</vt:lpstr>
      <vt:lpstr>2.2 进程控制</vt:lpstr>
      <vt:lpstr>2.2 进程控制</vt:lpstr>
      <vt:lpstr>2.2 进程控制</vt:lpstr>
      <vt:lpstr>2.2 进程控制</vt:lpstr>
      <vt:lpstr>2.2 进程控制</vt:lpstr>
      <vt:lpstr>2.2 进程控制</vt:lpstr>
      <vt:lpstr>2.2 进程控制</vt:lpstr>
      <vt:lpstr>2.2 进程控制</vt:lpstr>
      <vt:lpstr>2.2 进程控制</vt:lpstr>
      <vt:lpstr>2.2 进程控制</vt:lpstr>
      <vt:lpstr>2.2 进程同步</vt:lpstr>
      <vt:lpstr>2.3 进程同步</vt:lpstr>
      <vt:lpstr>2.3 进程同步</vt:lpstr>
      <vt:lpstr>2.3 进程同步</vt:lpstr>
      <vt:lpstr>2.3 进程同步</vt:lpstr>
      <vt:lpstr>2.3 进程同步</vt:lpstr>
      <vt:lpstr>PowerPoint 演示文稿</vt:lpstr>
      <vt:lpstr>PowerPoint 演示文稿</vt:lpstr>
      <vt:lpstr>2.3 进程同步</vt:lpstr>
      <vt:lpstr>2.3 进程同步</vt:lpstr>
      <vt:lpstr>2.3 进程同步</vt:lpstr>
      <vt:lpstr>2.3 进程同步</vt:lpstr>
      <vt:lpstr>2.3 进程同步</vt:lpstr>
      <vt:lpstr>2.3 进程同步</vt:lpstr>
      <vt:lpstr>信号量机制</vt:lpstr>
      <vt:lpstr>引子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吃水果问题</vt:lpstr>
      <vt:lpstr>2.3 进程同步</vt:lpstr>
      <vt:lpstr>2.3 进程同步</vt:lpstr>
      <vt:lpstr>2.3 进程同步</vt:lpstr>
      <vt:lpstr>2.3 进程同步</vt:lpstr>
      <vt:lpstr>2.3 进程同步</vt:lpstr>
      <vt:lpstr>2.3 进程同步</vt:lpstr>
      <vt:lpstr>PowerPoint 演示文稿</vt:lpstr>
      <vt:lpstr>PowerPoint 演示文稿</vt:lpstr>
      <vt:lpstr>PowerPoint 演示文稿</vt:lpstr>
      <vt:lpstr>PowerPoint 演示文稿</vt:lpstr>
      <vt:lpstr>PowerPoint 演示文稿</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PowerPoint 演示文稿</vt:lpstr>
      <vt:lpstr>PowerPoint 演示文稿</vt:lpstr>
      <vt:lpstr>2.4 经典进程的同步问题</vt:lpstr>
      <vt:lpstr>PowerPoint 演示文稿</vt:lpstr>
      <vt:lpstr>PowerPoint 演示文稿</vt:lpstr>
      <vt:lpstr> 经典进程的同步问题</vt:lpstr>
      <vt:lpstr> 经典进程的同步问题</vt:lpstr>
      <vt:lpstr> 经典进程的同步问题</vt:lpstr>
      <vt:lpstr>经典进程的同步问题</vt:lpstr>
      <vt:lpstr>读写者问题</vt:lpstr>
      <vt:lpstr>读写者问题（写者优先）</vt:lpstr>
      <vt:lpstr>读写者问题（写者优先）</vt:lpstr>
      <vt:lpstr>读写者问题（写者优先）</vt:lpstr>
      <vt:lpstr>读写者问题（读写者平等）</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2.4 经典进程的同步问题</vt:lpstr>
      <vt:lpstr>2.5 进程通信</vt:lpstr>
      <vt:lpstr>2.5 进程通信</vt:lpstr>
      <vt:lpstr>2.5 进程通信</vt:lpstr>
      <vt:lpstr>2.5 进程通信</vt:lpstr>
      <vt:lpstr>2.5 进程通信</vt:lpstr>
      <vt:lpstr>2.5 进程通信</vt:lpstr>
      <vt:lpstr>2.5 进程通信</vt:lpstr>
      <vt:lpstr>2.5 进程通信</vt:lpstr>
      <vt:lpstr>2.5 进程通信</vt:lpstr>
      <vt:lpstr>2.5 进程通信</vt:lpstr>
      <vt:lpstr>2.5 进程通信</vt:lpstr>
      <vt:lpstr>PowerPoint 演示文稿</vt:lpstr>
      <vt:lpstr>2.5 进程通信</vt:lpstr>
      <vt:lpstr>2.6 进程通信</vt:lpstr>
      <vt:lpstr>PowerPoint 演示文稿</vt:lpstr>
      <vt:lpstr>PowerPoint 演示文稿</vt:lpstr>
      <vt:lpstr>PowerPoint 演示文稿</vt:lpstr>
      <vt:lpstr>PowerPoint 演示文稿</vt:lpstr>
      <vt:lpstr>PowerPoint 演示文稿</vt:lpstr>
      <vt:lpstr>PowerPoint 演示文稿</vt:lpstr>
      <vt:lpstr>2.6 线 程</vt:lpstr>
      <vt:lpstr>2.6 线 程</vt:lpstr>
      <vt:lpstr>2.6 线 程</vt:lpstr>
      <vt:lpstr>2.6 线 程</vt:lpstr>
      <vt:lpstr>2.6 线 程</vt:lpstr>
      <vt:lpstr>2.6 线程</vt:lpstr>
      <vt:lpstr>2.6 线 程</vt:lpstr>
      <vt:lpstr>2.6 线程</vt:lpstr>
      <vt:lpstr>PowerPoint 演示文稿</vt:lpstr>
      <vt:lpstr>2.6 线程</vt:lpstr>
      <vt:lpstr>2.6 线程</vt:lpstr>
      <vt:lpstr>2.6 线程</vt:lpstr>
      <vt:lpstr>PowerPoint 演示文稿</vt:lpstr>
      <vt:lpstr>2.6 线程</vt:lpstr>
      <vt:lpstr>2.6 线程</vt:lpstr>
      <vt:lpstr>2.6 线程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2.6 线程</vt:lpstr>
      <vt:lpstr>PowerPoint 演示文稿</vt:lpstr>
      <vt:lpstr>PowerPoint 演示文稿</vt:lpstr>
      <vt:lpstr>2.6 线程</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慧</dc:creator>
  <cp:lastModifiedBy>Windows 用户</cp:lastModifiedBy>
  <cp:revision>1233</cp:revision>
  <cp:lastPrinted>1601-01-01T00:00:00Z</cp:lastPrinted>
  <dcterms:created xsi:type="dcterms:W3CDTF">1601-01-01T00:00:00Z</dcterms:created>
  <dcterms:modified xsi:type="dcterms:W3CDTF">2018-05-02T12:50:17Z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